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01" r:id="rId2"/>
  </p:sldMasterIdLst>
  <p:notesMasterIdLst>
    <p:notesMasterId r:id="rId26"/>
  </p:notesMasterIdLst>
  <p:handoutMasterIdLst>
    <p:handoutMasterId r:id="rId27"/>
  </p:handoutMasterIdLst>
  <p:sldIdLst>
    <p:sldId id="256" r:id="rId3"/>
    <p:sldId id="286" r:id="rId4"/>
    <p:sldId id="360" r:id="rId5"/>
    <p:sldId id="258" r:id="rId6"/>
    <p:sldId id="344" r:id="rId7"/>
    <p:sldId id="375" r:id="rId8"/>
    <p:sldId id="262" r:id="rId9"/>
    <p:sldId id="376" r:id="rId10"/>
    <p:sldId id="362" r:id="rId11"/>
    <p:sldId id="377" r:id="rId12"/>
    <p:sldId id="378" r:id="rId13"/>
    <p:sldId id="379" r:id="rId14"/>
    <p:sldId id="380" r:id="rId15"/>
    <p:sldId id="388" r:id="rId16"/>
    <p:sldId id="389" r:id="rId17"/>
    <p:sldId id="390" r:id="rId18"/>
    <p:sldId id="381" r:id="rId19"/>
    <p:sldId id="382" r:id="rId20"/>
    <p:sldId id="383" r:id="rId21"/>
    <p:sldId id="384" r:id="rId22"/>
    <p:sldId id="385" r:id="rId23"/>
    <p:sldId id="386" r:id="rId24"/>
    <p:sldId id="335" r:id="rId25"/>
  </p:sldIdLst>
  <p:sldSz cx="9144000" cy="5715000" type="screen16x10"/>
  <p:notesSz cx="6761163" cy="99425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CC"/>
    <a:srgbClr val="01016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746" autoAdjust="0"/>
    <p:restoredTop sz="94660"/>
  </p:normalViewPr>
  <p:slideViewPr>
    <p:cSldViewPr>
      <p:cViewPr>
        <p:scale>
          <a:sx n="111" d="100"/>
          <a:sy n="111" d="100"/>
        </p:scale>
        <p:origin x="-384" y="444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1DE8EC-E21C-4813-89D2-EDCA8B9538BC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137857-05BC-4469-AFBA-CAD38126DA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057256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B386A1-6769-416E-AABF-66942D53E25A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0050" y="746125"/>
            <a:ext cx="596106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0EAFBD-50BF-42C6-874E-82255EF117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83908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1910" y="2095500"/>
            <a:ext cx="6686549" cy="1885651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1910" y="3981150"/>
            <a:ext cx="6686549" cy="938569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3603176"/>
            <a:ext cx="1308489" cy="648824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3774617"/>
            <a:ext cx="584825" cy="304271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51571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508000"/>
            <a:ext cx="6686549" cy="2597533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3628372"/>
            <a:ext cx="6686549" cy="1296553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2648479"/>
            <a:ext cx="1191395" cy="42274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2703450"/>
            <a:ext cx="584825" cy="304271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23926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7462" y="508000"/>
            <a:ext cx="6295445" cy="24130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56259" y="2921000"/>
            <a:ext cx="5652416" cy="3175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3628372"/>
            <a:ext cx="6686549" cy="1296553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2648479"/>
            <a:ext cx="1191395" cy="42274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2703450"/>
            <a:ext cx="584825" cy="304271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50739" y="540004"/>
            <a:ext cx="457200" cy="48731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36139" y="2421089"/>
            <a:ext cx="457200" cy="48731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7980231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2032001"/>
            <a:ext cx="6686550" cy="2270704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4318000"/>
            <a:ext cx="6686550" cy="608018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093104"/>
            <a:ext cx="1191395" cy="42274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4152573"/>
            <a:ext cx="584825" cy="304271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200983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137462" y="508000"/>
            <a:ext cx="6295445" cy="24130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3619500"/>
            <a:ext cx="6686550" cy="6985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4318000"/>
            <a:ext cx="6686550" cy="608018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4093104"/>
            <a:ext cx="1191395" cy="42274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4152573"/>
            <a:ext cx="584825" cy="304271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850739" y="540004"/>
            <a:ext cx="457200" cy="48731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36139" y="2421089"/>
            <a:ext cx="457200" cy="48731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248867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522839"/>
            <a:ext cx="6686549" cy="2400017"/>
          </a:xfrm>
        </p:spPr>
        <p:txBody>
          <a:bodyPr anchor="ctr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3619500"/>
            <a:ext cx="6686550" cy="6985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4318000"/>
            <a:ext cx="6686550" cy="608018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093104"/>
            <a:ext cx="1191395" cy="42274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4152573"/>
            <a:ext cx="584825" cy="304271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51927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95313"/>
            <a:ext cx="1191395" cy="42274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97302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1109" y="522838"/>
            <a:ext cx="1655701" cy="440318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1909" y="522838"/>
            <a:ext cx="4857750" cy="440318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95313"/>
            <a:ext cx="1191395" cy="42274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840967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526938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840133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10108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694" y="520092"/>
            <a:ext cx="6683765" cy="106740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1909" y="1778000"/>
            <a:ext cx="6686550" cy="314801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95313"/>
            <a:ext cx="1191395" cy="42274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905139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45346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264940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696385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442803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235383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908608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120550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58930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1715625"/>
            <a:ext cx="6686549" cy="1224000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2941774"/>
            <a:ext cx="6686549" cy="7170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2648479"/>
            <a:ext cx="1191395" cy="42274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2703450"/>
            <a:ext cx="584825" cy="304271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6038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1909" y="1778000"/>
            <a:ext cx="3235398" cy="314801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3060" y="1771852"/>
            <a:ext cx="3235398" cy="314801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3141" y="595313"/>
            <a:ext cx="1191395" cy="42274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656485"/>
            <a:ext cx="584825" cy="304271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6762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4530" y="1643919"/>
            <a:ext cx="2994549" cy="480218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1909" y="2124138"/>
            <a:ext cx="3257170" cy="279505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29972" y="1641229"/>
            <a:ext cx="2999251" cy="480218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75218" y="2121448"/>
            <a:ext cx="3254006" cy="279505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3141" y="595313"/>
            <a:ext cx="1191395" cy="42274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656485"/>
            <a:ext cx="584825" cy="304271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32728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3141" y="595313"/>
            <a:ext cx="1191395" cy="42274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3070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3141" y="595313"/>
            <a:ext cx="1191395" cy="42274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01981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371740"/>
            <a:ext cx="2628899" cy="813593"/>
          </a:xfrm>
        </p:spPr>
        <p:txBody>
          <a:bodyPr anchor="b"/>
          <a:lstStyle>
            <a:lvl1pPr algn="l">
              <a:defRPr sz="15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259" y="371741"/>
            <a:ext cx="3886200" cy="4512469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1332178"/>
            <a:ext cx="2628899" cy="3552030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595313"/>
            <a:ext cx="1191395" cy="42274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90239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000500"/>
            <a:ext cx="6686550" cy="472282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1909" y="529138"/>
            <a:ext cx="6686550" cy="3212475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4472782"/>
            <a:ext cx="6686550" cy="411427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093104"/>
            <a:ext cx="1191395" cy="42274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4152573"/>
            <a:ext cx="584825" cy="304271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52618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190500"/>
            <a:ext cx="2138637" cy="5532190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0416" y="-655"/>
            <a:ext cx="1767506" cy="571169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37160" cy="5715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4694" y="520092"/>
            <a:ext cx="6683765" cy="106740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09" y="1778000"/>
            <a:ext cx="6686550" cy="3238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1210" y="5108698"/>
            <a:ext cx="859712" cy="3086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1910" y="5113174"/>
            <a:ext cx="5714999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398860" y="656485"/>
            <a:ext cx="584825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FE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3304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8438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55" y="1562100"/>
            <a:ext cx="9144000" cy="1752600"/>
          </a:xfrm>
        </p:spPr>
        <p:txBody>
          <a:bodyPr>
            <a:normAutofit/>
          </a:bodyPr>
          <a:lstStyle/>
          <a:p>
            <a:pPr>
              <a:lnSpc>
                <a:spcPct val="114000"/>
              </a:lnSpc>
              <a:spcBef>
                <a:spcPts val="0"/>
              </a:spcBef>
            </a:pP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NỘI DUNG</a:t>
            </a:r>
            <a:b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GIAO BAN NGÀNH THÁNG 3/2019</a:t>
            </a:r>
            <a:endParaRPr lang="en-US" sz="29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8465" y="3771900"/>
            <a:ext cx="91355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logo so y te (chinh thuc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89266" y="342900"/>
            <a:ext cx="1378974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419600" y="3751782"/>
            <a:ext cx="3810000" cy="78105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27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Phòng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Nghiệp</a:t>
            </a:r>
            <a:r>
              <a:rPr lang="en-US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vụ</a:t>
            </a:r>
            <a:r>
              <a:rPr lang="en-US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Y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109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694" y="520092"/>
            <a:ext cx="6683765" cy="584808"/>
          </a:xfrm>
        </p:spPr>
        <p:txBody>
          <a:bodyPr/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khóa</a:t>
            </a:r>
            <a:r>
              <a:rPr lang="en-US" dirty="0" smtClean="0"/>
              <a:t> </a:t>
            </a:r>
            <a:r>
              <a:rPr lang="en-US" dirty="0" err="1" smtClean="0"/>
              <a:t>học</a:t>
            </a:r>
            <a:r>
              <a:rPr lang="en-US" dirty="0" smtClean="0"/>
              <a:t> (</a:t>
            </a:r>
            <a:r>
              <a:rPr lang="en-US" dirty="0" err="1" smtClean="0"/>
              <a:t>Tiếp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):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257300"/>
            <a:ext cx="7714059" cy="4457700"/>
          </a:xfrm>
        </p:spPr>
        <p:txBody>
          <a:bodyPr>
            <a:normAutofit lnSpcReduction="10000"/>
          </a:bodyPr>
          <a:lstStyle/>
          <a:p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Quản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lý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chất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lượng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bệnh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viện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257175" lvl="1" indent="-257175"/>
            <a:r>
              <a:rPr lang="en-US" sz="1900" b="1" dirty="0" err="1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Đơn</a:t>
            </a:r>
            <a:r>
              <a:rPr lang="en-US" sz="19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vị</a:t>
            </a:r>
            <a:r>
              <a:rPr lang="en-US" sz="19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đào</a:t>
            </a:r>
            <a:r>
              <a:rPr lang="en-US" sz="19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tạo</a:t>
            </a:r>
            <a:r>
              <a:rPr lang="en-US" sz="19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vi-VN" sz="1900" b="1" dirty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TRUNG TÂM NGHIÊN CỨU CẢI TIẾN Y TẾ (CHIR) </a:t>
            </a:r>
            <a:r>
              <a:rPr lang="en-US" sz="1900" b="1" dirty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 SYT</a:t>
            </a:r>
            <a:r>
              <a:rPr lang="en-US" sz="1900" b="1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257175" lvl="1" indent="-257175">
              <a:spcBef>
                <a:spcPts val="1800"/>
              </a:spcBef>
            </a:pP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Thời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gian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đào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tạo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lớp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02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ngày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257175" lvl="1" indent="-257175">
              <a:spcBef>
                <a:spcPts val="1800"/>
              </a:spcBef>
            </a:pP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phí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650.000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đồng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hv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257175" lvl="1" indent="-257175">
              <a:spcBef>
                <a:spcPts val="1800"/>
              </a:spcBef>
            </a:pP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Cấp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chứng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nhận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đào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tạo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  <a:p>
            <a:pPr marL="257175" lvl="1" indent="-257175">
              <a:spcBef>
                <a:spcPts val="1800"/>
              </a:spcBef>
            </a:pP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Tổ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chức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2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tuần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lễ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đầu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tháng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4/2019.</a:t>
            </a:r>
          </a:p>
          <a:p>
            <a:pPr marL="257175" lvl="1" indent="-257175"/>
            <a:endParaRPr lang="en-US" sz="1900" b="1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>
              <a:buFont typeface="Arial" pitchFamily="34" charset="0"/>
              <a:buChar char="•"/>
            </a:pPr>
            <a:endParaRPr lang="en-US" sz="2400" dirty="0" smtClean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 algn="r">
              <a:tabLst>
                <a:tab pos="1376363" algn="l"/>
              </a:tabLst>
            </a:pPr>
            <a:r>
              <a:rPr lang="en-US" sz="2400" i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438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694" y="520092"/>
            <a:ext cx="6683765" cy="584808"/>
          </a:xfrm>
        </p:spPr>
        <p:txBody>
          <a:bodyPr/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khóa</a:t>
            </a:r>
            <a:r>
              <a:rPr lang="en-US" dirty="0" smtClean="0"/>
              <a:t> </a:t>
            </a:r>
            <a:r>
              <a:rPr lang="en-US" dirty="0" err="1" smtClean="0"/>
              <a:t>học</a:t>
            </a:r>
            <a:r>
              <a:rPr lang="en-US" dirty="0" smtClean="0"/>
              <a:t> (</a:t>
            </a:r>
            <a:r>
              <a:rPr lang="en-US" dirty="0" err="1" smtClean="0"/>
              <a:t>Tiếp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):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257300"/>
            <a:ext cx="7714059" cy="4457700"/>
          </a:xfrm>
        </p:spPr>
        <p:txBody>
          <a:bodyPr>
            <a:normAutofit fontScale="77500" lnSpcReduction="20000"/>
          </a:bodyPr>
          <a:lstStyle/>
          <a:p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Kiểm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soát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nhiễm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khuẩn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bệnh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viện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257175" lvl="1" indent="-257175"/>
            <a:r>
              <a:rPr lang="en-US" sz="1900" b="1" dirty="0" err="1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Đơn</a:t>
            </a:r>
            <a:r>
              <a:rPr lang="en-US" sz="19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vị</a:t>
            </a:r>
            <a:r>
              <a:rPr lang="en-US" sz="19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đào</a:t>
            </a:r>
            <a:r>
              <a:rPr lang="en-US" sz="19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tạo</a:t>
            </a:r>
            <a:r>
              <a:rPr lang="en-US" sz="19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US" sz="1900" b="1" dirty="0" err="1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Trường</a:t>
            </a:r>
            <a:r>
              <a:rPr lang="en-US" sz="1900" b="1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ĐẠI HỌC Y KHOA </a:t>
            </a:r>
            <a:r>
              <a:rPr lang="en-US" sz="1900" b="1" dirty="0" err="1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Phạm</a:t>
            </a:r>
            <a:r>
              <a:rPr lang="en-US" sz="1900" b="1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Ngọc</a:t>
            </a:r>
            <a:r>
              <a:rPr lang="en-US" sz="1900" b="1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Thạch</a:t>
            </a:r>
            <a:r>
              <a:rPr lang="en-US" sz="1900" b="1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257175" lvl="1" indent="-257175">
              <a:spcBef>
                <a:spcPts val="1800"/>
              </a:spcBef>
            </a:pP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lớp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</a:p>
          <a:p>
            <a:pPr marL="457200" lvl="1" indent="-174625">
              <a:spcBef>
                <a:spcPts val="1800"/>
              </a:spcBef>
              <a:buFont typeface="+mj-lt"/>
              <a:buAutoNum type="arabicPeriod"/>
            </a:pP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thành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Hội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đồng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mạng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lưới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KSNK (5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ngày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).</a:t>
            </a:r>
          </a:p>
          <a:p>
            <a:pPr marL="457200" lvl="1" indent="-174625">
              <a:spcBef>
                <a:spcPts val="1800"/>
              </a:spcBef>
              <a:buFont typeface="+mj-lt"/>
              <a:buAutoNum type="arabicPeriod"/>
            </a:pPr>
            <a:r>
              <a:rPr lang="en-US" sz="19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Cán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bộ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phụ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trách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KSNK (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không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GB): 5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ngày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457200" lvl="1" indent="-174625">
              <a:spcBef>
                <a:spcPts val="1800"/>
              </a:spcBef>
              <a:buFont typeface="+mj-lt"/>
              <a:buAutoNum type="arabicPeriod"/>
            </a:pPr>
            <a:r>
              <a:rPr lang="en-US" sz="19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Nhân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khử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khuẩn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tiệt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khuẩn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(1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tháng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).</a:t>
            </a:r>
          </a:p>
          <a:p>
            <a:pPr marL="257175" lvl="1" indent="-257175">
              <a:spcBef>
                <a:spcPts val="1800"/>
              </a:spcBef>
            </a:pP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phí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Thông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báo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sau</a:t>
            </a:r>
            <a:endParaRPr lang="en-US" sz="1900" b="1" dirty="0" smtClean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57175" lvl="1" indent="-257175">
              <a:spcBef>
                <a:spcPts val="1800"/>
              </a:spcBef>
            </a:pP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Cấp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chứng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chỉ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đào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tạo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  <a:p>
            <a:pPr marL="257175" lvl="1" indent="-257175">
              <a:spcBef>
                <a:spcPts val="1800"/>
              </a:spcBef>
            </a:pP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tại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SYT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Đồng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9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Nai</a:t>
            </a:r>
            <a:r>
              <a:rPr lang="en-US" sz="19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257175" lvl="1" indent="-257175"/>
            <a:endParaRPr lang="en-US" sz="1900" b="1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>
              <a:buFont typeface="Arial" pitchFamily="34" charset="0"/>
              <a:buChar char="•"/>
            </a:pPr>
            <a:endParaRPr lang="en-US" sz="2400" dirty="0" smtClean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 algn="r">
              <a:tabLst>
                <a:tab pos="1376363" algn="l"/>
              </a:tabLst>
            </a:pPr>
            <a:r>
              <a:rPr lang="en-US" sz="2400" i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720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66700"/>
            <a:ext cx="7620000" cy="152400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IV. DUY TRÌ GIỮ CHUẨN ĐẠT TIÊU CHÍ QUỐC GIA VỀ Y TẾ XÃ </a:t>
            </a: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5000" y="2019300"/>
            <a:ext cx="3429000" cy="22860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993449"/>
            <a:ext cx="3517900" cy="351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4876800" y="1790700"/>
            <a:ext cx="40386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C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Calibri"/>
                <a:ea typeface="Calibri" pitchFamily="34" charset="0"/>
                <a:cs typeface="Tahoma" pitchFamily="34" charset="0"/>
              </a:rPr>
              <a:t>á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Trung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tâm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Y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tế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phối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hợp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Phòng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Y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tế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tham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mưu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XD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Kế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hoạch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để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giữ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chuẩn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Q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uốc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gia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Y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tế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xã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đến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năm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2010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Sở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Y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tế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sẽ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có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Công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văn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hướng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dẫn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182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THỰC </a:t>
            </a:r>
            <a:r>
              <a:rPr lang="en-US" altLang="en-US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ĐỀ ÁN 1816</a:t>
            </a:r>
            <a:endParaRPr 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33400" y="1485900"/>
            <a:ext cx="83820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(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Sở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Y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tế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đã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ban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hành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Quyết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định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số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677/QĐ –SYT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ngày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  20/2/2019 )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</a:t>
            </a:r>
            <a:r>
              <a:rPr lang="en-US" sz="2000" b="1" dirty="0" err="1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ác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bệnh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viện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xây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dựng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Kế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hoạch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năm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2019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+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Các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bước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thực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hiện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-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Xác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định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nhu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cầu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- 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Khảo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sát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nhu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cầu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điều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kiện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cơ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sở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- 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Ký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kết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hợp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đồng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-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Chủ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trương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thực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hiện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- 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Báo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cáo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kết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quả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1066800" y="2247900"/>
            <a:ext cx="6096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694" y="876300"/>
            <a:ext cx="6683765" cy="7112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   </a:t>
            </a:r>
            <a:r>
              <a:rPr lang="en-US" sz="3100" b="1" dirty="0" err="1" smtClean="0">
                <a:solidFill>
                  <a:srgbClr val="FF0000"/>
                </a:solidFill>
              </a:rPr>
              <a:t>Kết</a:t>
            </a:r>
            <a:r>
              <a:rPr lang="en-US" sz="3100" b="1" dirty="0" smtClean="0">
                <a:solidFill>
                  <a:srgbClr val="FF0000"/>
                </a:solidFill>
              </a:rPr>
              <a:t> </a:t>
            </a:r>
            <a:r>
              <a:rPr lang="en-US" sz="3100" b="1" dirty="0" err="1" smtClean="0">
                <a:solidFill>
                  <a:srgbClr val="FF0000"/>
                </a:solidFill>
              </a:rPr>
              <a:t>quả</a:t>
            </a:r>
            <a:r>
              <a:rPr lang="en-US" sz="3100" b="1" dirty="0" smtClean="0">
                <a:solidFill>
                  <a:srgbClr val="FF0000"/>
                </a:solidFill>
              </a:rPr>
              <a:t> </a:t>
            </a:r>
            <a:r>
              <a:rPr lang="en-US" sz="3100" b="1" dirty="0" err="1" smtClean="0">
                <a:solidFill>
                  <a:srgbClr val="FF0000"/>
                </a:solidFill>
              </a:rPr>
              <a:t>thực</a:t>
            </a:r>
            <a:r>
              <a:rPr lang="en-US" sz="3100" b="1" dirty="0" smtClean="0">
                <a:solidFill>
                  <a:srgbClr val="FF0000"/>
                </a:solidFill>
              </a:rPr>
              <a:t> </a:t>
            </a:r>
            <a:r>
              <a:rPr lang="en-US" sz="3100" b="1" dirty="0" err="1" smtClean="0">
                <a:solidFill>
                  <a:srgbClr val="FF0000"/>
                </a:solidFill>
              </a:rPr>
              <a:t>hiện</a:t>
            </a:r>
            <a:r>
              <a:rPr lang="en-US" sz="3100" b="1" dirty="0" smtClean="0">
                <a:solidFill>
                  <a:srgbClr val="FF0000"/>
                </a:solidFill>
              </a:rPr>
              <a:t> 1816  </a:t>
            </a:r>
            <a:r>
              <a:rPr lang="en-US" sz="3100" b="1" dirty="0" err="1" smtClean="0">
                <a:solidFill>
                  <a:srgbClr val="FF0000"/>
                </a:solidFill>
              </a:rPr>
              <a:t>năm</a:t>
            </a:r>
            <a:r>
              <a:rPr lang="en-US" sz="3100" b="1" dirty="0" smtClean="0">
                <a:solidFill>
                  <a:srgbClr val="FF0000"/>
                </a:solidFill>
              </a:rPr>
              <a:t> 2018</a:t>
            </a:r>
            <a:r>
              <a:rPr lang="en-US" sz="3100" dirty="0" smtClean="0"/>
              <a:t/>
            </a:r>
            <a:br>
              <a:rPr lang="en-US" sz="3100" dirty="0" smtClean="0"/>
            </a:br>
            <a:endParaRPr lang="en-US" sz="3100" dirty="0"/>
          </a:p>
        </p:txBody>
      </p: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1447800" y="1943100"/>
            <a:ext cx="7391400" cy="2342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+ </a:t>
            </a:r>
            <a:r>
              <a:rPr lang="en-US" sz="2000" b="1" dirty="0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Tổng</a:t>
            </a:r>
            <a:r>
              <a:rPr lang="en-US" sz="2000" b="1" dirty="0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số</a:t>
            </a:r>
            <a:r>
              <a:rPr lang="en-US" sz="2000" b="1" dirty="0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c</a:t>
            </a:r>
            <a:r>
              <a:rPr lang="en-US" sz="2000" b="1" dirty="0" err="1" smtClean="0">
                <a:solidFill>
                  <a:srgbClr val="0000CC"/>
                </a:solidFill>
                <a:latin typeface="Calibri"/>
                <a:ea typeface="Calibri" pitchFamily="34" charset="0"/>
                <a:cs typeface="Tahoma" pitchFamily="34" charset="0"/>
              </a:rPr>
              <a:t>á</a:t>
            </a:r>
            <a:r>
              <a:rPr lang="en-US" sz="2000" b="1" dirty="0" err="1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n</a:t>
            </a:r>
            <a:r>
              <a:rPr lang="en-US" sz="2000" b="1" dirty="0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bộ</a:t>
            </a:r>
            <a:r>
              <a:rPr lang="en-US" sz="2000" b="1" dirty="0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được</a:t>
            </a:r>
            <a:r>
              <a:rPr lang="en-US" sz="2000" b="1" dirty="0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đ</a:t>
            </a:r>
            <a:r>
              <a:rPr lang="en-US" sz="2000" b="1" dirty="0" err="1" smtClean="0">
                <a:solidFill>
                  <a:srgbClr val="0000CC"/>
                </a:solidFill>
                <a:latin typeface="Calibri"/>
                <a:ea typeface="Calibri" pitchFamily="34" charset="0"/>
                <a:cs typeface="Tahoma" pitchFamily="34" charset="0"/>
              </a:rPr>
              <a:t>à</a:t>
            </a:r>
            <a:r>
              <a:rPr lang="en-US" sz="2000" b="1" dirty="0" err="1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o</a:t>
            </a:r>
            <a:r>
              <a:rPr lang="en-US" sz="2000" b="1" dirty="0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tạo</a:t>
            </a:r>
            <a:r>
              <a:rPr lang="en-US" sz="2000" b="1" dirty="0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:  </a:t>
            </a:r>
            <a:r>
              <a:rPr lang="en-US" sz="2000" b="1" dirty="0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 </a:t>
            </a:r>
            <a:r>
              <a:rPr lang="en-US" sz="2000" b="1" dirty="0" smtClean="0">
                <a:solidFill>
                  <a:srgbClr val="FF000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361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+ 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Tổng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số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kỹ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thuật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chuyên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môn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được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chuyển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giao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: </a:t>
            </a:r>
            <a:r>
              <a:rPr lang="en-US" sz="2000" b="1" dirty="0" smtClean="0">
                <a:solidFill>
                  <a:srgbClr val="FF000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73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    - 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Tuyến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trên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chuyển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giao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về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tỉnh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:      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56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    - 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Tuyến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tỉnh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chuyển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giao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về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huyện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: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08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    - 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Huyện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chuyển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giao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cho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Trạm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Y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tế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: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09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694" y="520092"/>
            <a:ext cx="6683765" cy="813408"/>
          </a:xfrm>
        </p:spPr>
        <p:txBody>
          <a:bodyPr/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  </a:t>
            </a:r>
            <a:r>
              <a:rPr lang="en-US" sz="2800" b="1" dirty="0" err="1" smtClean="0">
                <a:solidFill>
                  <a:srgbClr val="FF0000"/>
                </a:solidFill>
              </a:rPr>
              <a:t>Kết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quả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thực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hiện</a:t>
            </a:r>
            <a:r>
              <a:rPr lang="en-US" sz="2800" b="1" dirty="0" smtClean="0">
                <a:solidFill>
                  <a:srgbClr val="FF0000"/>
                </a:solidFill>
              </a:rPr>
              <a:t> 1816  </a:t>
            </a:r>
            <a:r>
              <a:rPr lang="en-US" sz="2800" b="1" dirty="0" err="1" smtClean="0">
                <a:solidFill>
                  <a:srgbClr val="FF0000"/>
                </a:solidFill>
              </a:rPr>
              <a:t>năm</a:t>
            </a:r>
            <a:r>
              <a:rPr lang="en-US" sz="2800" b="1" dirty="0" smtClean="0">
                <a:solidFill>
                  <a:srgbClr val="FF0000"/>
                </a:solidFill>
              </a:rPr>
              <a:t> 2018</a:t>
            </a:r>
            <a:endParaRPr lang="en-US" dirty="0"/>
          </a:p>
        </p:txBody>
      </p:sp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1371600" y="1257300"/>
            <a:ext cx="73914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+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Một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số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kỹ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thuật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cao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được</a:t>
            </a:r>
            <a:r>
              <a:rPr lang="en-US" sz="2400" b="1" dirty="0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triển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khai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- 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Phẫu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thuật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tim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hở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- 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Phẫu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thuật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u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não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-</a:t>
            </a:r>
            <a:r>
              <a:rPr kumimoji="0" lang="en-US" sz="2000" b="1" i="0" u="none" strike="noStrike" cap="none" normalizeH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Phẫu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thuật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cắt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thủy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phổi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- 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Phẫu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thuật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thay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động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mạch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chủ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bụng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-</a:t>
            </a:r>
            <a:r>
              <a:rPr kumimoji="0" lang="en-US" sz="2000" b="1" i="0" u="none" strike="noStrike" cap="none" normalizeH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Calibri"/>
                <a:ea typeface="Calibri" pitchFamily="34" charset="0"/>
                <a:cs typeface="Tahoma" pitchFamily="34" charset="0"/>
              </a:rPr>
              <a:t>á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i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tạo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gân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b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Calibri"/>
                <a:ea typeface="Calibri" pitchFamily="34" charset="0"/>
                <a:cs typeface="Tahoma" pitchFamily="34" charset="0"/>
              </a:rPr>
              <a:t>á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nh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ch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Calibri"/>
                <a:ea typeface="Calibri" pitchFamily="34" charset="0"/>
                <a:cs typeface="Tahoma" pitchFamily="34" charset="0"/>
              </a:rPr>
              <a:t>è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- 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Điều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trị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lõm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ngực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Kết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quả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thực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hiện</a:t>
            </a:r>
            <a:r>
              <a:rPr lang="en-US" sz="2800" b="1" dirty="0" smtClean="0">
                <a:solidFill>
                  <a:srgbClr val="FF0000"/>
                </a:solidFill>
              </a:rPr>
              <a:t> 1816  </a:t>
            </a:r>
            <a:r>
              <a:rPr lang="en-US" sz="2800" b="1" dirty="0" err="1" smtClean="0">
                <a:solidFill>
                  <a:srgbClr val="FF0000"/>
                </a:solidFill>
              </a:rPr>
              <a:t>năm</a:t>
            </a:r>
            <a:r>
              <a:rPr lang="en-US" sz="2800" b="1" dirty="0" smtClean="0">
                <a:solidFill>
                  <a:srgbClr val="FF0000"/>
                </a:solidFill>
              </a:rPr>
              <a:t> 2018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1752600" y="1638300"/>
            <a:ext cx="64770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b="1" dirty="0" err="1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Một</a:t>
            </a:r>
            <a:r>
              <a:rPr lang="en-US" sz="2000" b="1" dirty="0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số</a:t>
            </a:r>
            <a:r>
              <a:rPr lang="en-US" sz="2000" b="1" dirty="0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kh</a:t>
            </a:r>
            <a:r>
              <a:rPr lang="en-US" sz="2000" b="1" dirty="0" err="1" smtClean="0">
                <a:solidFill>
                  <a:srgbClr val="0000CC"/>
                </a:solidFill>
                <a:latin typeface="Calibri"/>
                <a:ea typeface="Calibri" pitchFamily="34" charset="0"/>
                <a:cs typeface="Tahoma" pitchFamily="34" charset="0"/>
              </a:rPr>
              <a:t>ó</a:t>
            </a:r>
            <a:r>
              <a:rPr lang="en-US" sz="2000" b="1" dirty="0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khăn</a:t>
            </a:r>
            <a:r>
              <a:rPr lang="en-US" sz="2000" b="1" dirty="0" smtClean="0">
                <a:solidFill>
                  <a:srgbClr val="0000CC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:</a:t>
            </a:r>
            <a:endParaRPr lang="en-US" sz="2000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-  </a:t>
            </a:r>
            <a:r>
              <a:rPr lang="en-US" b="1" dirty="0" err="1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Thiếu</a:t>
            </a:r>
            <a:r>
              <a:rPr lang="en-US" b="1" dirty="0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b</a:t>
            </a:r>
            <a:r>
              <a:rPr lang="en-US" b="1" dirty="0" err="1" smtClean="0">
                <a:solidFill>
                  <a:srgbClr val="00B050"/>
                </a:solidFill>
                <a:latin typeface="Calibri"/>
                <a:ea typeface="Calibri" pitchFamily="34" charset="0"/>
                <a:cs typeface="Tahoma" pitchFamily="34" charset="0"/>
              </a:rPr>
              <a:t>á</a:t>
            </a:r>
            <a:r>
              <a:rPr lang="en-US" b="1" dirty="0" err="1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c</a:t>
            </a:r>
            <a:r>
              <a:rPr lang="en-US" b="1" dirty="0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sĩ</a:t>
            </a:r>
            <a:r>
              <a:rPr lang="en-US" b="1" dirty="0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thực</a:t>
            </a:r>
            <a:r>
              <a:rPr lang="en-US" b="1" dirty="0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hiện</a:t>
            </a:r>
            <a:r>
              <a:rPr lang="en-US" b="1" dirty="0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kỹ</a:t>
            </a:r>
            <a:r>
              <a:rPr lang="en-US" b="1" dirty="0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thuật</a:t>
            </a:r>
            <a:endParaRPr lang="en-US" b="1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-  </a:t>
            </a:r>
            <a:r>
              <a:rPr lang="en-US" b="1" dirty="0" err="1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Tr</a:t>
            </a:r>
            <a:r>
              <a:rPr lang="en-US" b="1" dirty="0" err="1" smtClean="0">
                <a:solidFill>
                  <a:srgbClr val="00B050"/>
                </a:solidFill>
                <a:latin typeface="Calibri"/>
                <a:ea typeface="Calibri" pitchFamily="34" charset="0"/>
                <a:cs typeface="Tahoma" pitchFamily="34" charset="0"/>
              </a:rPr>
              <a:t>ì</a:t>
            </a:r>
            <a:r>
              <a:rPr lang="en-US" b="1" dirty="0" err="1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nh</a:t>
            </a:r>
            <a:r>
              <a:rPr lang="en-US" b="1" dirty="0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độ</a:t>
            </a:r>
            <a:r>
              <a:rPr lang="en-US" b="1" dirty="0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không</a:t>
            </a:r>
            <a:r>
              <a:rPr lang="en-US" b="1" dirty="0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đồng</a:t>
            </a:r>
            <a:r>
              <a:rPr lang="en-US" b="1" dirty="0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đều</a:t>
            </a:r>
            <a:endParaRPr lang="en-US" b="1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-  </a:t>
            </a:r>
            <a:r>
              <a:rPr lang="en-US" b="1" dirty="0" err="1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Chế</a:t>
            </a:r>
            <a:r>
              <a:rPr lang="en-US" b="1" dirty="0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độ</a:t>
            </a:r>
            <a:r>
              <a:rPr lang="en-US" b="1" dirty="0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đãi</a:t>
            </a:r>
            <a:r>
              <a:rPr lang="en-US" b="1" dirty="0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ngộ</a:t>
            </a:r>
            <a:r>
              <a:rPr lang="en-US" b="1" dirty="0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chưa</a:t>
            </a:r>
            <a:r>
              <a:rPr lang="en-US" b="1" dirty="0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thật</a:t>
            </a:r>
            <a:r>
              <a:rPr lang="en-US" b="1" dirty="0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sự</a:t>
            </a:r>
            <a:r>
              <a:rPr lang="en-US" b="1" dirty="0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thỏa</a:t>
            </a:r>
            <a:r>
              <a:rPr lang="en-US" b="1" dirty="0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đ</a:t>
            </a:r>
            <a:r>
              <a:rPr lang="en-US" b="1" dirty="0" err="1" smtClean="0">
                <a:solidFill>
                  <a:srgbClr val="00B050"/>
                </a:solidFill>
                <a:latin typeface="Calibri"/>
                <a:ea typeface="Calibri" pitchFamily="34" charset="0"/>
                <a:cs typeface="Tahoma" pitchFamily="34" charset="0"/>
              </a:rPr>
              <a:t>á</a:t>
            </a:r>
            <a:r>
              <a:rPr lang="en-US" b="1" dirty="0" err="1" smtClean="0">
                <a:solidFill>
                  <a:srgbClr val="00B05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ng</a:t>
            </a:r>
            <a:endParaRPr lang="en-US" b="1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520092"/>
            <a:ext cx="7256859" cy="1067408"/>
          </a:xfrm>
        </p:spPr>
        <p:txBody>
          <a:bodyPr/>
          <a:lstStyle/>
          <a:p>
            <a:r>
              <a:rPr lang="en-US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VI.   </a:t>
            </a:r>
            <a:r>
              <a:rPr lang="en-US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THỰC HIỆN THÔNG TƯ 39/2017/TT-BYT</a:t>
            </a:r>
            <a:br>
              <a:rPr lang="en-US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TẠI  CÁC  TRẠM  Y TẾ  </a:t>
            </a:r>
            <a:endParaRPr lang="en-US" sz="24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990600" y="1714500"/>
            <a:ext cx="7772400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Các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Trung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tâm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Y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tế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xây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dựng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Danh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mục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kỹ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thuật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thực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hiện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tại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Tạm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Y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tế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xã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theo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Thông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tư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39/2017/TT-BYT 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ngày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18/10/2017</a:t>
            </a:r>
            <a:r>
              <a:rPr kumimoji="0" lang="en-US" sz="2400" b="1" i="0" u="none" strike="noStrike" cap="none" normalizeH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Trình</a:t>
            </a:r>
            <a:r>
              <a:rPr kumimoji="0" lang="en-US" sz="2400" b="1" i="0" u="none" strike="noStrike" cap="none" normalizeH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Sở</a:t>
            </a:r>
            <a:r>
              <a:rPr kumimoji="0" lang="en-US" sz="2400" b="1" i="0" u="none" strike="noStrike" cap="none" normalizeH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Y </a:t>
            </a:r>
            <a:r>
              <a:rPr kumimoji="0" lang="en-US" sz="2400" b="1" i="0" u="none" strike="noStrike" cap="none" normalizeH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tế</a:t>
            </a:r>
            <a:r>
              <a:rPr kumimoji="0" lang="en-US" sz="2400" b="1" i="0" u="none" strike="noStrike" cap="none" normalizeH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phê</a:t>
            </a:r>
            <a:r>
              <a:rPr kumimoji="0" lang="en-US" sz="2400" b="1" i="0" u="none" strike="noStrike" cap="none" normalizeH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duyệt</a:t>
            </a:r>
            <a:r>
              <a:rPr kumimoji="0" lang="en-US" sz="2400" b="1" i="0" u="none" strike="noStrike" cap="none" normalizeH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   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Tổ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chức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thực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hiện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theo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Thông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tư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39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647700"/>
            <a:ext cx="7180659" cy="990600"/>
          </a:xfrm>
        </p:spPr>
        <p:txBody>
          <a:bodyPr>
            <a:normAutofit/>
          </a:bodyPr>
          <a:lstStyle/>
          <a:p>
            <a:r>
              <a:rPr lang="en-US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VII.    </a:t>
            </a:r>
            <a:r>
              <a:rPr lang="en-US" sz="2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XÂY DỰNG PHÁC ĐỒ ĐIỀU TRỊ</a:t>
            </a:r>
            <a:endParaRPr lang="en-US" sz="28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1371600" y="1638300"/>
            <a:ext cx="7391400" cy="1585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kumimoji="0" lang="en-US" sz="2400" b="1" i="0" u="none" strike="noStrike" cap="none" normalizeH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5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Các</a:t>
            </a:r>
            <a:r>
              <a:rPr kumimoji="0" lang="en-US" sz="25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5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bệnh</a:t>
            </a:r>
            <a:r>
              <a:rPr kumimoji="0" lang="en-US" sz="25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5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viện</a:t>
            </a:r>
            <a:r>
              <a:rPr kumimoji="0" lang="en-US" sz="25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5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xây</a:t>
            </a:r>
            <a:r>
              <a:rPr kumimoji="0" lang="en-US" sz="25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5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dựng</a:t>
            </a:r>
            <a:r>
              <a:rPr kumimoji="0" lang="en-US" sz="25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5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phác</a:t>
            </a:r>
            <a:r>
              <a:rPr kumimoji="0" lang="en-US" sz="25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5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đồ</a:t>
            </a:r>
            <a:r>
              <a:rPr kumimoji="0" lang="en-US" sz="25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5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điều</a:t>
            </a:r>
            <a:r>
              <a:rPr kumimoji="0" lang="en-US" sz="25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5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trị</a:t>
            </a:r>
            <a:endParaRPr kumimoji="0" lang="en-US" sz="25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        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Thông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qua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Hội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đồng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chuyên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môn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của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bệnh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viện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         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Gửi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hồ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sơ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báo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cáo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về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Sở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Y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tế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1752600" y="2171700"/>
            <a:ext cx="4572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Right Arrow 4"/>
          <p:cNvSpPr/>
          <p:nvPr/>
        </p:nvSpPr>
        <p:spPr>
          <a:xfrm>
            <a:off x="1828800" y="2857500"/>
            <a:ext cx="4572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VIII.    </a:t>
            </a:r>
            <a:r>
              <a:rPr lang="en-US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MỘT SỐ CÔNG TÁC KHÁC</a:t>
            </a:r>
            <a:endParaRPr lang="en-US" sz="2800" dirty="0"/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762000" y="1257300"/>
            <a:ext cx="807720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+ 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Khám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sức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khỏe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sức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khỏe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người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lái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xe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- 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Yêu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cầu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thực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hiện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theo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quy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định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tại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Thông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tư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14/2013/TT-BYT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ngày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6/5/2013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của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Bộ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Y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tế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: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đúng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điều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kiện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khám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đầy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đủ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các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chuyên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khoa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xét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nghiệm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đầy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đủ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  - 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Điều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kiện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cơ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sở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vật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chất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nhân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sự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theo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quy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định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cũa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Thông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tư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14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  - 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Cơ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sở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khám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có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yếu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tố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nước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ngoài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: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yêu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cầu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thực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hiện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theo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khoản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3 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điề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9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và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khoản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2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điều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11 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của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Thông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tư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14.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19200" y="495300"/>
            <a:ext cx="8229600" cy="9525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NỘI DUNG</a:t>
            </a:r>
            <a:b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028700"/>
            <a:ext cx="8153400" cy="4419600"/>
          </a:xfrm>
        </p:spPr>
        <p:txBody>
          <a:bodyPr>
            <a:noAutofit/>
          </a:bodyPr>
          <a:lstStyle/>
          <a:p>
            <a:pPr marL="571500" indent="-571500">
              <a:buClrTx/>
              <a:buFont typeface="+mj-lt"/>
              <a:buAutoNum type="romanUcPeriod"/>
            </a:pPr>
            <a:r>
              <a:rPr lang="en-US" sz="2400" b="1" dirty="0" err="1" smtClean="0"/>
              <a:t>Thành</a:t>
            </a:r>
            <a:r>
              <a:rPr lang="en-US" sz="2400" b="1" dirty="0" smtClean="0"/>
              <a:t> </a:t>
            </a:r>
            <a:r>
              <a:rPr lang="en-US" sz="2400" b="1" dirty="0" err="1"/>
              <a:t>lập</a:t>
            </a:r>
            <a:r>
              <a:rPr lang="en-US" sz="2400" b="1" dirty="0"/>
              <a:t> </a:t>
            </a:r>
            <a:r>
              <a:rPr lang="en-US" sz="2400" b="1" dirty="0" err="1"/>
              <a:t>Hội</a:t>
            </a:r>
            <a:r>
              <a:rPr lang="en-US" sz="2400" b="1" dirty="0"/>
              <a:t> </a:t>
            </a:r>
            <a:r>
              <a:rPr lang="en-US" sz="2400" b="1" dirty="0" err="1"/>
              <a:t>đồng</a:t>
            </a:r>
            <a:r>
              <a:rPr lang="en-US" sz="2400" b="1" dirty="0"/>
              <a:t> </a:t>
            </a:r>
            <a:r>
              <a:rPr lang="en-US" sz="2400" b="1" dirty="0" err="1"/>
              <a:t>chất</a:t>
            </a:r>
            <a:r>
              <a:rPr lang="en-US" sz="2400" b="1" dirty="0"/>
              <a:t> </a:t>
            </a:r>
            <a:r>
              <a:rPr lang="en-US" sz="2400" b="1" dirty="0" err="1"/>
              <a:t>lượng</a:t>
            </a:r>
            <a:r>
              <a:rPr lang="en-US" sz="2400" b="1" dirty="0"/>
              <a:t> </a:t>
            </a:r>
            <a:r>
              <a:rPr lang="en-US" sz="2400" b="1" dirty="0" err="1"/>
              <a:t>khám</a:t>
            </a:r>
            <a:r>
              <a:rPr lang="en-US" sz="2400" b="1" dirty="0"/>
              <a:t> </a:t>
            </a:r>
            <a:r>
              <a:rPr lang="en-US" sz="2400" b="1" dirty="0" err="1"/>
              <a:t>bệnh</a:t>
            </a:r>
            <a:r>
              <a:rPr lang="en-US" sz="2400" b="1" dirty="0"/>
              <a:t>, </a:t>
            </a:r>
            <a:r>
              <a:rPr lang="en-US" sz="2400" b="1" dirty="0" err="1"/>
              <a:t>chữa</a:t>
            </a:r>
            <a:r>
              <a:rPr lang="en-US" sz="2400" b="1" dirty="0"/>
              <a:t> </a:t>
            </a:r>
            <a:r>
              <a:rPr lang="en-US" sz="2400" b="1" dirty="0" err="1" smtClean="0"/>
              <a:t>bệnh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/>
              <a:t>Sở</a:t>
            </a:r>
            <a:r>
              <a:rPr lang="en-US" sz="2400" b="1" dirty="0"/>
              <a:t> Y </a:t>
            </a:r>
            <a:r>
              <a:rPr lang="en-US" sz="2400" b="1" dirty="0" err="1" smtClean="0"/>
              <a:t>tế</a:t>
            </a:r>
            <a:r>
              <a:rPr lang="en-US" sz="24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571500" indent="-571500">
              <a:buClrTx/>
              <a:buFont typeface="+mj-lt"/>
              <a:buAutoNum type="romanUcPeriod"/>
            </a:pPr>
            <a:r>
              <a:rPr lang="en-US" sz="2400" b="1" dirty="0" err="1" smtClean="0"/>
              <a:t>Chuẩn</a:t>
            </a:r>
            <a:r>
              <a:rPr lang="en-US" sz="2400" b="1" dirty="0" smtClean="0"/>
              <a:t> </a:t>
            </a:r>
            <a:r>
              <a:rPr lang="en-US" sz="2400" b="1" dirty="0" err="1"/>
              <a:t>bị</a:t>
            </a:r>
            <a:r>
              <a:rPr lang="en-US" sz="2400" b="1" dirty="0"/>
              <a:t> </a:t>
            </a:r>
            <a:r>
              <a:rPr lang="en-US" sz="2400" b="1" dirty="0" err="1"/>
              <a:t>tổ</a:t>
            </a:r>
            <a:r>
              <a:rPr lang="en-US" sz="2400" b="1" dirty="0"/>
              <a:t> </a:t>
            </a:r>
            <a:r>
              <a:rPr lang="en-US" sz="2400" b="1" dirty="0" err="1"/>
              <a:t>chức</a:t>
            </a:r>
            <a:r>
              <a:rPr lang="en-US" sz="2400" b="1" dirty="0"/>
              <a:t> </a:t>
            </a:r>
            <a:r>
              <a:rPr lang="en-US" sz="2400" b="1" dirty="0" err="1"/>
              <a:t>Hội</a:t>
            </a:r>
            <a:r>
              <a:rPr lang="en-US" sz="2400" b="1" dirty="0"/>
              <a:t> </a:t>
            </a:r>
            <a:r>
              <a:rPr lang="en-US" sz="2400" b="1" dirty="0" err="1"/>
              <a:t>nghị</a:t>
            </a:r>
            <a:r>
              <a:rPr lang="en-US" sz="2400" b="1" dirty="0"/>
              <a:t> KHKT </a:t>
            </a:r>
            <a:r>
              <a:rPr lang="en-US" sz="2400" b="1" dirty="0" err="1"/>
              <a:t>ngành</a:t>
            </a:r>
            <a:r>
              <a:rPr lang="en-US" sz="2400" b="1" dirty="0"/>
              <a:t>.</a:t>
            </a:r>
          </a:p>
          <a:p>
            <a:pPr marL="571500" indent="-571500">
              <a:buClrTx/>
              <a:buFont typeface="+mj-lt"/>
              <a:buAutoNum type="romanUcPeriod"/>
            </a:pPr>
            <a:r>
              <a:rPr lang="en-US" sz="2400" b="1" dirty="0"/>
              <a:t> </a:t>
            </a:r>
            <a:r>
              <a:rPr lang="en-US" sz="2400" b="1" dirty="0" err="1"/>
              <a:t>Tổ</a:t>
            </a:r>
            <a:r>
              <a:rPr lang="en-US" sz="2400" b="1" dirty="0"/>
              <a:t> </a:t>
            </a:r>
            <a:r>
              <a:rPr lang="en-US" sz="2400" b="1" dirty="0" err="1"/>
              <a:t>chức</a:t>
            </a:r>
            <a:r>
              <a:rPr lang="en-US" sz="2400" b="1" dirty="0"/>
              <a:t> </a:t>
            </a:r>
            <a:r>
              <a:rPr lang="en-US" sz="2400" b="1" dirty="0" err="1"/>
              <a:t>các</a:t>
            </a:r>
            <a:r>
              <a:rPr lang="en-US" sz="2400" b="1" dirty="0"/>
              <a:t> </a:t>
            </a:r>
            <a:r>
              <a:rPr lang="en-US" sz="2400" b="1" dirty="0" err="1"/>
              <a:t>khóa</a:t>
            </a:r>
            <a:r>
              <a:rPr lang="en-US" sz="2400" b="1" dirty="0"/>
              <a:t> </a:t>
            </a:r>
            <a:r>
              <a:rPr lang="en-US" sz="2400" b="1" dirty="0" err="1"/>
              <a:t>đào</a:t>
            </a:r>
            <a:r>
              <a:rPr lang="en-US" sz="2400" b="1" dirty="0"/>
              <a:t> </a:t>
            </a:r>
            <a:r>
              <a:rPr lang="en-US" sz="2400" b="1" dirty="0" err="1"/>
              <a:t>tạo</a:t>
            </a:r>
            <a:r>
              <a:rPr lang="en-US" sz="2400" b="1" dirty="0" smtClean="0"/>
              <a:t>.</a:t>
            </a:r>
          </a:p>
          <a:p>
            <a:pPr marL="571500" indent="-571500">
              <a:buClrTx/>
              <a:buFont typeface="+mj-lt"/>
              <a:buAutoNum type="romanUcPeriod"/>
            </a:pPr>
            <a:r>
              <a:rPr lang="en-US" sz="2400" b="1" dirty="0"/>
              <a:t> </a:t>
            </a:r>
            <a:r>
              <a:rPr lang="en-US" sz="2400" b="1" dirty="0" err="1" smtClean="0"/>
              <a:t>Duy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trì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Tiêu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chí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Quốc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về</a:t>
            </a:r>
            <a:r>
              <a:rPr lang="en-US" sz="2400" b="1" dirty="0" smtClean="0"/>
              <a:t> Y </a:t>
            </a:r>
            <a:r>
              <a:rPr lang="en-US" sz="2400" b="1" dirty="0" err="1" smtClean="0"/>
              <a:t>tế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xã</a:t>
            </a:r>
            <a:r>
              <a:rPr lang="en-US" sz="2400" b="1" dirty="0" smtClean="0"/>
              <a:t>.</a:t>
            </a:r>
          </a:p>
          <a:p>
            <a:pPr marL="571500" indent="-571500">
              <a:buClrTx/>
              <a:buFont typeface="+mj-lt"/>
              <a:buAutoNum type="romanUcPeriod"/>
            </a:pPr>
            <a:r>
              <a:rPr lang="en-US" sz="2400" b="1" dirty="0" err="1" smtClean="0"/>
              <a:t>Thực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Đề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án</a:t>
            </a:r>
            <a:r>
              <a:rPr lang="en-US" sz="2400" b="1" dirty="0" smtClean="0"/>
              <a:t> 1816</a:t>
            </a:r>
          </a:p>
          <a:p>
            <a:pPr marL="571500" indent="-571500">
              <a:buClrTx/>
              <a:buFont typeface="+mj-lt"/>
              <a:buAutoNum type="romanUcPeriod"/>
            </a:pPr>
            <a:r>
              <a:rPr lang="en-US" sz="2400" b="1" dirty="0" err="1" smtClean="0"/>
              <a:t>Thực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tư</a:t>
            </a:r>
            <a:r>
              <a:rPr lang="en-US" sz="2400" b="1" dirty="0" smtClean="0"/>
              <a:t> 30.2017</a:t>
            </a:r>
          </a:p>
          <a:p>
            <a:pPr marL="571500" indent="-571500">
              <a:buClrTx/>
              <a:buFont typeface="+mj-lt"/>
              <a:buAutoNum type="romanUcPeriod"/>
            </a:pPr>
            <a:r>
              <a:rPr lang="en-US" sz="2400" b="1" dirty="0" err="1" smtClean="0"/>
              <a:t>Xây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dựng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đồ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điều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trị</a:t>
            </a:r>
            <a:r>
              <a:rPr lang="en-US" sz="2400" b="1" dirty="0" smtClean="0"/>
              <a:t> t</a:t>
            </a:r>
          </a:p>
          <a:p>
            <a:pPr marL="571500" indent="-571500">
              <a:buClrTx/>
              <a:buFont typeface="+mj-lt"/>
              <a:buAutoNum type="romanUcPeriod"/>
            </a:pPr>
            <a:r>
              <a:rPr lang="en-US" sz="2400" b="1" dirty="0" err="1" smtClean="0"/>
              <a:t>Một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số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khác</a:t>
            </a:r>
            <a:endParaRPr lang="en-US" sz="2400" b="1" dirty="0" smtClean="0"/>
          </a:p>
          <a:p>
            <a:pPr marL="571500" indent="-571500">
              <a:buClrTx/>
              <a:buFont typeface="+mj-lt"/>
              <a:buAutoNum type="romanUcPeriod"/>
            </a:pPr>
            <a:endParaRPr lang="en-US" sz="2400" b="1" dirty="0" smtClean="0"/>
          </a:p>
          <a:p>
            <a:pPr marL="571500" indent="-571500">
              <a:buClrTx/>
              <a:buFont typeface="+mj-lt"/>
              <a:buAutoNum type="romanUcPeriod"/>
            </a:pPr>
            <a:endParaRPr lang="en-US" sz="2400" b="1" dirty="0" smtClean="0"/>
          </a:p>
          <a:p>
            <a:pPr marL="571500" indent="-571500">
              <a:buClrTx/>
              <a:buFont typeface="+mj-lt"/>
              <a:buAutoNum type="romanUcPeriod"/>
            </a:pPr>
            <a:endParaRPr lang="en-US" sz="2800" b="1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76200" y="1028700"/>
            <a:ext cx="8915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0596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520092"/>
            <a:ext cx="7180659" cy="813408"/>
          </a:xfrm>
        </p:spPr>
        <p:txBody>
          <a:bodyPr>
            <a:normAutofit fontScale="90000"/>
          </a:bodyPr>
          <a:lstStyle/>
          <a:p>
            <a:pPr lvl="0" defTabSz="914400" fontAlgn="base">
              <a:spcAft>
                <a:spcPct val="0"/>
              </a:spcAft>
            </a:pPr>
            <a:r>
              <a:rPr lang="en-US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br>
              <a:rPr lang="en-US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+  </a:t>
            </a:r>
            <a:r>
              <a:rPr lang="en-US" sz="2400" b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Khám</a:t>
            </a:r>
            <a:r>
              <a:rPr lang="en-US" sz="2400" b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sức</a:t>
            </a:r>
            <a:r>
              <a:rPr lang="en-US" sz="2400" b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khỏe</a:t>
            </a:r>
            <a:r>
              <a:rPr lang="en-US" sz="2400" b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2400" b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sức</a:t>
            </a:r>
            <a:r>
              <a:rPr lang="en-US" sz="2400" b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khỏe</a:t>
            </a:r>
            <a:r>
              <a:rPr lang="en-US" sz="2400" b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người</a:t>
            </a:r>
            <a:r>
              <a:rPr lang="en-US" sz="2400" b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lái</a:t>
            </a:r>
            <a:r>
              <a:rPr lang="en-US" sz="2400" b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xe</a:t>
            </a:r>
            <a:endParaRPr lang="en-US" sz="2400" b="1" dirty="0" smtClean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1066800" y="1485900"/>
            <a:ext cx="7391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- 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Các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cơ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sở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tự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công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bố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điều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kiện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KSK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gửi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hồ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sơ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về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Sở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Y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tế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Nếu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hồ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sơ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chưa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hợp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lệ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hay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cần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bổ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sung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thì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SYT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sẽ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có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công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văn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yêu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cầu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bổ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sung.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  - 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Đề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nghị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các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cơ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sở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rà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soát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chấn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chỉnh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công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tác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khám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sức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khỏe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lái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xe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đồng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thời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thực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hiện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báo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cáo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theo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công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văn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số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182/KCB-NV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ngày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28/2/2019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của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Cục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Quản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lý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khám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chữa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bệnh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694" y="266700"/>
            <a:ext cx="6683765" cy="1320800"/>
          </a:xfrm>
        </p:spPr>
        <p:txBody>
          <a:bodyPr>
            <a:normAutofit/>
          </a:bodyPr>
          <a:lstStyle/>
          <a:p>
            <a:r>
              <a:rPr lang="en-US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   IV.    </a:t>
            </a:r>
            <a:r>
              <a:rPr lang="en-US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BẢO HIỂM  Y  TẾ</a:t>
            </a:r>
            <a:endParaRPr lang="en-US" sz="2800" dirty="0"/>
          </a:p>
        </p:txBody>
      </p:sp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914400" y="1333500"/>
            <a:ext cx="76962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* 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Thực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hiện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điều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42 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Nghị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định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146/2018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* 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Quyết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định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384/QĐ-BYT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ngày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1/2/2019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của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Biộ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Y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tế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Ban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hành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nguyên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tắc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cấp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mã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cơ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sở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khám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bệnh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chũa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bệnh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Công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văn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115/KCB-QLCL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ngày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1/2/2019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của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Cục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Quản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lý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Khám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chữa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bệnh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hướng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dẫn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thực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hiện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Quyết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định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384/QĐ –BYT.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Sở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Y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tế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thẩm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định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và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cấp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mã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cơ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sở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khám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bệnh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,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chữa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bệnh</a:t>
            </a:r>
            <a:endParaRPr lang="en-US" sz="2000" dirty="0" smtClean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         (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Sở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Y </a:t>
            </a:r>
            <a:r>
              <a:rPr kumimoji="0" lang="en-US" sz="2000" b="0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tế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sẽ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thống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nhất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với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BHXH </a:t>
            </a:r>
            <a:r>
              <a:rPr kumimoji="0" lang="en-US" sz="2000" b="0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tỉnh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và</a:t>
            </a:r>
            <a:r>
              <a:rPr lang="en-US" sz="20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thực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hiện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)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4" descr="C:\Users\HT\Pictures\DIEU 42 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571500"/>
            <a:ext cx="39624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628900"/>
            <a:ext cx="9144000" cy="3086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0"/>
            <a:ext cx="9144000" cy="30861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42900" y="1943100"/>
            <a:ext cx="8458199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0"/>
                <a:solidFill>
                  <a:srgbClr val="00B050"/>
                </a:solidFill>
                <a:effectLst>
                  <a:reflection blurRad="6350" stA="53000" endA="300" endPos="35500" dir="5400000" sy="-90000" algn="bl" rotWithShape="0"/>
                </a:effectLst>
              </a:rPr>
              <a:t>TRÂN TRỌNG CÁM </a:t>
            </a:r>
            <a:r>
              <a:rPr lang="en-US" sz="4000" b="1" cap="none" spc="0" dirty="0" smtClean="0">
                <a:ln w="0"/>
                <a:solidFill>
                  <a:srgbClr val="00B050"/>
                </a:solidFill>
                <a:effectLst>
                  <a:reflection blurRad="6350" stA="53000" endA="300" endPos="35500" dir="5400000" sy="-90000" algn="bl" rotWithShape="0"/>
                </a:effectLst>
              </a:rPr>
              <a:t>ƠN</a:t>
            </a:r>
          </a:p>
          <a:p>
            <a:pPr algn="ctr"/>
            <a:r>
              <a:rPr lang="en-US" sz="4000" b="1" cap="none" spc="0" dirty="0" smtClean="0">
                <a:ln w="0"/>
                <a:solidFill>
                  <a:srgbClr val="00B05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BAN GIÁM ĐỐC SYT VÀ CÁC QUÝ VỊ</a:t>
            </a:r>
          </a:p>
          <a:p>
            <a:pPr algn="ctr"/>
            <a:r>
              <a:rPr lang="en-US" sz="4000" b="1" cap="none" spc="0" dirty="0" smtClean="0">
                <a:ln w="0"/>
                <a:solidFill>
                  <a:srgbClr val="00B05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ĐÃ LẮNG NGHE !</a:t>
            </a:r>
            <a:endParaRPr lang="en-US" sz="4000" b="1" cap="none" spc="0" dirty="0">
              <a:ln w="0"/>
              <a:solidFill>
                <a:srgbClr val="00B05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404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19100"/>
            <a:ext cx="8847162" cy="708422"/>
          </a:xfrm>
        </p:spPr>
        <p:txBody>
          <a:bodyPr>
            <a:normAutofit/>
          </a:bodyPr>
          <a:lstStyle/>
          <a:p>
            <a:r>
              <a:rPr lang="en-US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I. HỘI ĐỒNG CL KBCB SỞ Y TẾ</a:t>
            </a: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43200" y="3086100"/>
            <a:ext cx="1828800" cy="17526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28700"/>
            <a:ext cx="3517900" cy="351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505200" y="1333500"/>
            <a:ext cx="5486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  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Thực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hiện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theo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Thông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19/2013/TT-BYT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ng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Calibri"/>
                <a:ea typeface="Calibri" pitchFamily="34" charset="0"/>
                <a:cs typeface="Tahoma" pitchFamily="34" charset="0"/>
              </a:rPr>
              <a:t>à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y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12/7/2013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Hướng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dẫn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thực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hiện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quản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lý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chất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lượng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dịch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vụ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kh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Calibri"/>
                <a:ea typeface="Calibri" pitchFamily="34" charset="0"/>
                <a:cs typeface="Tahoma" pitchFamily="34" charset="0"/>
              </a:rPr>
              <a:t>á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m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bệnh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,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chữa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bệnh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tại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bệnh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viện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208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6543" y="1333500"/>
            <a:ext cx="7911830" cy="41148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Font typeface="Yu Mincho Light" panose="02020300000000000000" pitchFamily="18" charset="-128"/>
              <a:buChar char="☞"/>
            </a:pP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Ban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Phác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đồ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điều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trị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5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Font typeface="Yu Mincho Light" panose="02020300000000000000" pitchFamily="18" charset="-128"/>
              <a:buChar char="☞"/>
            </a:pP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Ban An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toàn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bệnh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5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Font typeface="Yu Mincho Light" panose="02020300000000000000" pitchFamily="18" charset="-128"/>
              <a:buChar char="☞"/>
            </a:pP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Ban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Kiểm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soát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nhiễm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khuẩn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5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Font typeface="Yu Mincho Light" panose="02020300000000000000" pitchFamily="18" charset="-128"/>
              <a:buChar char="☞"/>
            </a:pP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Ban An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ninh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trật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Yu Mincho Light" panose="02020300000000000000" pitchFamily="18" charset="-128"/>
              <a:buChar char="☞"/>
            </a:pP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Ban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nghệ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thông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tin.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Yu Mincho Light" panose="02020300000000000000" pitchFamily="18" charset="-128"/>
              <a:buChar char="☞"/>
            </a:pP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Ban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Chăm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sóc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bệnh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Yu Mincho Light" panose="02020300000000000000" pitchFamily="18" charset="-128"/>
              <a:buChar char="☞"/>
            </a:pPr>
            <a:endParaRPr lang="vi-VN" sz="25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71600" y="394482"/>
            <a:ext cx="7467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Ban 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hành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Quyết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Quy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chế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416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14300"/>
            <a:ext cx="8999562" cy="990600"/>
          </a:xfrm>
        </p:spPr>
        <p:txBody>
          <a:bodyPr>
            <a:normAutofit fontScale="90000"/>
          </a:bodyPr>
          <a:lstStyle/>
          <a:p>
            <a:r>
              <a:rPr lang="en-US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en-US" sz="39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Mời</a:t>
            </a:r>
            <a:r>
              <a:rPr lang="en-US" altLang="en-US" sz="3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altLang="en-US" sz="3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Bệnh</a:t>
            </a:r>
            <a:r>
              <a:rPr lang="en-US" altLang="en-US" sz="3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viện</a:t>
            </a:r>
            <a:r>
              <a:rPr lang="en-US" altLang="en-US" sz="3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altLang="en-US" sz="3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altLang="en-US" sz="3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9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00800" y="3848100"/>
            <a:ext cx="2590800" cy="1652931"/>
          </a:xfrm>
          <a:prstGeom prst="rect">
            <a:avLst/>
          </a:prstGeom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966543" y="1181100"/>
            <a:ext cx="7911830" cy="42672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Yu Mincho Light" panose="02020300000000000000" pitchFamily="18" charset="-128"/>
              <a:buChar char="☞"/>
            </a:pP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Bệnh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viện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đa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khoa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Đồng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Nai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Yu Mincho Light" panose="02020300000000000000" pitchFamily="18" charset="-128"/>
              <a:buChar char="☞"/>
            </a:pP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Bệnh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viện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đa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khoa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Thống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Nhất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Đồng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Nai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Yu Mincho Light" panose="02020300000000000000" pitchFamily="18" charset="-128"/>
              <a:buChar char="☞"/>
            </a:pP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Bệnh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viện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Nhi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đồng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Đồng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Nai</a:t>
            </a:r>
            <a:endParaRPr lang="en-US" sz="2500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Yu Mincho Light" panose="02020300000000000000" pitchFamily="18" charset="-128"/>
              <a:buChar char="☞"/>
            </a:pP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Bệnh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viện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đa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khoa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khu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vực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Long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Khánh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, Long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Quán</a:t>
            </a:r>
            <a:r>
              <a:rPr lang="en-US" sz="2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0"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400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2400" i="1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Bản</a:t>
            </a:r>
            <a:r>
              <a:rPr lang="en-US" sz="2400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dự</a:t>
            </a:r>
            <a:r>
              <a:rPr lang="en-US" sz="2400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thảo</a:t>
            </a:r>
            <a:r>
              <a:rPr lang="en-US" sz="2400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Quyết</a:t>
            </a:r>
            <a:r>
              <a:rPr lang="en-US" sz="2400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sz="2400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i="1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Quy</a:t>
            </a:r>
            <a:r>
              <a:rPr lang="en-US" sz="2400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chế</a:t>
            </a:r>
            <a:r>
              <a:rPr lang="en-US" sz="2400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)   </a:t>
            </a:r>
            <a:endParaRPr lang="vi-VN" sz="2400" i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704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19100"/>
            <a:ext cx="8847162" cy="708422"/>
          </a:xfrm>
        </p:spPr>
        <p:txBody>
          <a:bodyPr>
            <a:normAutofit/>
          </a:bodyPr>
          <a:lstStyle/>
          <a:p>
            <a:r>
              <a:rPr lang="en-US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II. TỔ CHỨC HN KHKT NGÀNH</a:t>
            </a: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43200" y="2552700"/>
            <a:ext cx="2743200" cy="19812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28700"/>
            <a:ext cx="3517900" cy="351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4572000" y="1485900"/>
            <a:ext cx="4267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Thông</a:t>
            </a:r>
            <a:r>
              <a:rPr lang="en-US" sz="28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báo</a:t>
            </a:r>
            <a:r>
              <a:rPr lang="en-US" sz="28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8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584/SYT-NVY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ngày</a:t>
            </a:r>
            <a:r>
              <a:rPr lang="en-US" sz="28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14/02/2019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58070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2017" y="571499"/>
            <a:ext cx="7570983" cy="1600201"/>
          </a:xfrm>
        </p:spPr>
        <p:txBody>
          <a:bodyPr>
            <a:no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chuyên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đề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báo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cáo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gửi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SYT 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trước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ngày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15/3/2019 </a:t>
            </a:r>
            <a:r>
              <a:rPr lang="en-US" sz="28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Thông</a:t>
            </a:r>
            <a:r>
              <a:rPr lang="en-US" sz="28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báo</a:t>
            </a:r>
            <a:r>
              <a:rPr lang="en-US" sz="28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8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584/SYT-NVY </a:t>
            </a:r>
            <a:r>
              <a:rPr lang="en-US" sz="2800" b="1" i="1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ngày</a:t>
            </a:r>
            <a:r>
              <a:rPr lang="en-US" sz="28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14/02/2019)</a:t>
            </a:r>
            <a:endParaRPr lang="en-US" sz="2800" b="1" i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019300"/>
            <a:ext cx="7391400" cy="312420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742950" lvl="1" indent="-400050"/>
            <a:r>
              <a:rPr lang="en-US" sz="2400" b="1" dirty="0" err="1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Chuyên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đề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1: </a:t>
            </a:r>
            <a:r>
              <a:rPr lang="en-US" sz="2800" dirty="0" err="1"/>
              <a:t>Nội</a:t>
            </a:r>
            <a:r>
              <a:rPr lang="en-US" sz="2800" dirty="0"/>
              <a:t> - </a:t>
            </a:r>
            <a:r>
              <a:rPr lang="en-US" sz="2800" dirty="0" err="1"/>
              <a:t>Nhi</a:t>
            </a:r>
            <a:r>
              <a:rPr lang="en-US" sz="2800" dirty="0"/>
              <a:t> - </a:t>
            </a:r>
            <a:r>
              <a:rPr lang="en-US" sz="2800" dirty="0" err="1"/>
              <a:t>Nhiễm</a:t>
            </a:r>
            <a:r>
              <a:rPr lang="en-US" sz="2800" dirty="0"/>
              <a:t>;</a:t>
            </a:r>
            <a:endParaRPr lang="en-US" sz="1600" dirty="0"/>
          </a:p>
          <a:p>
            <a:pPr marL="742950" lvl="1" indent="-400050"/>
            <a:r>
              <a:rPr lang="en-US" sz="2400" b="1" dirty="0" err="1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Chuyên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đề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2: </a:t>
            </a:r>
            <a:r>
              <a:rPr lang="en-US" sz="2800" dirty="0" err="1"/>
              <a:t>Ngoại</a:t>
            </a:r>
            <a:r>
              <a:rPr lang="en-US" sz="2800" dirty="0"/>
              <a:t> - </a:t>
            </a:r>
            <a:r>
              <a:rPr lang="en-US" sz="2800" dirty="0" err="1"/>
              <a:t>Sản</a:t>
            </a:r>
            <a:r>
              <a:rPr lang="en-US" sz="2800" dirty="0"/>
              <a:t>;</a:t>
            </a:r>
            <a:endParaRPr lang="en-US" sz="1600" dirty="0"/>
          </a:p>
          <a:p>
            <a:pPr marL="742950" lvl="1" indent="-400050"/>
            <a:r>
              <a:rPr lang="en-US" sz="2400" b="1" dirty="0" err="1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Chuyên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đề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3: </a:t>
            </a:r>
            <a:r>
              <a:rPr lang="en-US" sz="2800" dirty="0" err="1"/>
              <a:t>Cận</a:t>
            </a:r>
            <a:r>
              <a:rPr lang="en-US" sz="2800" dirty="0"/>
              <a:t> </a:t>
            </a:r>
            <a:r>
              <a:rPr lang="en-US" sz="2800" dirty="0" err="1"/>
              <a:t>Lâm</a:t>
            </a:r>
            <a:r>
              <a:rPr lang="en-US" sz="2800" dirty="0"/>
              <a:t> </a:t>
            </a:r>
            <a:r>
              <a:rPr lang="en-US" sz="2800" dirty="0" err="1"/>
              <a:t>sàng</a:t>
            </a:r>
            <a:r>
              <a:rPr lang="en-US" sz="2800" dirty="0"/>
              <a:t>;</a:t>
            </a:r>
            <a:endParaRPr lang="en-US" sz="1600" dirty="0"/>
          </a:p>
          <a:p>
            <a:pPr marL="742950" lvl="1" indent="-400050"/>
            <a:r>
              <a:rPr lang="en-US" sz="2400" b="1" dirty="0" err="1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Chuyên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đề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4: </a:t>
            </a:r>
            <a:r>
              <a:rPr lang="en-US" sz="2800" dirty="0" err="1"/>
              <a:t>Điều</a:t>
            </a:r>
            <a:r>
              <a:rPr lang="en-US" sz="2800" dirty="0"/>
              <a:t> </a:t>
            </a:r>
            <a:r>
              <a:rPr lang="en-US" sz="2800" dirty="0" err="1"/>
              <a:t>dưỡng</a:t>
            </a:r>
            <a:r>
              <a:rPr lang="en-US" sz="2800" dirty="0"/>
              <a:t> – </a:t>
            </a:r>
            <a:r>
              <a:rPr lang="en-US" sz="2800" dirty="0" err="1"/>
              <a:t>Đào</a:t>
            </a:r>
            <a:r>
              <a:rPr lang="en-US" sz="2800" dirty="0"/>
              <a:t> </a:t>
            </a:r>
            <a:r>
              <a:rPr lang="en-US" sz="2800" dirty="0" err="1"/>
              <a:t>tạo</a:t>
            </a:r>
            <a:r>
              <a:rPr lang="en-US" sz="2800" dirty="0"/>
              <a:t>;</a:t>
            </a:r>
            <a:endParaRPr lang="en-US" sz="1600" dirty="0"/>
          </a:p>
          <a:p>
            <a:pPr marL="742950" lvl="1" indent="-400050"/>
            <a:r>
              <a:rPr lang="en-US" sz="2400" b="1" dirty="0" err="1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Chuyên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đề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5: </a:t>
            </a:r>
            <a:r>
              <a:rPr lang="en-US" sz="2800" dirty="0"/>
              <a:t>Y </a:t>
            </a:r>
            <a:r>
              <a:rPr lang="en-US" sz="2800" dirty="0" err="1"/>
              <a:t>tế</a:t>
            </a:r>
            <a:r>
              <a:rPr lang="en-US" sz="2800" dirty="0"/>
              <a:t> </a:t>
            </a:r>
            <a:r>
              <a:rPr lang="en-US" sz="2800" dirty="0" err="1"/>
              <a:t>dự</a:t>
            </a:r>
            <a:r>
              <a:rPr lang="en-US" sz="2800" dirty="0"/>
              <a:t> </a:t>
            </a:r>
            <a:r>
              <a:rPr lang="en-US" sz="2800" dirty="0" err="1"/>
              <a:t>phòng</a:t>
            </a:r>
            <a:r>
              <a:rPr lang="en-US" sz="2800" dirty="0"/>
              <a:t>.</a:t>
            </a:r>
            <a:endParaRPr lang="en-US" sz="1600" dirty="0"/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>
                <a:srgbClr val="00B050"/>
              </a:buClr>
            </a:pPr>
            <a:endParaRPr lang="es-ES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>
                <a:srgbClr val="00B050"/>
              </a:buClr>
            </a:pPr>
            <a:endParaRPr lang="es-ES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</a:pPr>
            <a:endParaRPr lang="en-US" sz="24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76200" y="1028700"/>
            <a:ext cx="8915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0093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66700"/>
            <a:ext cx="5867400" cy="129540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III. TỔ CHỨC CÁC KHÓA ĐÀO TẠO</a:t>
            </a: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43200" y="2019300"/>
            <a:ext cx="3663162" cy="31623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993449"/>
            <a:ext cx="3517900" cy="351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7213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694" y="520092"/>
            <a:ext cx="6683765" cy="584808"/>
          </a:xfrm>
        </p:spPr>
        <p:txBody>
          <a:bodyPr/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khóa</a:t>
            </a:r>
            <a:r>
              <a:rPr lang="en-US" dirty="0" smtClean="0"/>
              <a:t> </a:t>
            </a:r>
            <a:r>
              <a:rPr lang="en-US" dirty="0" err="1" smtClean="0"/>
              <a:t>học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257300"/>
            <a:ext cx="7714059" cy="4457700"/>
          </a:xfrm>
        </p:spPr>
        <p:txBody>
          <a:bodyPr>
            <a:normAutofit lnSpcReduction="10000"/>
          </a:bodyPr>
          <a:lstStyle/>
          <a:p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Quản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lý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chất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lượng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bệnh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viện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lớp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đối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tượng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04 </a:t>
            </a:r>
            <a:r>
              <a:rPr lang="en-US" sz="2400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lớp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800100" lvl="1" indent="-457200">
              <a:spcBef>
                <a:spcPts val="1200"/>
              </a:spcBef>
              <a:buFont typeface="+mj-lt"/>
              <a:buAutoNum type="arabicPeriod"/>
            </a:pP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thành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Hội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đồng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CL KBCB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Sở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Y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tế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800100" lvl="1" indent="-457200">
              <a:spcBef>
                <a:spcPts val="1200"/>
              </a:spcBef>
              <a:buFont typeface="+mj-lt"/>
              <a:buAutoNum type="arabicPeriod"/>
            </a:pP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Trưởng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Phó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phòng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QLCLBV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TP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Điều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dưỡng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đơn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vị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trực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thuộc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800100" lvl="1" indent="-457200">
              <a:spcBef>
                <a:spcPts val="1200"/>
              </a:spcBef>
              <a:buFont typeface="+mj-lt"/>
              <a:buAutoNum type="arabicPeriod"/>
            </a:pP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Cán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bộ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phòng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QLCL BV, ĐDT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khoa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lâm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sàng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đơn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vị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trực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thuộc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800100" lvl="1" indent="-457200">
              <a:spcBef>
                <a:spcPts val="1200"/>
              </a:spcBef>
              <a:buFont typeface="+mj-lt"/>
              <a:buAutoNum type="arabicPeriod"/>
            </a:pP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Lớp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nâng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cao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về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Quản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lý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chất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lượng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bệnh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viện</a:t>
            </a:r>
            <a:r>
              <a:rPr lang="en-US" sz="2400" dirty="0" smtClean="0">
                <a:solidFill>
                  <a:srgbClr val="01016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lvl="1">
              <a:buFont typeface="Arial" pitchFamily="34" charset="0"/>
              <a:buChar char="•"/>
            </a:pPr>
            <a:endParaRPr lang="en-US" sz="2400" dirty="0" smtClean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 algn="r">
              <a:tabLst>
                <a:tab pos="1376363" algn="l"/>
              </a:tabLst>
            </a:pPr>
            <a:r>
              <a:rPr lang="en-US" sz="2400" i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453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7703</TotalTime>
  <Words>1190</Words>
  <Application>Microsoft Office PowerPoint</Application>
  <PresentationFormat>On-screen Show (16:10)</PresentationFormat>
  <Paragraphs>127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Wisp</vt:lpstr>
      <vt:lpstr>Office Theme</vt:lpstr>
      <vt:lpstr>NỘI DUNG GIAO BAN NGÀNH THÁNG 3/2019</vt:lpstr>
      <vt:lpstr>NỘI DUNG </vt:lpstr>
      <vt:lpstr>I. HỘI ĐỒNG CL KBCB SỞ Y TẾ</vt:lpstr>
      <vt:lpstr>Slide 4</vt:lpstr>
      <vt:lpstr> Mời các Bệnh viện tham gia </vt:lpstr>
      <vt:lpstr>II. TỔ CHỨC HN KHKT NGÀNH</vt:lpstr>
      <vt:lpstr>Các chuyên đề báo cáo gửi về SYT trước ngày 15/3/2019 (Thông báo số 584/SYT-NVY ngày 14/02/2019)</vt:lpstr>
      <vt:lpstr>III. TỔ CHỨC CÁC KHÓA ĐÀO TẠO</vt:lpstr>
      <vt:lpstr>Các khóa học:</vt:lpstr>
      <vt:lpstr>Các khóa học (Tiếp theo):</vt:lpstr>
      <vt:lpstr>Các khóa học (Tiếp theo):</vt:lpstr>
      <vt:lpstr>IV. DUY TRÌ GIỮ CHUẨN ĐẠT TIÊU CHÍ QUỐC GIA VỀ Y TẾ XÃ </vt:lpstr>
      <vt:lpstr>V. THỰC HiỆN ĐỀ ÁN 1816</vt:lpstr>
      <vt:lpstr>   Kết quả thực hiện 1816  năm 2018 </vt:lpstr>
      <vt:lpstr>  Kết quả thực hiện 1816  năm 2018</vt:lpstr>
      <vt:lpstr> Kết quả thực hiện 1816  năm 2018</vt:lpstr>
      <vt:lpstr>VI.   THỰC HIỆN THÔNG TƯ 39/2017/TT-BYT                    TẠI  CÁC  TRẠM  Y TẾ  </vt:lpstr>
      <vt:lpstr>VII.    XÂY DỰNG PHÁC ĐỒ ĐIỀU TRỊ</vt:lpstr>
      <vt:lpstr>VIII.    MỘT SỐ CÔNG TÁC KHÁC</vt:lpstr>
      <vt:lpstr>       +  Khám sức khỏe, sức khỏe người lái xe</vt:lpstr>
      <vt:lpstr>        IV.    BẢO HIỂM  Y  TẾ</vt:lpstr>
      <vt:lpstr>Slide 22</vt:lpstr>
      <vt:lpstr>Slide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XÂY DỰNG THÔNG TƯ</dc:title>
  <dc:creator>hp</dc:creator>
  <cp:lastModifiedBy>HT</cp:lastModifiedBy>
  <cp:revision>193</cp:revision>
  <cp:lastPrinted>2018-07-30T12:57:42Z</cp:lastPrinted>
  <dcterms:created xsi:type="dcterms:W3CDTF">2006-08-16T00:00:00Z</dcterms:created>
  <dcterms:modified xsi:type="dcterms:W3CDTF">2019-03-07T08:44:39Z</dcterms:modified>
</cp:coreProperties>
</file>