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7" r:id="rId3"/>
    <p:sldId id="258" r:id="rId4"/>
    <p:sldId id="268" r:id="rId5"/>
    <p:sldId id="259" r:id="rId6"/>
    <p:sldId id="274" r:id="rId7"/>
    <p:sldId id="260" r:id="rId8"/>
    <p:sldId id="272" r:id="rId9"/>
    <p:sldId id="273" r:id="rId10"/>
    <p:sldId id="261" r:id="rId11"/>
    <p:sldId id="263" r:id="rId12"/>
    <p:sldId id="266" r:id="rId13"/>
    <p:sldId id="267" r:id="rId14"/>
    <p:sldId id="264" r:id="rId15"/>
    <p:sldId id="265" r:id="rId16"/>
    <p:sldId id="269" r:id="rId17"/>
    <p:sldId id="270" r:id="rId18"/>
    <p:sldId id="271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02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5" d="100"/>
          <a:sy n="95" d="100"/>
        </p:scale>
        <p:origin x="-582" y="4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478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793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425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1913" y="2514602"/>
            <a:ext cx="6686549" cy="2262781"/>
          </a:xfrm>
        </p:spPr>
        <p:txBody>
          <a:bodyPr anchor="b">
            <a:normAutofit/>
          </a:bodyPr>
          <a:lstStyle>
            <a:lvl1pPr>
              <a:defRPr sz="405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1913" y="4777382"/>
            <a:ext cx="668654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3" y="4323811"/>
            <a:ext cx="1308489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3" y="4529542"/>
            <a:ext cx="584825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7679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4697" y="624110"/>
            <a:ext cx="6683765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1909" y="2133600"/>
            <a:ext cx="668655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714375"/>
            <a:ext cx="1191395" cy="50729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8982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3" y="2058750"/>
            <a:ext cx="6686549" cy="1468800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3" y="3530129"/>
            <a:ext cx="6686549" cy="8604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3178175"/>
            <a:ext cx="1191395" cy="50729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3" y="3244142"/>
            <a:ext cx="584825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6979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1909" y="2133600"/>
            <a:ext cx="3235398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3060" y="2126222"/>
            <a:ext cx="3235398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-3141" y="714375"/>
            <a:ext cx="1191395" cy="50729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3" y="787784"/>
            <a:ext cx="584825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6084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4533" y="1972703"/>
            <a:ext cx="2994549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1909" y="2548966"/>
            <a:ext cx="3257170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29975" y="1969475"/>
            <a:ext cx="2999251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75218" y="2545738"/>
            <a:ext cx="3254006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reeform 11"/>
          <p:cNvSpPr/>
          <p:nvPr/>
        </p:nvSpPr>
        <p:spPr bwMode="auto">
          <a:xfrm flipV="1">
            <a:off x="-3141" y="714375"/>
            <a:ext cx="1191395" cy="50729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3" y="787784"/>
            <a:ext cx="584825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5151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reeform 11"/>
          <p:cNvSpPr/>
          <p:nvPr/>
        </p:nvSpPr>
        <p:spPr bwMode="auto">
          <a:xfrm flipV="1">
            <a:off x="-3141" y="714375"/>
            <a:ext cx="1191395" cy="50729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5449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reeform 11"/>
          <p:cNvSpPr/>
          <p:nvPr/>
        </p:nvSpPr>
        <p:spPr bwMode="auto">
          <a:xfrm flipV="1">
            <a:off x="-3141" y="714375"/>
            <a:ext cx="1191395" cy="50729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9469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3" y="446088"/>
            <a:ext cx="2628899" cy="976312"/>
          </a:xfrm>
        </p:spPr>
        <p:txBody>
          <a:bodyPr anchor="b"/>
          <a:lstStyle>
            <a:lvl1pPr algn="l">
              <a:defRPr sz="15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259" y="446091"/>
            <a:ext cx="38862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3" y="1598614"/>
            <a:ext cx="2628899" cy="4262436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714375"/>
            <a:ext cx="1191395" cy="50729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199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5147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4800600"/>
            <a:ext cx="6686550" cy="566738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1909" y="634966"/>
            <a:ext cx="668655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5367339"/>
            <a:ext cx="6686550" cy="493712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4911725"/>
            <a:ext cx="1191395" cy="50729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3" y="4983090"/>
            <a:ext cx="584825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8634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3" y="609600"/>
            <a:ext cx="6686549" cy="311704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3" y="4354048"/>
            <a:ext cx="668654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3178175"/>
            <a:ext cx="1191395" cy="50729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3" y="3244142"/>
            <a:ext cx="584825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7002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7465" y="609600"/>
            <a:ext cx="6295445" cy="289560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56259" y="3505200"/>
            <a:ext cx="5652416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13" y="4354048"/>
            <a:ext cx="668654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3141" y="3178175"/>
            <a:ext cx="1191395" cy="50729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8863" y="3244142"/>
            <a:ext cx="584825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850739" y="648005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r>
              <a:rPr lang="en-US" sz="6000" dirty="0">
                <a:ln w="3175" cmpd="sng">
                  <a:noFill/>
                </a:ln>
                <a:solidFill>
                  <a:srgbClr val="1CADE4"/>
                </a:solidFill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336139" y="2905307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r>
              <a:rPr lang="en-US" sz="6000" dirty="0">
                <a:ln w="3175" cmpd="sng">
                  <a:noFill/>
                </a:ln>
                <a:solidFill>
                  <a:srgbClr val="1CADE4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033761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2438401"/>
            <a:ext cx="6686550" cy="2724845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5181600"/>
            <a:ext cx="668655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4911725"/>
            <a:ext cx="1191395" cy="50729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3" y="4983090"/>
            <a:ext cx="584825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9160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137465" y="609600"/>
            <a:ext cx="6295445" cy="2895600"/>
          </a:xfrm>
        </p:spPr>
        <p:txBody>
          <a:bodyPr anchor="ctr">
            <a:normAutofit/>
          </a:bodyPr>
          <a:lstStyle>
            <a:lvl1pPr algn="l">
              <a:defRPr sz="36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1909" y="4343400"/>
            <a:ext cx="668655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5181600"/>
            <a:ext cx="668655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3141" y="4911725"/>
            <a:ext cx="1191395" cy="50729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3" y="4983090"/>
            <a:ext cx="584825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850739" y="648005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r>
              <a:rPr lang="en-US" sz="6000" dirty="0">
                <a:ln w="3175" cmpd="sng">
                  <a:noFill/>
                </a:ln>
                <a:solidFill>
                  <a:srgbClr val="1CADE4"/>
                </a:solidFill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336139" y="2905307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r>
              <a:rPr lang="en-US" sz="6000" dirty="0">
                <a:ln w="3175" cmpd="sng">
                  <a:noFill/>
                </a:ln>
                <a:solidFill>
                  <a:srgbClr val="1CADE4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078361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3" y="627409"/>
            <a:ext cx="6686549" cy="2880020"/>
          </a:xfrm>
        </p:spPr>
        <p:txBody>
          <a:bodyPr anchor="ctr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1909" y="4343400"/>
            <a:ext cx="668655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5181600"/>
            <a:ext cx="668655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4911725"/>
            <a:ext cx="1191395" cy="50729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3" y="4983090"/>
            <a:ext cx="584825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4378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714375"/>
            <a:ext cx="1191395" cy="50729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7046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1112" y="627408"/>
            <a:ext cx="16557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1909" y="627408"/>
            <a:ext cx="485775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3141" y="714375"/>
            <a:ext cx="1191395" cy="507298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848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394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911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6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6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754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02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382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241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769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897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4" y="228600"/>
            <a:ext cx="2138637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0416" y="-786"/>
            <a:ext cx="1767506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4697" y="624110"/>
            <a:ext cx="6683765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1909" y="2133600"/>
            <a:ext cx="668655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1210" y="6130439"/>
            <a:ext cx="859712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1913" y="6135811"/>
            <a:ext cx="571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398863" y="787784"/>
            <a:ext cx="5848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rgbClr val="FE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898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Font typeface="Wingdings 3" charset="2"/>
        <a:buChar char="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Excel_Worksheet1.xls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55" y="1783080"/>
            <a:ext cx="9144000" cy="2103120"/>
          </a:xfrm>
        </p:spPr>
        <p:txBody>
          <a:bodyPr>
            <a:normAutofit/>
          </a:bodyPr>
          <a:lstStyle/>
          <a:p>
            <a:pPr>
              <a:lnSpc>
                <a:spcPct val="114000"/>
              </a:lnSpc>
              <a:spcBef>
                <a:spcPts val="0"/>
              </a:spcBef>
            </a:pPr>
            <a:r>
              <a:rPr lang="en-US" sz="2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THỰC TRẠNG</a:t>
            </a:r>
            <a:br>
              <a:rPr lang="en-US" sz="2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sz="2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CHUYỂN TUYẾN TRONG CÔNG TÁC </a:t>
            </a:r>
            <a:br>
              <a:rPr lang="en-US" sz="2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sz="2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KHÁM CHỮA BỆNH GIAI ĐOẠN 2016 - 2018</a:t>
            </a:r>
            <a:endParaRPr lang="en-US" sz="29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8468" y="4526280"/>
            <a:ext cx="913553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logo so y te (chinh thuc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526162"/>
            <a:ext cx="1752600" cy="153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419600" y="4502138"/>
            <a:ext cx="3810000" cy="93726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342900" rtl="0" eaLnBrk="1" latinLnBrk="0" hangingPunct="1">
              <a:spcBef>
                <a:spcPct val="0"/>
              </a:spcBef>
              <a:buNone/>
              <a:defRPr sz="27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en-US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PHÒNG NGHIỆP VỤ Y</a:t>
            </a:r>
            <a:endParaRPr 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6557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700310"/>
            <a:ext cx="6683765" cy="128089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II. PHÂN TÍCH – NHẬN XÉT (</a:t>
            </a:r>
            <a:r>
              <a:rPr lang="en-US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tiếp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theo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219200"/>
            <a:ext cx="7239000" cy="457200"/>
          </a:xfrm>
        </p:spPr>
        <p:txBody>
          <a:bodyPr>
            <a:normAutofit fontScale="85000" lnSpcReduction="10000"/>
          </a:bodyPr>
          <a:lstStyle/>
          <a:p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Các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bệnh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viện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đa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khoa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chuyên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khoa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tuyến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tỉnh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(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Ngoại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trú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) </a:t>
            </a:r>
            <a:endParaRPr lang="en-US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828800" y="3962400"/>
            <a:ext cx="6686550" cy="91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053542" y="4930810"/>
            <a:ext cx="7924800" cy="14699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u="sng" dirty="0" err="1" smtClean="0">
                <a:solidFill>
                  <a:schemeClr val="tx1"/>
                </a:solidFill>
              </a:rPr>
              <a:t>Nhận</a:t>
            </a:r>
            <a:r>
              <a:rPr lang="en-US" sz="1600" b="1" u="sng" dirty="0" smtClean="0">
                <a:solidFill>
                  <a:schemeClr val="tx1"/>
                </a:solidFill>
              </a:rPr>
              <a:t> </a:t>
            </a:r>
            <a:r>
              <a:rPr lang="en-US" sz="1600" b="1" u="sng" dirty="0" err="1" smtClean="0">
                <a:solidFill>
                  <a:schemeClr val="tx1"/>
                </a:solidFill>
              </a:rPr>
              <a:t>xét</a:t>
            </a:r>
            <a:r>
              <a:rPr lang="en-US" sz="1600" b="1" u="sng" dirty="0" smtClean="0">
                <a:solidFill>
                  <a:schemeClr val="tx1"/>
                </a:solidFill>
              </a:rPr>
              <a:t>:</a:t>
            </a:r>
          </a:p>
          <a:p>
            <a:pPr lvl="1"/>
            <a:r>
              <a:rPr lang="en-US" sz="1400" dirty="0" err="1" smtClean="0">
                <a:solidFill>
                  <a:srgbClr val="0070C0"/>
                </a:solidFill>
              </a:rPr>
              <a:t>Nhóm</a:t>
            </a:r>
            <a:r>
              <a:rPr lang="en-US" sz="1400" dirty="0" smtClean="0">
                <a:solidFill>
                  <a:srgbClr val="0070C0"/>
                </a:solidFill>
              </a:rPr>
              <a:t> </a:t>
            </a:r>
            <a:r>
              <a:rPr lang="en-US" sz="1400" dirty="0" err="1" smtClean="0">
                <a:solidFill>
                  <a:srgbClr val="0070C0"/>
                </a:solidFill>
              </a:rPr>
              <a:t>lượt</a:t>
            </a:r>
            <a:r>
              <a:rPr lang="en-US" sz="1400" dirty="0" smtClean="0">
                <a:solidFill>
                  <a:srgbClr val="0070C0"/>
                </a:solidFill>
              </a:rPr>
              <a:t> </a:t>
            </a:r>
            <a:r>
              <a:rPr lang="en-US" sz="1400" dirty="0" err="1" smtClean="0">
                <a:solidFill>
                  <a:srgbClr val="0070C0"/>
                </a:solidFill>
              </a:rPr>
              <a:t>chuyển</a:t>
            </a:r>
            <a:r>
              <a:rPr lang="en-US" sz="1400" dirty="0" smtClean="0">
                <a:solidFill>
                  <a:srgbClr val="0070C0"/>
                </a:solidFill>
              </a:rPr>
              <a:t> </a:t>
            </a:r>
            <a:r>
              <a:rPr lang="en-US" sz="1400" dirty="0" err="1" smtClean="0">
                <a:solidFill>
                  <a:srgbClr val="0070C0"/>
                </a:solidFill>
              </a:rPr>
              <a:t>tuyến</a:t>
            </a:r>
            <a:r>
              <a:rPr lang="en-US" sz="1400" dirty="0" smtClean="0">
                <a:solidFill>
                  <a:srgbClr val="0070C0"/>
                </a:solidFill>
              </a:rPr>
              <a:t> </a:t>
            </a:r>
            <a:r>
              <a:rPr lang="en-US" sz="1400" b="1" u="sng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ngoại</a:t>
            </a:r>
            <a:r>
              <a:rPr lang="en-US" sz="14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400" b="1" u="sng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trú</a:t>
            </a:r>
            <a:r>
              <a:rPr lang="en-US" sz="14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400" dirty="0" err="1" smtClean="0">
                <a:solidFill>
                  <a:srgbClr val="0070C0"/>
                </a:solidFill>
              </a:rPr>
              <a:t>cũng</a:t>
            </a:r>
            <a:r>
              <a:rPr lang="en-US" sz="1400" dirty="0" smtClean="0">
                <a:solidFill>
                  <a:srgbClr val="0070C0"/>
                </a:solidFill>
              </a:rPr>
              <a:t> </a:t>
            </a:r>
            <a:r>
              <a:rPr lang="en-US" sz="1400" dirty="0" err="1" smtClean="0">
                <a:solidFill>
                  <a:srgbClr val="0070C0"/>
                </a:solidFill>
              </a:rPr>
              <a:t>có</a:t>
            </a:r>
            <a:r>
              <a:rPr lang="en-US" sz="1400" dirty="0" smtClean="0">
                <a:solidFill>
                  <a:srgbClr val="0070C0"/>
                </a:solidFill>
              </a:rPr>
              <a:t> </a:t>
            </a:r>
            <a:r>
              <a:rPr lang="en-US" sz="1400" dirty="0" err="1" smtClean="0">
                <a:solidFill>
                  <a:srgbClr val="0070C0"/>
                </a:solidFill>
              </a:rPr>
              <a:t>khuynh</a:t>
            </a:r>
            <a:r>
              <a:rPr lang="en-US" sz="1400" dirty="0" smtClean="0">
                <a:solidFill>
                  <a:srgbClr val="0070C0"/>
                </a:solidFill>
              </a:rPr>
              <a:t> </a:t>
            </a:r>
            <a:r>
              <a:rPr lang="en-US" sz="1400" dirty="0" err="1" smtClean="0">
                <a:solidFill>
                  <a:srgbClr val="0070C0"/>
                </a:solidFill>
              </a:rPr>
              <a:t>hướng</a:t>
            </a:r>
            <a:r>
              <a:rPr lang="en-US" sz="1400" dirty="0" smtClean="0">
                <a:solidFill>
                  <a:srgbClr val="0070C0"/>
                </a:solidFill>
              </a:rPr>
              <a:t> </a:t>
            </a:r>
            <a:r>
              <a:rPr lang="en-US" sz="1400" dirty="0" err="1" smtClean="0">
                <a:solidFill>
                  <a:srgbClr val="0070C0"/>
                </a:solidFill>
              </a:rPr>
              <a:t>tăng</a:t>
            </a:r>
            <a:r>
              <a:rPr lang="en-US" sz="1400" dirty="0" smtClean="0">
                <a:solidFill>
                  <a:srgbClr val="0070C0"/>
                </a:solidFill>
              </a:rPr>
              <a:t> </a:t>
            </a:r>
            <a:r>
              <a:rPr lang="en-US" sz="1400" dirty="0" err="1" smtClean="0">
                <a:solidFill>
                  <a:srgbClr val="0070C0"/>
                </a:solidFill>
              </a:rPr>
              <a:t>theo</a:t>
            </a:r>
            <a:r>
              <a:rPr lang="en-US" sz="1400" dirty="0" smtClean="0">
                <a:solidFill>
                  <a:srgbClr val="0070C0"/>
                </a:solidFill>
              </a:rPr>
              <a:t> </a:t>
            </a:r>
            <a:r>
              <a:rPr lang="en-US" sz="1400" dirty="0" err="1" smtClean="0">
                <a:solidFill>
                  <a:srgbClr val="0070C0"/>
                </a:solidFill>
              </a:rPr>
              <a:t>chiều</a:t>
            </a:r>
            <a:r>
              <a:rPr lang="en-US" sz="1400" dirty="0" smtClean="0">
                <a:solidFill>
                  <a:srgbClr val="0070C0"/>
                </a:solidFill>
              </a:rPr>
              <a:t> </a:t>
            </a:r>
            <a:r>
              <a:rPr lang="en-US" sz="1400" dirty="0" err="1" smtClean="0">
                <a:solidFill>
                  <a:srgbClr val="0070C0"/>
                </a:solidFill>
              </a:rPr>
              <a:t>lũy</a:t>
            </a:r>
            <a:r>
              <a:rPr lang="en-US" sz="1400" dirty="0" smtClean="0">
                <a:solidFill>
                  <a:srgbClr val="0070C0"/>
                </a:solidFill>
              </a:rPr>
              <a:t> </a:t>
            </a:r>
            <a:r>
              <a:rPr lang="en-US" sz="1400" dirty="0" err="1" smtClean="0">
                <a:solidFill>
                  <a:srgbClr val="0070C0"/>
                </a:solidFill>
              </a:rPr>
              <a:t>tuyến</a:t>
            </a:r>
            <a:r>
              <a:rPr lang="en-US" sz="1400" dirty="0" smtClean="0">
                <a:solidFill>
                  <a:srgbClr val="0070C0"/>
                </a:solidFill>
              </a:rPr>
              <a:t> </a:t>
            </a:r>
            <a:r>
              <a:rPr lang="en-US" sz="1400" dirty="0" err="1" smtClean="0">
                <a:solidFill>
                  <a:srgbClr val="0070C0"/>
                </a:solidFill>
              </a:rPr>
              <a:t>từng</a:t>
            </a:r>
            <a:r>
              <a:rPr lang="en-US" sz="1400" dirty="0" smtClean="0">
                <a:solidFill>
                  <a:srgbClr val="0070C0"/>
                </a:solidFill>
              </a:rPr>
              <a:t> </a:t>
            </a:r>
            <a:r>
              <a:rPr lang="en-US" sz="1400" dirty="0" err="1" smtClean="0">
                <a:solidFill>
                  <a:srgbClr val="0070C0"/>
                </a:solidFill>
              </a:rPr>
              <a:t>năm</a:t>
            </a:r>
            <a:r>
              <a:rPr lang="en-US" sz="1400" dirty="0" smtClean="0">
                <a:solidFill>
                  <a:srgbClr val="0070C0"/>
                </a:solidFill>
              </a:rPr>
              <a:t>. </a:t>
            </a:r>
            <a:r>
              <a:rPr lang="en-US" sz="1400" dirty="0" err="1" smtClean="0">
                <a:solidFill>
                  <a:srgbClr val="0070C0"/>
                </a:solidFill>
              </a:rPr>
              <a:t>Trong</a:t>
            </a:r>
            <a:r>
              <a:rPr lang="en-US" sz="1400" dirty="0" smtClean="0">
                <a:solidFill>
                  <a:srgbClr val="0070C0"/>
                </a:solidFill>
              </a:rPr>
              <a:t> </a:t>
            </a:r>
            <a:r>
              <a:rPr lang="en-US" sz="1400" dirty="0" err="1" smtClean="0">
                <a:solidFill>
                  <a:srgbClr val="0070C0"/>
                </a:solidFill>
              </a:rPr>
              <a:t>đó</a:t>
            </a:r>
            <a:r>
              <a:rPr lang="en-US" sz="1400" dirty="0" smtClean="0">
                <a:solidFill>
                  <a:srgbClr val="0070C0"/>
                </a:solidFill>
              </a:rPr>
              <a:t> </a:t>
            </a:r>
            <a:r>
              <a:rPr lang="en-US" sz="1400" dirty="0" err="1" smtClean="0">
                <a:solidFill>
                  <a:srgbClr val="0070C0"/>
                </a:solidFill>
              </a:rPr>
              <a:t>cao</a:t>
            </a:r>
            <a:r>
              <a:rPr lang="en-US" sz="1400" dirty="0" smtClean="0">
                <a:solidFill>
                  <a:srgbClr val="0070C0"/>
                </a:solidFill>
              </a:rPr>
              <a:t> </a:t>
            </a:r>
            <a:r>
              <a:rPr lang="en-US" sz="1400" dirty="0" err="1" smtClean="0">
                <a:solidFill>
                  <a:srgbClr val="0070C0"/>
                </a:solidFill>
              </a:rPr>
              <a:t>nhất</a:t>
            </a:r>
            <a:r>
              <a:rPr lang="en-US" sz="1400" dirty="0" smtClean="0">
                <a:solidFill>
                  <a:srgbClr val="0070C0"/>
                </a:solidFill>
              </a:rPr>
              <a:t>: </a:t>
            </a:r>
            <a:r>
              <a:rPr lang="en-US" sz="1400" dirty="0" err="1" smtClean="0">
                <a:solidFill>
                  <a:srgbClr val="0070C0"/>
                </a:solidFill>
              </a:rPr>
              <a:t>Vượt</a:t>
            </a:r>
            <a:r>
              <a:rPr lang="en-US" sz="1400" dirty="0" smtClean="0">
                <a:solidFill>
                  <a:srgbClr val="0070C0"/>
                </a:solidFill>
              </a:rPr>
              <a:t> </a:t>
            </a:r>
            <a:r>
              <a:rPr lang="en-US" sz="1400" dirty="0" err="1" smtClean="0">
                <a:solidFill>
                  <a:srgbClr val="0070C0"/>
                </a:solidFill>
              </a:rPr>
              <a:t>khả</a:t>
            </a:r>
            <a:r>
              <a:rPr lang="en-US" sz="1400" dirty="0" smtClean="0">
                <a:solidFill>
                  <a:srgbClr val="0070C0"/>
                </a:solidFill>
              </a:rPr>
              <a:t> </a:t>
            </a:r>
            <a:r>
              <a:rPr lang="en-US" sz="1400" dirty="0" err="1" smtClean="0">
                <a:solidFill>
                  <a:srgbClr val="0070C0"/>
                </a:solidFill>
              </a:rPr>
              <a:t>năng</a:t>
            </a:r>
            <a:r>
              <a:rPr lang="en-US" sz="1400" dirty="0" smtClean="0">
                <a:solidFill>
                  <a:srgbClr val="0070C0"/>
                </a:solidFill>
              </a:rPr>
              <a:t> </a:t>
            </a:r>
            <a:r>
              <a:rPr lang="en-US" sz="1400" dirty="0" err="1" smtClean="0">
                <a:solidFill>
                  <a:srgbClr val="0070C0"/>
                </a:solidFill>
              </a:rPr>
              <a:t>chuyên</a:t>
            </a:r>
            <a:r>
              <a:rPr lang="en-US" sz="1400" dirty="0" smtClean="0">
                <a:solidFill>
                  <a:srgbClr val="0070C0"/>
                </a:solidFill>
              </a:rPr>
              <a:t> </a:t>
            </a:r>
            <a:r>
              <a:rPr lang="en-US" sz="1400" dirty="0" err="1" smtClean="0">
                <a:solidFill>
                  <a:srgbClr val="0070C0"/>
                </a:solidFill>
              </a:rPr>
              <a:t>môn</a:t>
            </a:r>
            <a:r>
              <a:rPr lang="en-US" sz="1400" dirty="0" smtClean="0">
                <a:solidFill>
                  <a:srgbClr val="0070C0"/>
                </a:solidFill>
              </a:rPr>
              <a:t> (BV </a:t>
            </a:r>
            <a:r>
              <a:rPr lang="en-US" sz="1400" dirty="0" err="1" smtClean="0">
                <a:solidFill>
                  <a:srgbClr val="0070C0"/>
                </a:solidFill>
              </a:rPr>
              <a:t>đa</a:t>
            </a:r>
            <a:r>
              <a:rPr lang="en-US" sz="1400" dirty="0" smtClean="0">
                <a:solidFill>
                  <a:srgbClr val="0070C0"/>
                </a:solidFill>
              </a:rPr>
              <a:t> </a:t>
            </a:r>
            <a:r>
              <a:rPr lang="en-US" sz="1400" dirty="0" err="1" smtClean="0">
                <a:solidFill>
                  <a:srgbClr val="0070C0"/>
                </a:solidFill>
              </a:rPr>
              <a:t>khoa</a:t>
            </a:r>
            <a:r>
              <a:rPr lang="en-US" sz="1400" dirty="0" smtClean="0">
                <a:solidFill>
                  <a:srgbClr val="0070C0"/>
                </a:solidFill>
              </a:rPr>
              <a:t> </a:t>
            </a:r>
            <a:r>
              <a:rPr lang="en-US" sz="1400" dirty="0" err="1" smtClean="0">
                <a:solidFill>
                  <a:srgbClr val="0070C0"/>
                </a:solidFill>
              </a:rPr>
              <a:t>Đồng</a:t>
            </a:r>
            <a:r>
              <a:rPr lang="en-US" sz="1400" dirty="0" smtClean="0">
                <a:solidFill>
                  <a:srgbClr val="0070C0"/>
                </a:solidFill>
              </a:rPr>
              <a:t> </a:t>
            </a:r>
            <a:r>
              <a:rPr lang="en-US" sz="1400" dirty="0" err="1" smtClean="0">
                <a:solidFill>
                  <a:srgbClr val="0070C0"/>
                </a:solidFill>
              </a:rPr>
              <a:t>Nai</a:t>
            </a:r>
            <a:r>
              <a:rPr lang="en-US" sz="1400" dirty="0" smtClean="0">
                <a:solidFill>
                  <a:srgbClr val="0070C0"/>
                </a:solidFill>
              </a:rPr>
              <a:t>), </a:t>
            </a:r>
            <a:r>
              <a:rPr lang="en-US" sz="1400" dirty="0" err="1" smtClean="0">
                <a:solidFill>
                  <a:srgbClr val="0070C0"/>
                </a:solidFill>
              </a:rPr>
              <a:t>theo</a:t>
            </a:r>
            <a:r>
              <a:rPr lang="en-US" sz="1400" dirty="0" smtClean="0">
                <a:solidFill>
                  <a:srgbClr val="0070C0"/>
                </a:solidFill>
              </a:rPr>
              <a:t> </a:t>
            </a:r>
            <a:r>
              <a:rPr lang="en-US" sz="1400" dirty="0" err="1" smtClean="0">
                <a:solidFill>
                  <a:srgbClr val="0070C0"/>
                </a:solidFill>
              </a:rPr>
              <a:t>yêu</a:t>
            </a:r>
            <a:r>
              <a:rPr lang="en-US" sz="1400" dirty="0" smtClean="0">
                <a:solidFill>
                  <a:srgbClr val="0070C0"/>
                </a:solidFill>
              </a:rPr>
              <a:t> </a:t>
            </a:r>
            <a:r>
              <a:rPr lang="en-US" sz="1400" dirty="0" err="1" smtClean="0">
                <a:solidFill>
                  <a:srgbClr val="0070C0"/>
                </a:solidFill>
              </a:rPr>
              <a:t>người</a:t>
            </a:r>
            <a:r>
              <a:rPr lang="en-US" sz="1400" dirty="0" smtClean="0">
                <a:solidFill>
                  <a:srgbClr val="0070C0"/>
                </a:solidFill>
              </a:rPr>
              <a:t> </a:t>
            </a:r>
            <a:r>
              <a:rPr lang="en-US" sz="1400" dirty="0" err="1" smtClean="0">
                <a:solidFill>
                  <a:srgbClr val="0070C0"/>
                </a:solidFill>
              </a:rPr>
              <a:t>bệnh</a:t>
            </a:r>
            <a:r>
              <a:rPr lang="en-US" sz="1400" dirty="0" smtClean="0">
                <a:solidFill>
                  <a:srgbClr val="0070C0"/>
                </a:solidFill>
              </a:rPr>
              <a:t> (BV </a:t>
            </a:r>
            <a:r>
              <a:rPr lang="en-US" sz="1400" dirty="0" err="1" smtClean="0">
                <a:solidFill>
                  <a:srgbClr val="0070C0"/>
                </a:solidFill>
              </a:rPr>
              <a:t>đa</a:t>
            </a:r>
            <a:r>
              <a:rPr lang="en-US" sz="1400" dirty="0" smtClean="0">
                <a:solidFill>
                  <a:srgbClr val="0070C0"/>
                </a:solidFill>
              </a:rPr>
              <a:t> </a:t>
            </a:r>
            <a:r>
              <a:rPr lang="en-US" sz="1400" dirty="0" err="1" smtClean="0">
                <a:solidFill>
                  <a:srgbClr val="0070C0"/>
                </a:solidFill>
              </a:rPr>
              <a:t>khoa</a:t>
            </a:r>
            <a:r>
              <a:rPr lang="en-US" sz="1400" dirty="0" smtClean="0">
                <a:solidFill>
                  <a:srgbClr val="0070C0"/>
                </a:solidFill>
              </a:rPr>
              <a:t> </a:t>
            </a:r>
            <a:r>
              <a:rPr lang="en-US" sz="1400" dirty="0" err="1" smtClean="0">
                <a:solidFill>
                  <a:srgbClr val="0070C0"/>
                </a:solidFill>
              </a:rPr>
              <a:t>Thống</a:t>
            </a:r>
            <a:r>
              <a:rPr lang="en-US" sz="1400" dirty="0" smtClean="0">
                <a:solidFill>
                  <a:srgbClr val="0070C0"/>
                </a:solidFill>
              </a:rPr>
              <a:t> </a:t>
            </a:r>
            <a:r>
              <a:rPr lang="en-US" sz="1400" dirty="0" err="1" smtClean="0">
                <a:solidFill>
                  <a:srgbClr val="0070C0"/>
                </a:solidFill>
              </a:rPr>
              <a:t>Nhất</a:t>
            </a:r>
            <a:r>
              <a:rPr lang="en-US" sz="1400" dirty="0" smtClean="0">
                <a:solidFill>
                  <a:srgbClr val="0070C0"/>
                </a:solidFill>
              </a:rPr>
              <a:t>).   </a:t>
            </a:r>
            <a:endParaRPr lang="en-US" sz="1400" dirty="0">
              <a:solidFill>
                <a:srgbClr val="0070C0"/>
              </a:solidFill>
            </a:endParaRPr>
          </a:p>
          <a:p>
            <a:pPr marL="2400300" lvl="7" indent="0">
              <a:buNone/>
            </a:pPr>
            <a:endParaRPr lang="en-US" sz="1450" dirty="0">
              <a:solidFill>
                <a:schemeClr val="accent2">
                  <a:lumMod val="50000"/>
                </a:schemeClr>
              </a:solidFill>
            </a:endParaRPr>
          </a:p>
          <a:p>
            <a:pPr lvl="2"/>
            <a:endParaRPr lang="en-US" sz="13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24" y="1608051"/>
            <a:ext cx="4497475" cy="288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608051"/>
            <a:ext cx="4289111" cy="2891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120247"/>
            <a:ext cx="1006475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V="1">
            <a:off x="1053542" y="2971800"/>
            <a:ext cx="775258" cy="228600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1807029" y="3049501"/>
            <a:ext cx="775258" cy="228600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2971800" y="3278101"/>
            <a:ext cx="775258" cy="228600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4800600" y="2286000"/>
            <a:ext cx="1066800" cy="800100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8127721" y="3376246"/>
            <a:ext cx="674635" cy="433755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8778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700310"/>
            <a:ext cx="6683765" cy="128089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II. PHÂN TÍCH – NHẬN XÉT (</a:t>
            </a:r>
            <a:r>
              <a:rPr lang="en-US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tiếp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theo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219200"/>
            <a:ext cx="7086600" cy="304800"/>
          </a:xfrm>
        </p:spPr>
        <p:txBody>
          <a:bodyPr>
            <a:normAutofit fontScale="85000" lnSpcReduction="20000"/>
          </a:bodyPr>
          <a:lstStyle/>
          <a:p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Các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bệnh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viện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ĐK, CK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khối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ngoài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công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lập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(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Nội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trú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) </a:t>
            </a:r>
            <a:endParaRPr lang="en-US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828800" y="3962400"/>
            <a:ext cx="6686550" cy="91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066800" y="4648200"/>
            <a:ext cx="7924800" cy="1295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u="sng" dirty="0" err="1" smtClean="0">
                <a:solidFill>
                  <a:schemeClr val="tx1"/>
                </a:solidFill>
              </a:rPr>
              <a:t>Nhận</a:t>
            </a:r>
            <a:r>
              <a:rPr lang="en-US" sz="1600" b="1" u="sng" dirty="0" smtClean="0">
                <a:solidFill>
                  <a:schemeClr val="tx1"/>
                </a:solidFill>
              </a:rPr>
              <a:t> </a:t>
            </a:r>
            <a:r>
              <a:rPr lang="en-US" sz="1600" b="1" u="sng" dirty="0" err="1" smtClean="0">
                <a:solidFill>
                  <a:schemeClr val="tx1"/>
                </a:solidFill>
              </a:rPr>
              <a:t>xét</a:t>
            </a:r>
            <a:r>
              <a:rPr lang="en-US" sz="1600" b="1" u="sng" dirty="0" smtClean="0">
                <a:solidFill>
                  <a:schemeClr val="tx1"/>
                </a:solidFill>
              </a:rPr>
              <a:t>:</a:t>
            </a:r>
          </a:p>
          <a:p>
            <a:pPr lvl="1"/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NỘI TRÚ</a:t>
            </a:r>
            <a:r>
              <a:rPr lang="en-US" sz="145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Khuynh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hướng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tăng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lũy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tuyến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theo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từng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năm</a:t>
            </a:r>
            <a:r>
              <a:rPr lang="en-US" sz="1450" dirty="0" smtClean="0">
                <a:solidFill>
                  <a:schemeClr val="tx1"/>
                </a:solidFill>
              </a:rPr>
              <a:t>. </a:t>
            </a:r>
            <a:r>
              <a:rPr lang="en-US" sz="1450" dirty="0" err="1" smtClean="0">
                <a:solidFill>
                  <a:schemeClr val="tx1"/>
                </a:solidFill>
              </a:rPr>
              <a:t>Trong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đó</a:t>
            </a:r>
            <a:r>
              <a:rPr lang="en-US" sz="1450" dirty="0" smtClean="0">
                <a:solidFill>
                  <a:schemeClr val="tx1"/>
                </a:solidFill>
              </a:rPr>
              <a:t>:</a:t>
            </a:r>
          </a:p>
          <a:p>
            <a:pPr lvl="2"/>
            <a:r>
              <a:rPr lang="en-US" sz="1400" dirty="0" err="1" smtClean="0">
                <a:solidFill>
                  <a:schemeClr val="tx1"/>
                </a:solidFill>
              </a:rPr>
              <a:t>Nhóm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lượt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chuyển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tuyến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vượt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khả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năng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chuyên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môn</a:t>
            </a:r>
            <a:r>
              <a:rPr lang="en-US" sz="1400" dirty="0" smtClean="0">
                <a:solidFill>
                  <a:schemeClr val="tx1"/>
                </a:solidFill>
              </a:rPr>
              <a:t> (BV ITO </a:t>
            </a:r>
            <a:r>
              <a:rPr lang="en-US" sz="1400" dirty="0" err="1" smtClean="0">
                <a:solidFill>
                  <a:schemeClr val="tx1"/>
                </a:solidFill>
              </a:rPr>
              <a:t>Sài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gòn</a:t>
            </a:r>
            <a:r>
              <a:rPr lang="en-US" sz="1400" dirty="0" smtClean="0">
                <a:solidFill>
                  <a:schemeClr val="tx1"/>
                </a:solidFill>
              </a:rPr>
              <a:t> – ĐN)</a:t>
            </a:r>
          </a:p>
          <a:p>
            <a:pPr lvl="2"/>
            <a:r>
              <a:rPr lang="en-US" sz="1400" dirty="0" err="1" smtClean="0">
                <a:solidFill>
                  <a:schemeClr val="tx1"/>
                </a:solidFill>
              </a:rPr>
              <a:t>Nhóm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lượt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chuyển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tuyến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theo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yêu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cầu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người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bệnh</a:t>
            </a:r>
            <a:r>
              <a:rPr lang="en-US" sz="1400" dirty="0" smtClean="0">
                <a:solidFill>
                  <a:schemeClr val="tx1"/>
                </a:solidFill>
              </a:rPr>
              <a:t> (BV </a:t>
            </a:r>
            <a:r>
              <a:rPr lang="en-US" sz="1400" dirty="0" err="1" smtClean="0">
                <a:solidFill>
                  <a:schemeClr val="tx1"/>
                </a:solidFill>
              </a:rPr>
              <a:t>Quốc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tế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Đồng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Nai</a:t>
            </a:r>
            <a:r>
              <a:rPr lang="en-US" sz="1400" dirty="0" smtClean="0">
                <a:solidFill>
                  <a:schemeClr val="tx1"/>
                </a:solidFill>
              </a:rPr>
              <a:t>).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0"/>
            <a:ext cx="4584700" cy="275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0089" y="1524000"/>
            <a:ext cx="4584700" cy="275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6191" y="2306271"/>
            <a:ext cx="1006475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674" y="2469522"/>
            <a:ext cx="1169987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750" y="2590800"/>
            <a:ext cx="1169987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0102" y="2590800"/>
            <a:ext cx="1169987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2999" y="2139950"/>
            <a:ext cx="1169987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306201"/>
            <a:ext cx="1169987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5087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700310"/>
            <a:ext cx="6683765" cy="128089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II. PHÂN TÍCH – NHẬN XÉT (</a:t>
            </a:r>
            <a:r>
              <a:rPr lang="en-US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tiếp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theo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219200"/>
            <a:ext cx="7086600" cy="304800"/>
          </a:xfrm>
        </p:spPr>
        <p:txBody>
          <a:bodyPr>
            <a:normAutofit fontScale="85000" lnSpcReduction="20000"/>
          </a:bodyPr>
          <a:lstStyle/>
          <a:p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Các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bệnh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viện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ĐK, CK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khối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ngoài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công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lập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(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Ngoại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trú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) </a:t>
            </a:r>
            <a:endParaRPr lang="en-US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828800" y="3962400"/>
            <a:ext cx="6686550" cy="91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066800" y="4648200"/>
            <a:ext cx="7924800" cy="1295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u="sng" dirty="0" err="1" smtClean="0">
                <a:solidFill>
                  <a:schemeClr val="tx1"/>
                </a:solidFill>
              </a:rPr>
              <a:t>Nhận</a:t>
            </a:r>
            <a:r>
              <a:rPr lang="en-US" sz="1600" b="1" u="sng" dirty="0" smtClean="0">
                <a:solidFill>
                  <a:schemeClr val="tx1"/>
                </a:solidFill>
              </a:rPr>
              <a:t> </a:t>
            </a:r>
            <a:r>
              <a:rPr lang="en-US" sz="1600" b="1" u="sng" dirty="0" err="1" smtClean="0">
                <a:solidFill>
                  <a:schemeClr val="tx1"/>
                </a:solidFill>
              </a:rPr>
              <a:t>xét</a:t>
            </a:r>
            <a:r>
              <a:rPr lang="en-US" sz="1600" b="1" u="sng" dirty="0" smtClean="0">
                <a:solidFill>
                  <a:schemeClr val="tx1"/>
                </a:solidFill>
              </a:rPr>
              <a:t>:</a:t>
            </a:r>
          </a:p>
          <a:p>
            <a:pPr lvl="1"/>
            <a:r>
              <a:rPr lang="en-US" sz="1450" dirty="0" err="1" smtClean="0">
                <a:solidFill>
                  <a:schemeClr val="tx1"/>
                </a:solidFill>
              </a:rPr>
              <a:t>Nhóm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lượt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chuyển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tuyến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b="1" u="sng" dirty="0" smtClean="0">
                <a:solidFill>
                  <a:srgbClr val="0070C0"/>
                </a:solidFill>
              </a:rPr>
              <a:t>NGOẠI TRÚ</a:t>
            </a:r>
            <a:r>
              <a:rPr lang="en-US" sz="1450" dirty="0" smtClean="0">
                <a:solidFill>
                  <a:schemeClr val="tx1"/>
                </a:solidFill>
              </a:rPr>
              <a:t>: </a:t>
            </a:r>
            <a:r>
              <a:rPr lang="en-US" sz="1450" dirty="0" err="1" smtClean="0">
                <a:solidFill>
                  <a:schemeClr val="tx1"/>
                </a:solidFill>
              </a:rPr>
              <a:t>Vượt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khả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năng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kỹ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thuật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chuyên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môn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và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theo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yêu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cầu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đều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tăng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theo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lũy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tuyến</a:t>
            </a:r>
            <a:r>
              <a:rPr lang="en-US" sz="1450" dirty="0" smtClean="0">
                <a:solidFill>
                  <a:schemeClr val="tx1"/>
                </a:solidFill>
              </a:rPr>
              <a:t> qua </a:t>
            </a:r>
            <a:r>
              <a:rPr lang="en-US" sz="1450" dirty="0" err="1" smtClean="0">
                <a:solidFill>
                  <a:schemeClr val="tx1"/>
                </a:solidFill>
              </a:rPr>
              <a:t>các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năm</a:t>
            </a:r>
            <a:r>
              <a:rPr lang="en-US" sz="1450" dirty="0" smtClean="0">
                <a:solidFill>
                  <a:schemeClr val="tx1"/>
                </a:solidFill>
              </a:rPr>
              <a:t>. </a:t>
            </a:r>
            <a:r>
              <a:rPr lang="en-US" sz="1450" dirty="0" err="1" smtClean="0">
                <a:solidFill>
                  <a:schemeClr val="tx1"/>
                </a:solidFill>
              </a:rPr>
              <a:t>Trong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đó</a:t>
            </a:r>
            <a:r>
              <a:rPr lang="en-US" sz="1450" dirty="0" smtClean="0">
                <a:solidFill>
                  <a:schemeClr val="tx1"/>
                </a:solidFill>
              </a:rPr>
              <a:t>, </a:t>
            </a:r>
            <a:r>
              <a:rPr lang="en-US" sz="1450" dirty="0" err="1" smtClean="0">
                <a:solidFill>
                  <a:schemeClr val="tx1"/>
                </a:solidFill>
              </a:rPr>
              <a:t>nhóm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chuyển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tuyến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vượt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khả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năn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chuyên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môn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chiếm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số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lượt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cao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nhất</a:t>
            </a:r>
            <a:r>
              <a:rPr lang="en-US" sz="1450" dirty="0" smtClean="0">
                <a:solidFill>
                  <a:schemeClr val="tx1"/>
                </a:solidFill>
              </a:rPr>
              <a:t> (BV ITO </a:t>
            </a:r>
            <a:r>
              <a:rPr lang="en-US" sz="1450" dirty="0" err="1" smtClean="0">
                <a:solidFill>
                  <a:schemeClr val="tx1"/>
                </a:solidFill>
              </a:rPr>
              <a:t>Sài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gòn</a:t>
            </a:r>
            <a:r>
              <a:rPr lang="en-US" sz="1450" dirty="0" smtClean="0">
                <a:solidFill>
                  <a:schemeClr val="tx1"/>
                </a:solidFill>
              </a:rPr>
              <a:t> – ĐN).</a:t>
            </a:r>
            <a:endParaRPr lang="en-US" sz="1450" dirty="0">
              <a:solidFill>
                <a:schemeClr val="accent2">
                  <a:lumMod val="50000"/>
                </a:schemeClr>
              </a:solidFill>
            </a:endParaRPr>
          </a:p>
          <a:p>
            <a:pPr lvl="2"/>
            <a:endParaRPr lang="en-US" sz="13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0137" y="1600200"/>
            <a:ext cx="4584700" cy="275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00200"/>
            <a:ext cx="4578350" cy="275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0278" y="2362199"/>
            <a:ext cx="1086722" cy="100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988" y="2895600"/>
            <a:ext cx="934012" cy="719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253" y="2866136"/>
            <a:ext cx="934012" cy="719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2866136"/>
            <a:ext cx="934012" cy="719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150" y="2866136"/>
            <a:ext cx="934012" cy="719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423022"/>
            <a:ext cx="934012" cy="719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726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700310"/>
            <a:ext cx="6683765" cy="128089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II. PHÂN TÍCH – NHẬN XÉT (</a:t>
            </a:r>
            <a:r>
              <a:rPr lang="en-US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tiếp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theo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219200"/>
            <a:ext cx="6629400" cy="304800"/>
          </a:xfrm>
        </p:spPr>
        <p:txBody>
          <a:bodyPr>
            <a:normAutofit fontScale="85000" lnSpcReduction="20000"/>
          </a:bodyPr>
          <a:lstStyle/>
          <a:p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Các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bệnh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viện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đa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khoa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tuyến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huyện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(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Nội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trú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) </a:t>
            </a:r>
            <a:endParaRPr lang="en-US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828800" y="3962400"/>
            <a:ext cx="6686550" cy="91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066800" y="5943600"/>
            <a:ext cx="7924800" cy="10668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u="sng" dirty="0" err="1" smtClean="0">
                <a:solidFill>
                  <a:schemeClr val="tx1"/>
                </a:solidFill>
              </a:rPr>
              <a:t>Nhận</a:t>
            </a:r>
            <a:r>
              <a:rPr lang="en-US" sz="1600" b="1" u="sng" dirty="0" smtClean="0">
                <a:solidFill>
                  <a:schemeClr val="tx1"/>
                </a:solidFill>
              </a:rPr>
              <a:t> </a:t>
            </a:r>
            <a:r>
              <a:rPr lang="en-US" sz="1600" b="1" u="sng" dirty="0" err="1" smtClean="0">
                <a:solidFill>
                  <a:schemeClr val="tx1"/>
                </a:solidFill>
              </a:rPr>
              <a:t>xét</a:t>
            </a:r>
            <a:r>
              <a:rPr lang="en-US" sz="1400" dirty="0" smtClean="0">
                <a:solidFill>
                  <a:schemeClr val="tx1"/>
                </a:solidFill>
              </a:rPr>
              <a:t>: </a:t>
            </a:r>
            <a:r>
              <a:rPr lang="en-US" sz="1400" dirty="0" err="1" smtClean="0">
                <a:solidFill>
                  <a:schemeClr val="tx1"/>
                </a:solidFill>
              </a:rPr>
              <a:t>Đa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số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hai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nhóm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chuyển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tuyến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tăng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theo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lũy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tuyến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theo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các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năm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có</a:t>
            </a:r>
            <a:r>
              <a:rPr lang="en-US" sz="1400" dirty="0" smtClean="0">
                <a:solidFill>
                  <a:schemeClr val="tx1"/>
                </a:solidFill>
              </a:rPr>
              <a:t> BV ĐKKV LK, ĐQ, TTYT </a:t>
            </a:r>
            <a:r>
              <a:rPr lang="en-US" sz="1400" dirty="0" err="1" smtClean="0">
                <a:solidFill>
                  <a:schemeClr val="tx1"/>
                </a:solidFill>
              </a:rPr>
              <a:t>các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huyện</a:t>
            </a:r>
            <a:r>
              <a:rPr lang="en-US" sz="1400" dirty="0" smtClean="0">
                <a:solidFill>
                  <a:schemeClr val="tx1"/>
                </a:solidFill>
              </a:rPr>
              <a:t> TB (</a:t>
            </a:r>
            <a:r>
              <a:rPr lang="en-US" sz="1400" dirty="0" err="1" smtClean="0">
                <a:solidFill>
                  <a:schemeClr val="tx1"/>
                </a:solidFill>
              </a:rPr>
              <a:t>có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cả</a:t>
            </a:r>
            <a:r>
              <a:rPr lang="en-US" sz="1400" dirty="0" smtClean="0">
                <a:solidFill>
                  <a:schemeClr val="tx1"/>
                </a:solidFill>
              </a:rPr>
              <a:t> CS 2), VC, CM, TP, TN, NT . </a:t>
            </a:r>
            <a:r>
              <a:rPr lang="en-US" sz="1400" dirty="0" err="1" smtClean="0">
                <a:solidFill>
                  <a:schemeClr val="tx1"/>
                </a:solidFill>
              </a:rPr>
              <a:t>Riêng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theo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yêu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cầu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có</a:t>
            </a:r>
            <a:r>
              <a:rPr lang="en-US" sz="1400" dirty="0" smtClean="0">
                <a:solidFill>
                  <a:schemeClr val="tx1"/>
                </a:solidFill>
              </a:rPr>
              <a:t> (BV ĐKKV LT, TTYT </a:t>
            </a:r>
            <a:r>
              <a:rPr lang="en-US" sz="1400" dirty="0" err="1" smtClean="0">
                <a:solidFill>
                  <a:schemeClr val="tx1"/>
                </a:solidFill>
              </a:rPr>
              <a:t>huyện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Xuân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Lộc</a:t>
            </a:r>
            <a:r>
              <a:rPr lang="en-US" sz="1400" dirty="0" smtClean="0">
                <a:solidFill>
                  <a:schemeClr val="tx1"/>
                </a:solidFill>
              </a:rPr>
              <a:t>) </a:t>
            </a:r>
          </a:p>
          <a:p>
            <a:pPr marL="342900" lvl="1" indent="0">
              <a:buNone/>
            </a:pPr>
            <a:r>
              <a:rPr lang="en-US" sz="1450" dirty="0" smtClean="0">
                <a:solidFill>
                  <a:schemeClr val="tx1"/>
                </a:solidFill>
              </a:rPr>
              <a:t> </a:t>
            </a:r>
            <a:endParaRPr lang="en-US" sz="1450" dirty="0">
              <a:solidFill>
                <a:schemeClr val="accent2">
                  <a:lumMod val="50000"/>
                </a:schemeClr>
              </a:solidFill>
            </a:endParaRPr>
          </a:p>
          <a:p>
            <a:pPr marL="685800" lvl="2" indent="0">
              <a:buNone/>
            </a:pPr>
            <a:endParaRPr lang="en-US" sz="13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1" y="1524000"/>
            <a:ext cx="4571999" cy="427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524000"/>
            <a:ext cx="4433172" cy="427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V="1">
            <a:off x="2667000" y="5486400"/>
            <a:ext cx="762000" cy="311150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3953189" y="4953000"/>
            <a:ext cx="762000" cy="311150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6559986" y="5330825"/>
            <a:ext cx="762000" cy="311150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6559986" y="5088478"/>
            <a:ext cx="762000" cy="311150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6477000" y="4806287"/>
            <a:ext cx="762000" cy="311150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8346831" y="4721225"/>
            <a:ext cx="762000" cy="311150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7749163" y="4264025"/>
            <a:ext cx="762000" cy="311150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7389306" y="3962400"/>
            <a:ext cx="762000" cy="311150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6639238" y="3660775"/>
            <a:ext cx="762000" cy="311150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5958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700310"/>
            <a:ext cx="6683765" cy="128089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II. PHÂN TÍCH – NHẬN XÉT (</a:t>
            </a:r>
            <a:r>
              <a:rPr lang="en-US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tiếp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theo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219200"/>
            <a:ext cx="6629400" cy="304800"/>
          </a:xfrm>
        </p:spPr>
        <p:txBody>
          <a:bodyPr>
            <a:normAutofit fontScale="85000" lnSpcReduction="20000"/>
          </a:bodyPr>
          <a:lstStyle/>
          <a:p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Các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bệnh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viện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đa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khoa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tuyến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huyện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(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Ngoại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trú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) </a:t>
            </a:r>
            <a:endParaRPr lang="en-US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828800" y="3962400"/>
            <a:ext cx="6686550" cy="91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562601" y="1547446"/>
            <a:ext cx="3352800" cy="43961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u="sng" dirty="0" err="1" smtClean="0">
                <a:solidFill>
                  <a:schemeClr val="tx1"/>
                </a:solidFill>
              </a:rPr>
              <a:t>Nhận</a:t>
            </a:r>
            <a:r>
              <a:rPr lang="en-US" sz="1600" b="1" u="sng" dirty="0" smtClean="0">
                <a:solidFill>
                  <a:schemeClr val="tx1"/>
                </a:solidFill>
              </a:rPr>
              <a:t> </a:t>
            </a:r>
            <a:r>
              <a:rPr lang="en-US" sz="1600" b="1" u="sng" dirty="0" err="1" smtClean="0">
                <a:solidFill>
                  <a:schemeClr val="tx1"/>
                </a:solidFill>
              </a:rPr>
              <a:t>xét</a:t>
            </a:r>
            <a:r>
              <a:rPr lang="en-US" sz="1600" b="1" u="sng" dirty="0" smtClean="0">
                <a:solidFill>
                  <a:schemeClr val="tx1"/>
                </a:solidFill>
              </a:rPr>
              <a:t>:</a:t>
            </a:r>
          </a:p>
          <a:p>
            <a:pPr lvl="1"/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Nhóm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chuyển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tuyến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vượt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khả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năng</a:t>
            </a:r>
            <a:r>
              <a:rPr lang="en-US" sz="1450" dirty="0" smtClean="0">
                <a:solidFill>
                  <a:schemeClr val="tx1"/>
                </a:solidFill>
              </a:rPr>
              <a:t>: BV ĐKKV LK, ĐQ, TTYT </a:t>
            </a:r>
            <a:r>
              <a:rPr lang="en-US" sz="1450" dirty="0" err="1" smtClean="0">
                <a:solidFill>
                  <a:schemeClr val="tx1"/>
                </a:solidFill>
              </a:rPr>
              <a:t>các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huyện</a:t>
            </a:r>
            <a:r>
              <a:rPr lang="en-US" sz="1450" dirty="0" smtClean="0">
                <a:solidFill>
                  <a:schemeClr val="tx1"/>
                </a:solidFill>
              </a:rPr>
              <a:t> TB, VC, TP, TN</a:t>
            </a:r>
          </a:p>
          <a:p>
            <a:pPr lvl="1"/>
            <a:r>
              <a:rPr lang="en-US" sz="1450" dirty="0" err="1" smtClean="0">
                <a:solidFill>
                  <a:schemeClr val="tx1"/>
                </a:solidFill>
              </a:rPr>
              <a:t>Nhóm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chuyển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tuyến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theo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yêu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cầu</a:t>
            </a:r>
            <a:r>
              <a:rPr lang="en-US" sz="1450" dirty="0" smtClean="0">
                <a:solidFill>
                  <a:schemeClr val="tx1"/>
                </a:solidFill>
              </a:rPr>
              <a:t>: BV ĐKKV LK, ĐQ, TTYT </a:t>
            </a:r>
            <a:r>
              <a:rPr lang="en-US" sz="1450" dirty="0" err="1" smtClean="0">
                <a:solidFill>
                  <a:schemeClr val="tx1"/>
                </a:solidFill>
              </a:rPr>
              <a:t>các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huyện</a:t>
            </a:r>
            <a:r>
              <a:rPr lang="en-US" sz="1450" dirty="0" smtClean="0">
                <a:solidFill>
                  <a:schemeClr val="tx1"/>
                </a:solidFill>
              </a:rPr>
              <a:t> TB, XL</a:t>
            </a:r>
            <a:r>
              <a:rPr lang="en-US" sz="1300" dirty="0">
                <a:solidFill>
                  <a:schemeClr val="tx1"/>
                </a:solidFill>
              </a:rPr>
              <a:t>				</a:t>
            </a:r>
          </a:p>
          <a:p>
            <a:pPr marL="2400300" lvl="7" indent="0">
              <a:buNone/>
            </a:pPr>
            <a:endParaRPr lang="en-US" sz="1450" dirty="0">
              <a:solidFill>
                <a:schemeClr val="accent2">
                  <a:lumMod val="50000"/>
                </a:schemeClr>
              </a:solidFill>
            </a:endParaRPr>
          </a:p>
          <a:p>
            <a:pPr lvl="2"/>
            <a:endParaRPr lang="en-US" sz="13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1"/>
            <a:ext cx="5291137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840" y="4267201"/>
            <a:ext cx="5303697" cy="2590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V="1">
            <a:off x="685800" y="2209800"/>
            <a:ext cx="762000" cy="68580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1832149" y="2209800"/>
            <a:ext cx="377651" cy="3429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2420317" y="2381250"/>
            <a:ext cx="377651" cy="3429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2971800" y="2270509"/>
            <a:ext cx="377651" cy="3429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4114800" y="2360944"/>
            <a:ext cx="377651" cy="3429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4794424" y="2351733"/>
            <a:ext cx="377651" cy="3429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685800" y="5105400"/>
            <a:ext cx="377651" cy="3429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1447800" y="4933950"/>
            <a:ext cx="377651" cy="3429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1989573" y="5105400"/>
            <a:ext cx="377651" cy="3429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2667000" y="5219700"/>
            <a:ext cx="377651" cy="3429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6771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700310"/>
            <a:ext cx="6683765" cy="128089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II. PHÂN TÍCH – NHẬN XÉT (</a:t>
            </a:r>
            <a:r>
              <a:rPr lang="en-US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tiếp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theo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295400"/>
            <a:ext cx="6629400" cy="304800"/>
          </a:xfrm>
        </p:spPr>
        <p:txBody>
          <a:bodyPr>
            <a:normAutofit fontScale="85000" lnSpcReduction="20000"/>
          </a:bodyPr>
          <a:lstStyle/>
          <a:p>
            <a:pPr marL="457200" indent="-457200">
              <a:buClrTx/>
              <a:buFont typeface="+mj-lt"/>
              <a:buAutoNum type="arabicParenR"/>
            </a:pP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Các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bệnh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viện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đa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khoa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chuyên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khoa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tuyến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tỉnh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en-US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828800" y="3962400"/>
            <a:ext cx="6686550" cy="91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371600" y="1676400"/>
            <a:ext cx="7620000" cy="160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F025E"/>
              </a:buClr>
              <a:buNone/>
            </a:pPr>
            <a:r>
              <a:rPr lang="en-US" sz="1800" b="1" dirty="0" err="1" smtClean="0">
                <a:solidFill>
                  <a:srgbClr val="0070C0"/>
                </a:solidFill>
              </a:rPr>
              <a:t>Nhóm</a:t>
            </a:r>
            <a:r>
              <a:rPr lang="en-US" sz="1800" b="1" dirty="0" smtClean="0">
                <a:solidFill>
                  <a:srgbClr val="0070C0"/>
                </a:solidFill>
              </a:rPr>
              <a:t> </a:t>
            </a:r>
            <a:r>
              <a:rPr lang="en-US" sz="1800" b="1" dirty="0" err="1" smtClean="0">
                <a:solidFill>
                  <a:srgbClr val="0070C0"/>
                </a:solidFill>
              </a:rPr>
              <a:t>chuyển</a:t>
            </a:r>
            <a:r>
              <a:rPr lang="en-US" sz="1800" b="1" dirty="0" smtClean="0">
                <a:solidFill>
                  <a:srgbClr val="0070C0"/>
                </a:solidFill>
              </a:rPr>
              <a:t> </a:t>
            </a:r>
            <a:r>
              <a:rPr lang="en-US" sz="1800" b="1" dirty="0" err="1" smtClean="0">
                <a:solidFill>
                  <a:srgbClr val="0070C0"/>
                </a:solidFill>
              </a:rPr>
              <a:t>tuyến</a:t>
            </a:r>
            <a:r>
              <a:rPr lang="en-US" sz="1800" b="1" dirty="0" smtClean="0">
                <a:solidFill>
                  <a:srgbClr val="0070C0"/>
                </a:solidFill>
              </a:rPr>
              <a:t> </a:t>
            </a:r>
            <a:r>
              <a:rPr lang="en-US" sz="1800" b="1" dirty="0" err="1" smtClean="0">
                <a:solidFill>
                  <a:srgbClr val="0070C0"/>
                </a:solidFill>
              </a:rPr>
              <a:t>vượt</a:t>
            </a:r>
            <a:r>
              <a:rPr lang="en-US" sz="1800" b="1" dirty="0" smtClean="0">
                <a:solidFill>
                  <a:srgbClr val="0070C0"/>
                </a:solidFill>
              </a:rPr>
              <a:t> </a:t>
            </a:r>
            <a:r>
              <a:rPr lang="en-US" sz="1800" b="1" dirty="0" err="1" smtClean="0">
                <a:solidFill>
                  <a:srgbClr val="0070C0"/>
                </a:solidFill>
              </a:rPr>
              <a:t>khả</a:t>
            </a:r>
            <a:r>
              <a:rPr lang="en-US" sz="1800" b="1" dirty="0" smtClean="0">
                <a:solidFill>
                  <a:srgbClr val="0070C0"/>
                </a:solidFill>
              </a:rPr>
              <a:t> </a:t>
            </a:r>
            <a:r>
              <a:rPr lang="en-US" sz="1800" b="1" dirty="0" err="1" smtClean="0">
                <a:solidFill>
                  <a:srgbClr val="0070C0"/>
                </a:solidFill>
              </a:rPr>
              <a:t>năng</a:t>
            </a:r>
            <a:r>
              <a:rPr lang="en-US" sz="1800" b="1" dirty="0" smtClean="0">
                <a:solidFill>
                  <a:srgbClr val="0070C0"/>
                </a:solidFill>
              </a:rPr>
              <a:t> </a:t>
            </a:r>
            <a:r>
              <a:rPr lang="en-US" sz="1800" b="1" dirty="0" err="1" smtClean="0">
                <a:solidFill>
                  <a:srgbClr val="0070C0"/>
                </a:solidFill>
              </a:rPr>
              <a:t>chuyên</a:t>
            </a:r>
            <a:r>
              <a:rPr lang="en-US" sz="1800" b="1" dirty="0" smtClean="0">
                <a:solidFill>
                  <a:srgbClr val="0070C0"/>
                </a:solidFill>
              </a:rPr>
              <a:t> </a:t>
            </a:r>
            <a:r>
              <a:rPr lang="en-US" sz="1800" b="1" dirty="0" err="1" smtClean="0">
                <a:solidFill>
                  <a:srgbClr val="0070C0"/>
                </a:solidFill>
              </a:rPr>
              <a:t>môn</a:t>
            </a:r>
            <a:r>
              <a:rPr lang="en-US" sz="1800" b="1" dirty="0" smtClean="0">
                <a:solidFill>
                  <a:srgbClr val="0070C0"/>
                </a:solidFill>
              </a:rPr>
              <a:t>:</a:t>
            </a:r>
          </a:p>
          <a:p>
            <a:pPr marL="401638" lvl="1" indent="-230188">
              <a:buClr>
                <a:srgbClr val="0F025E"/>
              </a:buClr>
            </a:pP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Không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nằm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trong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phân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tuyến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chuyên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môn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kỹ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thuật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</a:p>
          <a:p>
            <a:pPr marL="401638" lvl="1" indent="-230188">
              <a:buClr>
                <a:srgbClr val="0F025E"/>
              </a:buClr>
            </a:pP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Cơ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sở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vật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chất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trang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thiết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bị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đang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trong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quá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trình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xây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dựng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sửa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chữa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(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hư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hỏng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).</a:t>
            </a:r>
          </a:p>
          <a:p>
            <a:pPr marL="401638" lvl="1" indent="-230188">
              <a:buClr>
                <a:srgbClr val="0F025E"/>
              </a:buClr>
            </a:pPr>
            <a:endParaRPr lang="en-US" sz="1600" dirty="0" smtClean="0">
              <a:solidFill>
                <a:schemeClr val="tx1"/>
              </a:solidFill>
            </a:endParaRPr>
          </a:p>
          <a:p>
            <a:pPr marL="401638" lvl="1" indent="-230188">
              <a:buClr>
                <a:srgbClr val="0F025E"/>
              </a:buClr>
            </a:pPr>
            <a:endParaRPr lang="en-US" sz="1600" dirty="0" smtClean="0">
              <a:solidFill>
                <a:schemeClr val="tx1"/>
              </a:solidFill>
            </a:endParaRPr>
          </a:p>
          <a:p>
            <a:pPr marL="401638" lvl="1" indent="-230188">
              <a:buClr>
                <a:srgbClr val="0F025E"/>
              </a:buClr>
            </a:pPr>
            <a:endParaRPr lang="en-US" sz="13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685800" lvl="2" indent="0">
              <a:buNone/>
            </a:pPr>
            <a:endParaRPr lang="en-US" sz="13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1371600" y="3619500"/>
            <a:ext cx="7620000" cy="160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F025E"/>
              </a:buClr>
              <a:buNone/>
            </a:pPr>
            <a:r>
              <a:rPr lang="en-US" sz="1800" b="1" dirty="0" err="1" smtClean="0">
                <a:solidFill>
                  <a:srgbClr val="0070C0"/>
                </a:solidFill>
              </a:rPr>
              <a:t>Nhóm</a:t>
            </a:r>
            <a:r>
              <a:rPr lang="en-US" sz="1800" b="1" dirty="0" smtClean="0">
                <a:solidFill>
                  <a:srgbClr val="0070C0"/>
                </a:solidFill>
              </a:rPr>
              <a:t> </a:t>
            </a:r>
            <a:r>
              <a:rPr lang="en-US" sz="1800" b="1" dirty="0" err="1" smtClean="0">
                <a:solidFill>
                  <a:srgbClr val="0070C0"/>
                </a:solidFill>
              </a:rPr>
              <a:t>chuyển</a:t>
            </a:r>
            <a:r>
              <a:rPr lang="en-US" sz="1800" b="1" dirty="0" smtClean="0">
                <a:solidFill>
                  <a:srgbClr val="0070C0"/>
                </a:solidFill>
              </a:rPr>
              <a:t> </a:t>
            </a:r>
            <a:r>
              <a:rPr lang="en-US" sz="1800" b="1" dirty="0" err="1" smtClean="0">
                <a:solidFill>
                  <a:srgbClr val="0070C0"/>
                </a:solidFill>
              </a:rPr>
              <a:t>tuyến</a:t>
            </a:r>
            <a:r>
              <a:rPr lang="en-US" sz="1800" b="1" dirty="0" smtClean="0">
                <a:solidFill>
                  <a:srgbClr val="0070C0"/>
                </a:solidFill>
              </a:rPr>
              <a:t> </a:t>
            </a:r>
            <a:r>
              <a:rPr lang="en-US" sz="1800" b="1" dirty="0" err="1" smtClean="0">
                <a:solidFill>
                  <a:srgbClr val="0070C0"/>
                </a:solidFill>
              </a:rPr>
              <a:t>theo</a:t>
            </a:r>
            <a:r>
              <a:rPr lang="en-US" sz="1800" b="1" dirty="0" smtClean="0">
                <a:solidFill>
                  <a:srgbClr val="0070C0"/>
                </a:solidFill>
              </a:rPr>
              <a:t> </a:t>
            </a:r>
            <a:r>
              <a:rPr lang="en-US" sz="1800" b="1" dirty="0" err="1" smtClean="0">
                <a:solidFill>
                  <a:srgbClr val="0070C0"/>
                </a:solidFill>
              </a:rPr>
              <a:t>yêu</a:t>
            </a:r>
            <a:r>
              <a:rPr lang="en-US" sz="1800" b="1" dirty="0" smtClean="0">
                <a:solidFill>
                  <a:srgbClr val="0070C0"/>
                </a:solidFill>
              </a:rPr>
              <a:t> </a:t>
            </a:r>
            <a:r>
              <a:rPr lang="en-US" sz="1800" b="1" dirty="0" err="1" smtClean="0">
                <a:solidFill>
                  <a:srgbClr val="0070C0"/>
                </a:solidFill>
              </a:rPr>
              <a:t>cầu</a:t>
            </a:r>
            <a:r>
              <a:rPr lang="en-US" sz="1800" b="1" dirty="0" smtClean="0">
                <a:solidFill>
                  <a:srgbClr val="0070C0"/>
                </a:solidFill>
              </a:rPr>
              <a:t> </a:t>
            </a:r>
            <a:r>
              <a:rPr lang="en-US" sz="1800" b="1" dirty="0" err="1" smtClean="0">
                <a:solidFill>
                  <a:srgbClr val="0070C0"/>
                </a:solidFill>
              </a:rPr>
              <a:t>người</a:t>
            </a:r>
            <a:r>
              <a:rPr lang="en-US" sz="1800" b="1" dirty="0" smtClean="0">
                <a:solidFill>
                  <a:srgbClr val="0070C0"/>
                </a:solidFill>
              </a:rPr>
              <a:t> </a:t>
            </a:r>
            <a:r>
              <a:rPr lang="en-US" sz="1800" b="1" dirty="0" err="1" smtClean="0">
                <a:solidFill>
                  <a:srgbClr val="0070C0"/>
                </a:solidFill>
              </a:rPr>
              <a:t>bệnh</a:t>
            </a:r>
            <a:r>
              <a:rPr lang="en-US" sz="1800" b="1" dirty="0" smtClean="0">
                <a:solidFill>
                  <a:srgbClr val="0070C0"/>
                </a:solidFill>
              </a:rPr>
              <a:t>:</a:t>
            </a:r>
          </a:p>
          <a:p>
            <a:pPr marL="401638" lvl="1" indent="-230188">
              <a:buClr>
                <a:srgbClr val="0F025E"/>
              </a:buClr>
            </a:pP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Tâm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lý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không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yên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tâm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, lo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lắng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của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thân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nhân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bệnh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nhân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</a:p>
          <a:p>
            <a:pPr marL="401638" lvl="1" indent="-230188">
              <a:buClr>
                <a:srgbClr val="0F025E"/>
              </a:buClr>
            </a:pP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Quá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trình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điều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trị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kéo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dài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. </a:t>
            </a:r>
          </a:p>
          <a:p>
            <a:pPr marL="401638" lvl="1" indent="-230188">
              <a:buClr>
                <a:srgbClr val="0F025E"/>
              </a:buClr>
            </a:pPr>
            <a:endParaRPr lang="en-US" sz="1600" dirty="0" smtClean="0">
              <a:solidFill>
                <a:schemeClr val="tx1"/>
              </a:solidFill>
            </a:endParaRPr>
          </a:p>
          <a:p>
            <a:pPr marL="401638" lvl="1" indent="-230188">
              <a:buClr>
                <a:srgbClr val="0F025E"/>
              </a:buClr>
            </a:pPr>
            <a:endParaRPr lang="en-US" sz="1600" dirty="0" smtClean="0">
              <a:solidFill>
                <a:schemeClr val="tx1"/>
              </a:solidFill>
            </a:endParaRPr>
          </a:p>
          <a:p>
            <a:pPr marL="401638" lvl="1" indent="-230188">
              <a:buClr>
                <a:srgbClr val="0F025E"/>
              </a:buClr>
            </a:pPr>
            <a:endParaRPr lang="en-US" sz="1600" dirty="0" smtClean="0">
              <a:solidFill>
                <a:schemeClr val="tx1"/>
              </a:solidFill>
            </a:endParaRPr>
          </a:p>
          <a:p>
            <a:pPr marL="401638" lvl="1" indent="-230188">
              <a:buClr>
                <a:srgbClr val="0F025E"/>
              </a:buClr>
            </a:pPr>
            <a:endParaRPr lang="en-US" sz="13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685800" lvl="2" indent="0">
              <a:buNone/>
            </a:pPr>
            <a:endParaRPr lang="en-US" sz="13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58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700310"/>
            <a:ext cx="6683765" cy="128089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II. PHÂN TÍCH – NHẬN XÉT (</a:t>
            </a:r>
            <a:r>
              <a:rPr lang="en-US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tiếp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theo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295400"/>
            <a:ext cx="6629400" cy="304800"/>
          </a:xfrm>
        </p:spPr>
        <p:txBody>
          <a:bodyPr>
            <a:normAutofit fontScale="85000" lnSpcReduction="20000"/>
          </a:bodyPr>
          <a:lstStyle/>
          <a:p>
            <a:pPr marL="457200" indent="-457200">
              <a:buClrTx/>
              <a:buFont typeface="+mj-lt"/>
              <a:buAutoNum type="arabicParenR"/>
            </a:pP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Các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bệnh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viện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đa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khoa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chuyên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khoa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tuyến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huyện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en-US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828800" y="3962400"/>
            <a:ext cx="6686550" cy="91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371600" y="1676400"/>
            <a:ext cx="7620000" cy="228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F025E"/>
              </a:buClr>
              <a:buNone/>
            </a:pPr>
            <a:r>
              <a:rPr lang="en-US" sz="1600" b="1" dirty="0" err="1" smtClean="0">
                <a:solidFill>
                  <a:srgbClr val="00B050"/>
                </a:solidFill>
              </a:rPr>
              <a:t>Nhóm</a:t>
            </a:r>
            <a:r>
              <a:rPr lang="en-US" sz="1600" b="1" dirty="0" smtClean="0">
                <a:solidFill>
                  <a:srgbClr val="00B050"/>
                </a:solidFill>
              </a:rPr>
              <a:t> </a:t>
            </a:r>
            <a:r>
              <a:rPr lang="en-US" sz="1600" b="1" dirty="0" err="1" smtClean="0">
                <a:solidFill>
                  <a:srgbClr val="00B050"/>
                </a:solidFill>
              </a:rPr>
              <a:t>chuyển</a:t>
            </a:r>
            <a:r>
              <a:rPr lang="en-US" sz="1600" b="1" dirty="0" smtClean="0">
                <a:solidFill>
                  <a:srgbClr val="00B050"/>
                </a:solidFill>
              </a:rPr>
              <a:t> </a:t>
            </a:r>
            <a:r>
              <a:rPr lang="en-US" sz="1600" b="1" dirty="0" err="1" smtClean="0">
                <a:solidFill>
                  <a:srgbClr val="00B050"/>
                </a:solidFill>
              </a:rPr>
              <a:t>tuyến</a:t>
            </a:r>
            <a:r>
              <a:rPr lang="en-US" sz="1600" b="1" dirty="0" smtClean="0">
                <a:solidFill>
                  <a:srgbClr val="00B050"/>
                </a:solidFill>
              </a:rPr>
              <a:t> </a:t>
            </a:r>
            <a:r>
              <a:rPr lang="en-US" sz="1600" b="1" dirty="0" err="1" smtClean="0">
                <a:solidFill>
                  <a:srgbClr val="00B050"/>
                </a:solidFill>
              </a:rPr>
              <a:t>vượt</a:t>
            </a:r>
            <a:r>
              <a:rPr lang="en-US" sz="1600" b="1" dirty="0" smtClean="0">
                <a:solidFill>
                  <a:srgbClr val="00B050"/>
                </a:solidFill>
              </a:rPr>
              <a:t> </a:t>
            </a:r>
            <a:r>
              <a:rPr lang="en-US" sz="1600" b="1" dirty="0" err="1" smtClean="0">
                <a:solidFill>
                  <a:srgbClr val="00B050"/>
                </a:solidFill>
              </a:rPr>
              <a:t>khả</a:t>
            </a:r>
            <a:r>
              <a:rPr lang="en-US" sz="1600" b="1" dirty="0" smtClean="0">
                <a:solidFill>
                  <a:srgbClr val="00B050"/>
                </a:solidFill>
              </a:rPr>
              <a:t> </a:t>
            </a:r>
            <a:r>
              <a:rPr lang="en-US" sz="1600" b="1" dirty="0" err="1" smtClean="0">
                <a:solidFill>
                  <a:srgbClr val="00B050"/>
                </a:solidFill>
              </a:rPr>
              <a:t>năng</a:t>
            </a:r>
            <a:r>
              <a:rPr lang="en-US" sz="1600" b="1" dirty="0" smtClean="0">
                <a:solidFill>
                  <a:srgbClr val="00B050"/>
                </a:solidFill>
              </a:rPr>
              <a:t> </a:t>
            </a:r>
            <a:r>
              <a:rPr lang="en-US" sz="1600" b="1" dirty="0" err="1" smtClean="0">
                <a:solidFill>
                  <a:srgbClr val="00B050"/>
                </a:solidFill>
              </a:rPr>
              <a:t>chuyên</a:t>
            </a:r>
            <a:r>
              <a:rPr lang="en-US" sz="1600" b="1" dirty="0" smtClean="0">
                <a:solidFill>
                  <a:srgbClr val="00B050"/>
                </a:solidFill>
              </a:rPr>
              <a:t> </a:t>
            </a:r>
            <a:r>
              <a:rPr lang="en-US" sz="1600" b="1" dirty="0" err="1" smtClean="0">
                <a:solidFill>
                  <a:srgbClr val="00B050"/>
                </a:solidFill>
              </a:rPr>
              <a:t>môn</a:t>
            </a:r>
            <a:r>
              <a:rPr lang="en-US" sz="1600" b="1" dirty="0" smtClean="0">
                <a:solidFill>
                  <a:srgbClr val="00B050"/>
                </a:solidFill>
              </a:rPr>
              <a:t>:</a:t>
            </a:r>
          </a:p>
          <a:p>
            <a:pPr marL="401638" lvl="1" indent="-230188">
              <a:buClr>
                <a:srgbClr val="0F025E"/>
              </a:buClr>
            </a:pP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Còn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thiếu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bác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sĩ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chuyên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khoa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sâu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(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Ngoại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sản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…).</a:t>
            </a:r>
          </a:p>
          <a:p>
            <a:pPr marL="401638" lvl="1" indent="-230188">
              <a:buClr>
                <a:srgbClr val="0F025E"/>
              </a:buClr>
            </a:pP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Vượt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accent4">
                    <a:lumMod val="75000"/>
                  </a:schemeClr>
                </a:solidFill>
              </a:rPr>
              <a:t>khả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accent4">
                    <a:lumMod val="75000"/>
                  </a:schemeClr>
                </a:solidFill>
              </a:rPr>
              <a:t>năng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accent4">
                    <a:lumMod val="75000"/>
                  </a:schemeClr>
                </a:solidFill>
              </a:rPr>
              <a:t>điều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accent4">
                    <a:lumMod val="75000"/>
                  </a:schemeClr>
                </a:solidFill>
              </a:rPr>
              <a:t>trị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do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kỹ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thuật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chuyên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môn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hạn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chế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(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Danh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mục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dịch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vụ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kỹ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thuật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theo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tuyến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chuyên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môn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kỹ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thuật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).</a:t>
            </a:r>
          </a:p>
          <a:p>
            <a:pPr marL="401638" lvl="1" indent="-230188">
              <a:buClr>
                <a:srgbClr val="0F025E"/>
              </a:buClr>
            </a:pP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Mô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hình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bệnh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tật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ngày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càng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phức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tạp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</a:p>
          <a:p>
            <a:pPr marL="401638" lvl="1" indent="-230188">
              <a:buClr>
                <a:srgbClr val="0F025E"/>
              </a:buClr>
            </a:pP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Trang </a:t>
            </a:r>
            <a:r>
              <a:rPr lang="en-US" sz="1800" dirty="0" err="1">
                <a:solidFill>
                  <a:schemeClr val="accent4">
                    <a:lumMod val="75000"/>
                  </a:schemeClr>
                </a:solidFill>
              </a:rPr>
              <a:t>thiết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accent4">
                    <a:lumMod val="75000"/>
                  </a:schemeClr>
                </a:solidFill>
              </a:rPr>
              <a:t>bị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accent4">
                    <a:lumMod val="75000"/>
                  </a:schemeClr>
                </a:solidFill>
              </a:rPr>
              <a:t>và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accent4">
                    <a:lumMod val="75000"/>
                  </a:schemeClr>
                </a:solidFill>
              </a:rPr>
              <a:t>cơ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accent4">
                    <a:lumMod val="75000"/>
                  </a:schemeClr>
                </a:solidFill>
              </a:rPr>
              <a:t>sở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accent4">
                    <a:lumMod val="75000"/>
                  </a:schemeClr>
                </a:solidFill>
              </a:rPr>
              <a:t>vật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accent4">
                    <a:lumMod val="75000"/>
                  </a:schemeClr>
                </a:solidFill>
              </a:rPr>
              <a:t>chất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accent4">
                    <a:lumMod val="75000"/>
                  </a:schemeClr>
                </a:solidFill>
              </a:rPr>
              <a:t>chưa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accent4">
                    <a:lumMod val="75000"/>
                  </a:schemeClr>
                </a:solidFill>
              </a:rPr>
              <a:t>đảm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accent4">
                    <a:lumMod val="75000"/>
                  </a:schemeClr>
                </a:solidFill>
              </a:rPr>
              <a:t>bảo</a:t>
            </a:r>
            <a:r>
              <a:rPr lang="en-US" sz="1600" dirty="0"/>
              <a:t>.</a:t>
            </a:r>
          </a:p>
          <a:p>
            <a:pPr marL="401638" lvl="1" indent="-230188">
              <a:buClr>
                <a:srgbClr val="0F025E"/>
              </a:buClr>
            </a:pPr>
            <a:endParaRPr lang="en-US" sz="1600" dirty="0" smtClean="0">
              <a:solidFill>
                <a:schemeClr val="tx1"/>
              </a:solidFill>
            </a:endParaRPr>
          </a:p>
          <a:p>
            <a:pPr marL="401638" lvl="1" indent="-230188">
              <a:buClr>
                <a:srgbClr val="0F025E"/>
              </a:buClr>
            </a:pPr>
            <a:endParaRPr lang="en-US" sz="1600" dirty="0" smtClean="0">
              <a:solidFill>
                <a:schemeClr val="tx1"/>
              </a:solidFill>
            </a:endParaRPr>
          </a:p>
          <a:p>
            <a:pPr marL="401638" lvl="1" indent="-230188">
              <a:buClr>
                <a:srgbClr val="0F025E"/>
              </a:buClr>
            </a:pPr>
            <a:endParaRPr lang="en-US" sz="1600" dirty="0" smtClean="0">
              <a:solidFill>
                <a:schemeClr val="tx1"/>
              </a:solidFill>
            </a:endParaRPr>
          </a:p>
          <a:p>
            <a:pPr marL="401638" lvl="1" indent="-230188">
              <a:buClr>
                <a:srgbClr val="0F025E"/>
              </a:buClr>
            </a:pPr>
            <a:endParaRPr lang="en-US" sz="13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685800" lvl="2" indent="0">
              <a:buNone/>
            </a:pPr>
            <a:endParaRPr lang="en-US" sz="13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1371600" y="4114800"/>
            <a:ext cx="7620000" cy="1828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F025E"/>
              </a:buClr>
              <a:buNone/>
            </a:pPr>
            <a:r>
              <a:rPr lang="en-US" sz="1800" b="1" dirty="0" err="1" smtClean="0">
                <a:solidFill>
                  <a:srgbClr val="00B050"/>
                </a:solidFill>
              </a:rPr>
              <a:t>Nhóm</a:t>
            </a:r>
            <a:r>
              <a:rPr lang="en-US" sz="1800" b="1" dirty="0" smtClean="0">
                <a:solidFill>
                  <a:srgbClr val="00B050"/>
                </a:solidFill>
              </a:rPr>
              <a:t> </a:t>
            </a:r>
            <a:r>
              <a:rPr lang="en-US" sz="1800" b="1" dirty="0" err="1" smtClean="0">
                <a:solidFill>
                  <a:srgbClr val="00B050"/>
                </a:solidFill>
              </a:rPr>
              <a:t>chuyển</a:t>
            </a:r>
            <a:r>
              <a:rPr lang="en-US" sz="1800" b="1" dirty="0" smtClean="0">
                <a:solidFill>
                  <a:srgbClr val="00B050"/>
                </a:solidFill>
              </a:rPr>
              <a:t> </a:t>
            </a:r>
            <a:r>
              <a:rPr lang="en-US" sz="1800" b="1" dirty="0" err="1" smtClean="0">
                <a:solidFill>
                  <a:srgbClr val="00B050"/>
                </a:solidFill>
              </a:rPr>
              <a:t>tuyến</a:t>
            </a:r>
            <a:r>
              <a:rPr lang="en-US" sz="1800" b="1" dirty="0" smtClean="0">
                <a:solidFill>
                  <a:srgbClr val="00B050"/>
                </a:solidFill>
              </a:rPr>
              <a:t> </a:t>
            </a:r>
            <a:r>
              <a:rPr lang="en-US" sz="1800" b="1" dirty="0" err="1" smtClean="0">
                <a:solidFill>
                  <a:srgbClr val="00B050"/>
                </a:solidFill>
              </a:rPr>
              <a:t>theo</a:t>
            </a:r>
            <a:r>
              <a:rPr lang="en-US" sz="1800" b="1" dirty="0" smtClean="0">
                <a:solidFill>
                  <a:srgbClr val="00B050"/>
                </a:solidFill>
              </a:rPr>
              <a:t> </a:t>
            </a:r>
            <a:r>
              <a:rPr lang="en-US" sz="1800" b="1" dirty="0" err="1" smtClean="0">
                <a:solidFill>
                  <a:srgbClr val="00B050"/>
                </a:solidFill>
              </a:rPr>
              <a:t>yêu</a:t>
            </a:r>
            <a:r>
              <a:rPr lang="en-US" sz="1800" b="1" dirty="0" smtClean="0">
                <a:solidFill>
                  <a:srgbClr val="00B050"/>
                </a:solidFill>
              </a:rPr>
              <a:t> </a:t>
            </a:r>
            <a:r>
              <a:rPr lang="en-US" sz="1800" b="1" dirty="0" err="1" smtClean="0">
                <a:solidFill>
                  <a:srgbClr val="00B050"/>
                </a:solidFill>
              </a:rPr>
              <a:t>cầu</a:t>
            </a:r>
            <a:r>
              <a:rPr lang="en-US" sz="1800" b="1" dirty="0" smtClean="0">
                <a:solidFill>
                  <a:srgbClr val="00B050"/>
                </a:solidFill>
              </a:rPr>
              <a:t> </a:t>
            </a:r>
            <a:r>
              <a:rPr lang="en-US" sz="1800" b="1" dirty="0" err="1" smtClean="0">
                <a:solidFill>
                  <a:srgbClr val="00B050"/>
                </a:solidFill>
              </a:rPr>
              <a:t>người</a:t>
            </a:r>
            <a:r>
              <a:rPr lang="en-US" sz="1800" b="1" dirty="0" smtClean="0">
                <a:solidFill>
                  <a:srgbClr val="00B050"/>
                </a:solidFill>
              </a:rPr>
              <a:t> </a:t>
            </a:r>
            <a:r>
              <a:rPr lang="en-US" sz="1800" b="1" dirty="0" err="1" smtClean="0">
                <a:solidFill>
                  <a:srgbClr val="00B050"/>
                </a:solidFill>
              </a:rPr>
              <a:t>bệnh</a:t>
            </a:r>
            <a:r>
              <a:rPr lang="en-US" sz="1800" b="1" dirty="0" smtClean="0">
                <a:solidFill>
                  <a:srgbClr val="00B050"/>
                </a:solidFill>
              </a:rPr>
              <a:t>:</a:t>
            </a:r>
          </a:p>
          <a:p>
            <a:pPr marL="401638" lvl="1" indent="-230188">
              <a:buClr>
                <a:srgbClr val="0F025E"/>
              </a:buClr>
            </a:pP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Tâm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lý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không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yên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tâm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, lo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lắng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của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thân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nhân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bệnh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nhân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</a:p>
          <a:p>
            <a:pPr marL="401638" lvl="1" indent="-230188">
              <a:buClr>
                <a:srgbClr val="0F025E"/>
              </a:buClr>
            </a:pP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Nhu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cầu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của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người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bệnh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ngày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càng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 smtClean="0">
                <a:solidFill>
                  <a:schemeClr val="accent4">
                    <a:lumMod val="75000"/>
                  </a:schemeClr>
                </a:solidFill>
              </a:rPr>
              <a:t>cao</a:t>
            </a:r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. </a:t>
            </a:r>
          </a:p>
          <a:p>
            <a:pPr marL="401638" lvl="1" indent="-230188">
              <a:buClr>
                <a:srgbClr val="0F025E"/>
              </a:buClr>
            </a:pPr>
            <a:r>
              <a:rPr lang="en-US" sz="1800" dirty="0" err="1">
                <a:solidFill>
                  <a:schemeClr val="accent4">
                    <a:lumMod val="75000"/>
                  </a:schemeClr>
                </a:solidFill>
              </a:rPr>
              <a:t>Bệnh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accent4">
                    <a:lumMod val="75000"/>
                  </a:schemeClr>
                </a:solidFill>
              </a:rPr>
              <a:t>nhân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accent4">
                    <a:lumMod val="75000"/>
                  </a:schemeClr>
                </a:solidFill>
              </a:rPr>
              <a:t>đã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accent4">
                    <a:lumMod val="75000"/>
                  </a:schemeClr>
                </a:solidFill>
              </a:rPr>
              <a:t>được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accent4">
                    <a:lumMod val="75000"/>
                  </a:schemeClr>
                </a:solidFill>
              </a:rPr>
              <a:t>điều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accent4">
                    <a:lumMod val="75000"/>
                  </a:schemeClr>
                </a:solidFill>
              </a:rPr>
              <a:t>trị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accent4">
                    <a:lumMod val="75000"/>
                  </a:schemeClr>
                </a:solidFill>
              </a:rPr>
              <a:t>tại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accent4">
                    <a:lumMod val="75000"/>
                  </a:schemeClr>
                </a:solidFill>
              </a:rPr>
              <a:t>tuyến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accent4">
                    <a:lumMod val="75000"/>
                  </a:schemeClr>
                </a:solidFill>
              </a:rPr>
              <a:t>trên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accent4">
                    <a:lumMod val="75000"/>
                  </a:schemeClr>
                </a:solidFill>
              </a:rPr>
              <a:t>và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accent4">
                    <a:lumMod val="75000"/>
                  </a:schemeClr>
                </a:solidFill>
              </a:rPr>
              <a:t>tái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accent4">
                    <a:lumMod val="75000"/>
                  </a:schemeClr>
                </a:solidFill>
              </a:rPr>
              <a:t>khám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accent4">
                    <a:lumMod val="75000"/>
                  </a:schemeClr>
                </a:solidFill>
              </a:rPr>
              <a:t>theo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accent4">
                    <a:lumMod val="75000"/>
                  </a:schemeClr>
                </a:solidFill>
              </a:rPr>
              <a:t>yêu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accent4">
                    <a:lumMod val="75000"/>
                  </a:schemeClr>
                </a:solidFill>
              </a:rPr>
              <a:t>cầu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accent4">
                    <a:lumMod val="75000"/>
                  </a:schemeClr>
                </a:solidFill>
              </a:rPr>
              <a:t>chuyên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accent4">
                    <a:lumMod val="75000"/>
                  </a:schemeClr>
                </a:solidFill>
              </a:rPr>
              <a:t>khoa</a:t>
            </a:r>
            <a:r>
              <a:rPr lang="en-US" sz="1800" dirty="0">
                <a:solidFill>
                  <a:schemeClr val="accent4">
                    <a:lumMod val="75000"/>
                  </a:schemeClr>
                </a:solidFill>
              </a:rPr>
              <a:t>.</a:t>
            </a:r>
          </a:p>
          <a:p>
            <a:pPr marL="401638" lvl="1" indent="-230188">
              <a:buClr>
                <a:srgbClr val="0F025E"/>
              </a:buClr>
            </a:pPr>
            <a:endParaRPr lang="en-US" sz="1600" dirty="0" smtClean="0">
              <a:solidFill>
                <a:schemeClr val="tx1"/>
              </a:solidFill>
            </a:endParaRPr>
          </a:p>
          <a:p>
            <a:pPr marL="401638" lvl="1" indent="-230188">
              <a:buClr>
                <a:srgbClr val="0F025E"/>
              </a:buClr>
            </a:pPr>
            <a:endParaRPr lang="en-US" sz="1600" dirty="0" smtClean="0">
              <a:solidFill>
                <a:schemeClr val="tx1"/>
              </a:solidFill>
            </a:endParaRPr>
          </a:p>
          <a:p>
            <a:pPr marL="401638" lvl="1" indent="-230188">
              <a:buClr>
                <a:srgbClr val="0F025E"/>
              </a:buClr>
            </a:pPr>
            <a:endParaRPr lang="en-US" sz="1600" dirty="0" smtClean="0">
              <a:solidFill>
                <a:schemeClr val="tx1"/>
              </a:solidFill>
            </a:endParaRPr>
          </a:p>
          <a:p>
            <a:pPr marL="401638" lvl="1" indent="-230188">
              <a:buClr>
                <a:srgbClr val="0F025E"/>
              </a:buClr>
            </a:pPr>
            <a:endParaRPr lang="en-US" sz="13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685800" lvl="2" indent="0">
              <a:buNone/>
            </a:pPr>
            <a:endParaRPr lang="en-US" sz="13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91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700310"/>
            <a:ext cx="6683765" cy="128089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III. KIẾN NGHỊ, ĐỀ XUẤT: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828800" y="3962400"/>
            <a:ext cx="6686550" cy="91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312147" y="2966776"/>
            <a:ext cx="7620000" cy="1447800"/>
          </a:xfrm>
          <a:prstGeom prst="rect">
            <a:avLst/>
          </a:prstGeom>
          <a:ln w="28575">
            <a:solidFill>
              <a:srgbClr val="00B05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F025E"/>
              </a:buClr>
              <a:buNone/>
            </a:pPr>
            <a:r>
              <a:rPr lang="en-US" sz="1600" b="1" dirty="0" smtClean="0">
                <a:solidFill>
                  <a:schemeClr val="tx1"/>
                </a:solidFill>
              </a:rPr>
              <a:t>2/. </a:t>
            </a:r>
            <a:r>
              <a:rPr lang="en-US" sz="1600" b="1" dirty="0" err="1" smtClean="0">
                <a:solidFill>
                  <a:schemeClr val="tx1"/>
                </a:solidFill>
              </a:rPr>
              <a:t>Đối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với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nguồn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nhân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lực</a:t>
            </a:r>
            <a:r>
              <a:rPr lang="en-US" sz="1600" b="1" dirty="0" smtClean="0">
                <a:solidFill>
                  <a:schemeClr val="tx1"/>
                </a:solidFill>
              </a:rPr>
              <a:t>:</a:t>
            </a:r>
          </a:p>
          <a:p>
            <a:pPr marL="401638" lvl="1" indent="-230188">
              <a:buClr>
                <a:srgbClr val="0F025E"/>
              </a:buClr>
            </a:pPr>
            <a:r>
              <a:rPr lang="en-US" sz="1600" dirty="0" err="1" smtClean="0"/>
              <a:t>Có</a:t>
            </a:r>
            <a:r>
              <a:rPr lang="en-US" sz="1600" dirty="0" smtClean="0"/>
              <a:t> </a:t>
            </a:r>
            <a:r>
              <a:rPr lang="en-US" sz="1600" dirty="0" err="1" smtClean="0"/>
              <a:t>giải</a:t>
            </a:r>
            <a:r>
              <a:rPr lang="en-US" sz="1600" dirty="0" smtClean="0"/>
              <a:t> </a:t>
            </a:r>
            <a:r>
              <a:rPr lang="en-US" sz="1600" dirty="0" err="1" smtClean="0"/>
              <a:t>pháp</a:t>
            </a:r>
            <a:r>
              <a:rPr lang="en-US" sz="1600" dirty="0" smtClean="0"/>
              <a:t> </a:t>
            </a:r>
            <a:r>
              <a:rPr lang="en-US" sz="1600" dirty="0" err="1" smtClean="0"/>
              <a:t>mới</a:t>
            </a:r>
            <a:r>
              <a:rPr lang="en-US" sz="1600" dirty="0" smtClean="0"/>
              <a:t> </a:t>
            </a:r>
            <a:r>
              <a:rPr lang="en-US" sz="1600" dirty="0" err="1" smtClean="0"/>
              <a:t>trong</a:t>
            </a:r>
            <a:r>
              <a:rPr lang="en-US" sz="1600" dirty="0" smtClean="0"/>
              <a:t> </a:t>
            </a:r>
            <a:r>
              <a:rPr lang="en-US" sz="1600" dirty="0" err="1" smtClean="0"/>
              <a:t>chiến</a:t>
            </a:r>
            <a:r>
              <a:rPr lang="en-US" sz="1600" dirty="0" smtClean="0"/>
              <a:t> </a:t>
            </a:r>
            <a:r>
              <a:rPr lang="en-US" sz="1600" dirty="0" err="1" smtClean="0"/>
              <a:t>lược</a:t>
            </a:r>
            <a:r>
              <a:rPr lang="en-US" sz="1600" dirty="0" smtClean="0"/>
              <a:t> </a:t>
            </a:r>
            <a:r>
              <a:rPr lang="en-US" sz="1600" dirty="0" err="1" smtClean="0"/>
              <a:t>đãi</a:t>
            </a:r>
            <a:r>
              <a:rPr lang="en-US" sz="1600" dirty="0" smtClean="0"/>
              <a:t> </a:t>
            </a:r>
            <a:r>
              <a:rPr lang="en-US" sz="1600" dirty="0" err="1" smtClean="0"/>
              <a:t>ngộ</a:t>
            </a:r>
            <a:r>
              <a:rPr lang="en-US" sz="1600" dirty="0" smtClean="0"/>
              <a:t>, </a:t>
            </a:r>
            <a:r>
              <a:rPr lang="en-US" sz="1600" dirty="0" err="1" smtClean="0"/>
              <a:t>thu</a:t>
            </a:r>
            <a:r>
              <a:rPr lang="en-US" sz="1600" dirty="0" smtClean="0"/>
              <a:t> </a:t>
            </a:r>
            <a:r>
              <a:rPr lang="en-US" sz="1600" dirty="0" err="1" smtClean="0"/>
              <a:t>hút</a:t>
            </a:r>
            <a:r>
              <a:rPr lang="en-US" sz="1600" dirty="0" smtClean="0"/>
              <a:t> y, </a:t>
            </a:r>
            <a:r>
              <a:rPr lang="en-US" sz="1600" dirty="0" err="1" smtClean="0"/>
              <a:t>bác</a:t>
            </a:r>
            <a:r>
              <a:rPr lang="en-US" sz="1600" dirty="0" smtClean="0"/>
              <a:t> </a:t>
            </a:r>
            <a:r>
              <a:rPr lang="en-US" sz="1600" dirty="0" err="1" smtClean="0"/>
              <a:t>sĩ</a:t>
            </a:r>
            <a:r>
              <a:rPr lang="en-US" sz="1600" dirty="0" smtClean="0"/>
              <a:t> </a:t>
            </a:r>
            <a:r>
              <a:rPr lang="en-US" sz="1600" dirty="0" err="1" smtClean="0"/>
              <a:t>chuyên</a:t>
            </a:r>
            <a:r>
              <a:rPr lang="en-US" sz="1600" dirty="0" smtClean="0"/>
              <a:t> </a:t>
            </a:r>
            <a:r>
              <a:rPr lang="en-US" sz="1600" dirty="0" err="1" smtClean="0"/>
              <a:t>khoa</a:t>
            </a:r>
            <a:r>
              <a:rPr lang="en-US" sz="1600" dirty="0" smtClean="0"/>
              <a:t> (</a:t>
            </a:r>
            <a:r>
              <a:rPr lang="en-US" sz="1600" dirty="0" err="1" smtClean="0"/>
              <a:t>Ngoại</a:t>
            </a:r>
            <a:r>
              <a:rPr lang="en-US" sz="1600" dirty="0" smtClean="0"/>
              <a:t>, </a:t>
            </a:r>
            <a:r>
              <a:rPr lang="en-US" sz="1600" dirty="0" err="1" smtClean="0"/>
              <a:t>sản</a:t>
            </a:r>
            <a:r>
              <a:rPr lang="en-US" sz="1600" dirty="0" smtClean="0"/>
              <a:t>, PHCN…).</a:t>
            </a:r>
          </a:p>
          <a:p>
            <a:pPr marL="401638" lvl="1" indent="-230188">
              <a:buClr>
                <a:srgbClr val="0F025E"/>
              </a:buClr>
            </a:pPr>
            <a:r>
              <a:rPr lang="en-US" sz="1600" dirty="0" err="1" smtClean="0"/>
              <a:t>Đào</a:t>
            </a:r>
            <a:r>
              <a:rPr lang="en-US" sz="1600" dirty="0" smtClean="0"/>
              <a:t> </a:t>
            </a:r>
            <a:r>
              <a:rPr lang="en-US" sz="1600" dirty="0" err="1" smtClean="0"/>
              <a:t>tạo</a:t>
            </a:r>
            <a:r>
              <a:rPr lang="en-US" sz="1600" dirty="0" smtClean="0"/>
              <a:t>.</a:t>
            </a:r>
            <a:endParaRPr lang="en-US" sz="1600" dirty="0" smtClean="0">
              <a:solidFill>
                <a:schemeClr val="tx1"/>
              </a:solidFill>
            </a:endParaRPr>
          </a:p>
          <a:p>
            <a:pPr marL="401638" lvl="1" indent="-230188">
              <a:buClr>
                <a:srgbClr val="0F025E"/>
              </a:buClr>
            </a:pPr>
            <a:endParaRPr lang="en-US" sz="1600" dirty="0" smtClean="0">
              <a:solidFill>
                <a:schemeClr val="tx1"/>
              </a:solidFill>
            </a:endParaRPr>
          </a:p>
          <a:p>
            <a:pPr marL="401638" lvl="1" indent="-230188">
              <a:buClr>
                <a:srgbClr val="0F025E"/>
              </a:buClr>
            </a:pPr>
            <a:endParaRPr lang="en-US" sz="1600" dirty="0" smtClean="0">
              <a:solidFill>
                <a:schemeClr val="tx1"/>
              </a:solidFill>
            </a:endParaRPr>
          </a:p>
          <a:p>
            <a:pPr marL="401638" lvl="1" indent="-230188">
              <a:buClr>
                <a:srgbClr val="0F025E"/>
              </a:buClr>
            </a:pPr>
            <a:endParaRPr lang="en-US" sz="1600" dirty="0" smtClean="0">
              <a:solidFill>
                <a:schemeClr val="tx1"/>
              </a:solidFill>
            </a:endParaRPr>
          </a:p>
          <a:p>
            <a:pPr marL="401638" lvl="1" indent="-230188">
              <a:buClr>
                <a:srgbClr val="0F025E"/>
              </a:buClr>
            </a:pPr>
            <a:endParaRPr lang="en-US" sz="13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685800" lvl="2" indent="0">
              <a:buNone/>
            </a:pPr>
            <a:endParaRPr lang="en-US" sz="13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990600" y="1295400"/>
            <a:ext cx="7620000" cy="1447800"/>
          </a:xfrm>
          <a:prstGeom prst="rect">
            <a:avLst/>
          </a:prstGeom>
          <a:ln w="19050">
            <a:solidFill>
              <a:srgbClr val="00B05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F025E"/>
              </a:buClr>
              <a:buNone/>
            </a:pPr>
            <a:r>
              <a:rPr lang="en-US" sz="1600" b="1" dirty="0" smtClean="0">
                <a:solidFill>
                  <a:schemeClr val="tx1"/>
                </a:solidFill>
              </a:rPr>
              <a:t>1/. </a:t>
            </a:r>
            <a:r>
              <a:rPr lang="en-US" sz="1600" b="1" dirty="0" err="1" smtClean="0">
                <a:solidFill>
                  <a:schemeClr val="tx1"/>
                </a:solidFill>
              </a:rPr>
              <a:t>Công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tác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quản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lý</a:t>
            </a:r>
            <a:r>
              <a:rPr lang="en-US" sz="1600" b="1" dirty="0" smtClean="0">
                <a:solidFill>
                  <a:schemeClr val="tx1"/>
                </a:solidFill>
              </a:rPr>
              <a:t>:</a:t>
            </a:r>
          </a:p>
          <a:p>
            <a:pPr marL="401638" lvl="1" indent="-230188">
              <a:buClr>
                <a:srgbClr val="0F025E"/>
              </a:buClr>
            </a:pPr>
            <a:r>
              <a:rPr lang="en-US" sz="1600" dirty="0" err="1" smtClean="0">
                <a:solidFill>
                  <a:srgbClr val="00B050"/>
                </a:solidFill>
              </a:rPr>
              <a:t>Tham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mưu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xây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dựng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danh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mục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phân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tuyến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kỹ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thuật</a:t>
            </a:r>
            <a:r>
              <a:rPr lang="en-US" sz="1600" dirty="0" smtClean="0">
                <a:solidFill>
                  <a:srgbClr val="00B050"/>
                </a:solidFill>
              </a:rPr>
              <a:t>: </a:t>
            </a:r>
            <a:r>
              <a:rPr lang="en-US" sz="1600" dirty="0" err="1" smtClean="0">
                <a:solidFill>
                  <a:srgbClr val="00B050"/>
                </a:solidFill>
              </a:rPr>
              <a:t>Hợp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lý</a:t>
            </a:r>
            <a:r>
              <a:rPr lang="en-US" sz="1600" dirty="0" smtClean="0">
                <a:solidFill>
                  <a:srgbClr val="00B050"/>
                </a:solidFill>
              </a:rPr>
              <a:t>, </a:t>
            </a:r>
            <a:r>
              <a:rPr lang="en-US" sz="1600" dirty="0" err="1" smtClean="0">
                <a:solidFill>
                  <a:srgbClr val="00B050"/>
                </a:solidFill>
              </a:rPr>
              <a:t>chính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xác</a:t>
            </a:r>
            <a:r>
              <a:rPr lang="en-US" sz="1600" dirty="0" smtClean="0">
                <a:solidFill>
                  <a:srgbClr val="00B050"/>
                </a:solidFill>
              </a:rPr>
              <a:t>.</a:t>
            </a:r>
          </a:p>
          <a:p>
            <a:pPr marL="401638" lvl="1" indent="-230188">
              <a:buClr>
                <a:srgbClr val="0F025E"/>
              </a:buClr>
            </a:pPr>
            <a:r>
              <a:rPr lang="en-US" sz="1600" dirty="0" err="1" smtClean="0">
                <a:solidFill>
                  <a:srgbClr val="00B050"/>
                </a:solidFill>
              </a:rPr>
              <a:t>Xây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dựng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phác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đồ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điều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trị</a:t>
            </a:r>
            <a:r>
              <a:rPr lang="en-US" sz="1600" dirty="0" smtClean="0">
                <a:solidFill>
                  <a:srgbClr val="00B050"/>
                </a:solidFill>
              </a:rPr>
              <a:t>.</a:t>
            </a:r>
          </a:p>
          <a:p>
            <a:pPr marL="401638" lvl="1" indent="-230188">
              <a:buClr>
                <a:srgbClr val="0F025E"/>
              </a:buClr>
            </a:pPr>
            <a:r>
              <a:rPr lang="en-US" sz="1600" dirty="0" err="1" smtClean="0">
                <a:solidFill>
                  <a:srgbClr val="00B050"/>
                </a:solidFill>
              </a:rPr>
              <a:t>Có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giải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pháp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cải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tiến</a:t>
            </a:r>
            <a:r>
              <a:rPr lang="en-US" sz="1600" dirty="0" smtClean="0">
                <a:solidFill>
                  <a:srgbClr val="00B050"/>
                </a:solidFill>
              </a:rPr>
              <a:t>, </a:t>
            </a:r>
            <a:r>
              <a:rPr lang="en-US" sz="1600" dirty="0" err="1" smtClean="0">
                <a:solidFill>
                  <a:srgbClr val="00B050"/>
                </a:solidFill>
              </a:rPr>
              <a:t>xây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dựng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thương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hiệu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bệnh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viện</a:t>
            </a:r>
            <a:r>
              <a:rPr lang="en-US" sz="1600" dirty="0" smtClean="0">
                <a:solidFill>
                  <a:srgbClr val="00B050"/>
                </a:solidFill>
              </a:rPr>
              <a:t>.</a:t>
            </a:r>
          </a:p>
          <a:p>
            <a:pPr marL="401638" lvl="1" indent="-230188">
              <a:buClr>
                <a:srgbClr val="0F025E"/>
              </a:buClr>
            </a:pPr>
            <a:endParaRPr lang="en-US" sz="1600" dirty="0" smtClean="0">
              <a:solidFill>
                <a:schemeClr val="tx1"/>
              </a:solidFill>
            </a:endParaRPr>
          </a:p>
          <a:p>
            <a:pPr marL="401638" lvl="1" indent="-230188">
              <a:buClr>
                <a:srgbClr val="0F025E"/>
              </a:buClr>
            </a:pPr>
            <a:endParaRPr lang="en-US" sz="1600" dirty="0" smtClean="0">
              <a:solidFill>
                <a:schemeClr val="tx1"/>
              </a:solidFill>
            </a:endParaRPr>
          </a:p>
          <a:p>
            <a:pPr marL="401638" lvl="1" indent="-230188">
              <a:buClr>
                <a:srgbClr val="0F025E"/>
              </a:buClr>
            </a:pPr>
            <a:endParaRPr lang="en-US" sz="1600" dirty="0" smtClean="0">
              <a:solidFill>
                <a:schemeClr val="tx1"/>
              </a:solidFill>
            </a:endParaRPr>
          </a:p>
          <a:p>
            <a:pPr marL="401638" lvl="1" indent="-230188">
              <a:buClr>
                <a:srgbClr val="0F025E"/>
              </a:buClr>
            </a:pPr>
            <a:endParaRPr lang="en-US" sz="13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685800" lvl="2" indent="0">
              <a:buNone/>
            </a:pPr>
            <a:endParaRPr lang="en-US" sz="13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1447800" y="4572000"/>
            <a:ext cx="7620000" cy="1600200"/>
          </a:xfrm>
          <a:prstGeom prst="rect">
            <a:avLst/>
          </a:prstGeom>
          <a:ln w="38100">
            <a:solidFill>
              <a:srgbClr val="00B05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0F025E"/>
              </a:buClr>
              <a:buNone/>
            </a:pPr>
            <a:r>
              <a:rPr lang="en-US" sz="1600" b="1" dirty="0" smtClean="0">
                <a:solidFill>
                  <a:schemeClr val="tx1"/>
                </a:solidFill>
              </a:rPr>
              <a:t>3/. Trang </a:t>
            </a:r>
            <a:r>
              <a:rPr lang="en-US" sz="1600" b="1" dirty="0" err="1" smtClean="0">
                <a:solidFill>
                  <a:schemeClr val="tx1"/>
                </a:solidFill>
              </a:rPr>
              <a:t>thiết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bị</a:t>
            </a:r>
            <a:r>
              <a:rPr lang="en-US" sz="1600" b="1" dirty="0" smtClean="0">
                <a:solidFill>
                  <a:schemeClr val="tx1"/>
                </a:solidFill>
              </a:rPr>
              <a:t>, </a:t>
            </a:r>
            <a:r>
              <a:rPr lang="en-US" sz="1600" b="1" dirty="0" err="1" smtClean="0">
                <a:solidFill>
                  <a:schemeClr val="tx1"/>
                </a:solidFill>
              </a:rPr>
              <a:t>cơ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sở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vật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chất</a:t>
            </a:r>
            <a:r>
              <a:rPr lang="en-US" sz="1600" b="1" dirty="0" smtClean="0">
                <a:solidFill>
                  <a:schemeClr val="tx1"/>
                </a:solidFill>
              </a:rPr>
              <a:t>:</a:t>
            </a:r>
          </a:p>
          <a:p>
            <a:pPr marL="401638" lvl="1" indent="-230188">
              <a:buClr>
                <a:srgbClr val="0F025E"/>
              </a:buClr>
            </a:pPr>
            <a:r>
              <a:rPr lang="en-US" sz="1600" dirty="0" err="1" smtClean="0">
                <a:solidFill>
                  <a:srgbClr val="00B050"/>
                </a:solidFill>
              </a:rPr>
              <a:t>Khảo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sát</a:t>
            </a:r>
            <a:r>
              <a:rPr lang="en-US" sz="1600" dirty="0" smtClean="0">
                <a:solidFill>
                  <a:srgbClr val="00B050"/>
                </a:solidFill>
              </a:rPr>
              <a:t>, </a:t>
            </a:r>
            <a:r>
              <a:rPr lang="en-US" sz="1600" dirty="0" err="1" smtClean="0">
                <a:solidFill>
                  <a:srgbClr val="00B050"/>
                </a:solidFill>
              </a:rPr>
              <a:t>đánh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giá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lại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khả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năng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sử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dụng</a:t>
            </a:r>
            <a:r>
              <a:rPr lang="en-US" sz="1600" dirty="0" smtClean="0">
                <a:solidFill>
                  <a:srgbClr val="00B050"/>
                </a:solidFill>
              </a:rPr>
              <a:t> TTB </a:t>
            </a:r>
            <a:r>
              <a:rPr lang="en-US" sz="1600" dirty="0" err="1" smtClean="0">
                <a:solidFill>
                  <a:srgbClr val="00B050"/>
                </a:solidFill>
              </a:rPr>
              <a:t>trong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chẩn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đoán</a:t>
            </a:r>
            <a:r>
              <a:rPr lang="en-US" sz="1600" dirty="0" smtClean="0">
                <a:solidFill>
                  <a:srgbClr val="00B050"/>
                </a:solidFill>
              </a:rPr>
              <a:t>, </a:t>
            </a:r>
            <a:r>
              <a:rPr lang="en-US" sz="1600" dirty="0" err="1" smtClean="0">
                <a:solidFill>
                  <a:srgbClr val="00B050"/>
                </a:solidFill>
              </a:rPr>
              <a:t>điều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trị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nhằm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có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kế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hoạch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luân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chuyển</a:t>
            </a:r>
            <a:r>
              <a:rPr lang="en-US" sz="1600" dirty="0" smtClean="0">
                <a:solidFill>
                  <a:srgbClr val="00B050"/>
                </a:solidFill>
              </a:rPr>
              <a:t>, </a:t>
            </a:r>
            <a:r>
              <a:rPr lang="en-US" sz="1600" dirty="0" err="1" smtClean="0">
                <a:solidFill>
                  <a:srgbClr val="00B050"/>
                </a:solidFill>
              </a:rPr>
              <a:t>phân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bố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phù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hợp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khả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năng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sử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dụng</a:t>
            </a:r>
            <a:r>
              <a:rPr lang="en-US" sz="1600" dirty="0" smtClean="0">
                <a:solidFill>
                  <a:srgbClr val="00B050"/>
                </a:solidFill>
              </a:rPr>
              <a:t>.</a:t>
            </a:r>
          </a:p>
          <a:p>
            <a:pPr marL="401638" lvl="1" indent="-230188">
              <a:buClr>
                <a:srgbClr val="0F025E"/>
              </a:buClr>
            </a:pPr>
            <a:r>
              <a:rPr lang="en-US" sz="1600" dirty="0" err="1" smtClean="0">
                <a:solidFill>
                  <a:srgbClr val="00B050"/>
                </a:solidFill>
              </a:rPr>
              <a:t>Có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kế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hoạch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mua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sắm</a:t>
            </a:r>
            <a:r>
              <a:rPr lang="en-US" sz="1600" dirty="0" smtClean="0">
                <a:solidFill>
                  <a:srgbClr val="00B050"/>
                </a:solidFill>
              </a:rPr>
              <a:t>, </a:t>
            </a:r>
            <a:r>
              <a:rPr lang="en-US" sz="1600" dirty="0" err="1" smtClean="0">
                <a:solidFill>
                  <a:srgbClr val="00B050"/>
                </a:solidFill>
              </a:rPr>
              <a:t>bảo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trì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sửa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chữa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kịp</a:t>
            </a:r>
            <a:r>
              <a:rPr lang="en-US" sz="1600" dirty="0" smtClean="0">
                <a:solidFill>
                  <a:srgbClr val="00B050"/>
                </a:solidFill>
              </a:rPr>
              <a:t> </a:t>
            </a:r>
            <a:r>
              <a:rPr lang="en-US" sz="1600" dirty="0" err="1" smtClean="0">
                <a:solidFill>
                  <a:srgbClr val="00B050"/>
                </a:solidFill>
              </a:rPr>
              <a:t>thời</a:t>
            </a:r>
            <a:r>
              <a:rPr lang="en-US" sz="1600" dirty="0" smtClean="0">
                <a:solidFill>
                  <a:srgbClr val="00B050"/>
                </a:solidFill>
              </a:rPr>
              <a:t>./.</a:t>
            </a:r>
          </a:p>
          <a:p>
            <a:pPr marL="401638" lvl="1" indent="-230188">
              <a:buClr>
                <a:srgbClr val="0F025E"/>
              </a:buClr>
            </a:pPr>
            <a:endParaRPr lang="en-US" sz="1600" dirty="0" smtClean="0">
              <a:solidFill>
                <a:schemeClr val="tx1"/>
              </a:solidFill>
            </a:endParaRPr>
          </a:p>
          <a:p>
            <a:pPr marL="401638" lvl="1" indent="-230188">
              <a:buClr>
                <a:srgbClr val="0F025E"/>
              </a:buClr>
            </a:pPr>
            <a:endParaRPr lang="en-US" sz="1600" dirty="0" smtClean="0">
              <a:solidFill>
                <a:schemeClr val="tx1"/>
              </a:solidFill>
            </a:endParaRPr>
          </a:p>
          <a:p>
            <a:pPr marL="401638" lvl="1" indent="-230188">
              <a:buClr>
                <a:srgbClr val="0F025E"/>
              </a:buClr>
            </a:pPr>
            <a:endParaRPr lang="en-US" sz="1600" dirty="0" smtClean="0">
              <a:solidFill>
                <a:schemeClr val="tx1"/>
              </a:solidFill>
            </a:endParaRPr>
          </a:p>
          <a:p>
            <a:pPr marL="401638" lvl="1" indent="-230188">
              <a:buClr>
                <a:srgbClr val="0F025E"/>
              </a:buClr>
            </a:pPr>
            <a:endParaRPr lang="en-US" sz="13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685800" lvl="2" indent="0">
              <a:buNone/>
            </a:pPr>
            <a:endParaRPr lang="en-US" sz="13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36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19200" y="594360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NỘI DUNG</a:t>
            </a:r>
            <a:b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965960"/>
            <a:ext cx="6781800" cy="1927414"/>
          </a:xfrm>
        </p:spPr>
        <p:txBody>
          <a:bodyPr>
            <a:noAutofit/>
          </a:bodyPr>
          <a:lstStyle/>
          <a:p>
            <a:pPr marL="571500" indent="-571500">
              <a:spcBef>
                <a:spcPts val="600"/>
              </a:spcBef>
              <a:spcAft>
                <a:spcPts val="600"/>
              </a:spcAft>
              <a:buClr>
                <a:srgbClr val="0000CC"/>
              </a:buClr>
              <a:buFont typeface="+mj-lt"/>
              <a:buAutoNum type="romanUcPeriod"/>
            </a:pPr>
            <a:r>
              <a:rPr lang="en-US" sz="28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TỔNG QUAN.</a:t>
            </a:r>
          </a:p>
          <a:p>
            <a:pPr marL="571500" indent="-571500">
              <a:spcBef>
                <a:spcPts val="600"/>
              </a:spcBef>
              <a:spcAft>
                <a:spcPts val="600"/>
              </a:spcAft>
              <a:buClr>
                <a:srgbClr val="0000CC"/>
              </a:buClr>
              <a:buFont typeface="+mj-lt"/>
              <a:buAutoNum type="romanUcPeriod"/>
            </a:pPr>
            <a:r>
              <a:rPr lang="en-US" sz="28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PHÂN TÍCH – NHẬN XÉT.</a:t>
            </a:r>
          </a:p>
          <a:p>
            <a:pPr marL="571500" indent="-571500">
              <a:spcBef>
                <a:spcPts val="600"/>
              </a:spcBef>
              <a:spcAft>
                <a:spcPts val="600"/>
              </a:spcAft>
              <a:buClr>
                <a:srgbClr val="0000CC"/>
              </a:buClr>
              <a:buFont typeface="+mj-lt"/>
              <a:buAutoNum type="romanUcPeriod"/>
            </a:pPr>
            <a:r>
              <a:rPr lang="en-US" sz="28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KIẾN NGHỊ, ĐỀ XUẤT</a:t>
            </a:r>
            <a:endParaRPr lang="en-US" sz="2800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6200" y="1234440"/>
            <a:ext cx="8915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0514" y="3893376"/>
            <a:ext cx="3283489" cy="2952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29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762000"/>
            <a:ext cx="6683765" cy="1128490"/>
          </a:xfrm>
        </p:spPr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I. TỔNG QUAN: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000" dirty="0" err="1" smtClean="0">
                <a:solidFill>
                  <a:srgbClr val="002060"/>
                </a:solidFill>
              </a:rPr>
              <a:t>Thực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hiện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sự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chỉ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đạo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của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Lãnh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đạo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Sở</a:t>
            </a:r>
            <a:r>
              <a:rPr lang="en-US" sz="2000" dirty="0" smtClean="0">
                <a:solidFill>
                  <a:srgbClr val="002060"/>
                </a:solidFill>
              </a:rPr>
              <a:t> Y </a:t>
            </a:r>
            <a:r>
              <a:rPr lang="en-US" sz="2000" dirty="0" err="1" smtClean="0">
                <a:solidFill>
                  <a:srgbClr val="002060"/>
                </a:solidFill>
              </a:rPr>
              <a:t>tế</a:t>
            </a:r>
            <a:r>
              <a:rPr lang="en-US" sz="2000" dirty="0" smtClean="0">
                <a:solidFill>
                  <a:srgbClr val="002060"/>
                </a:solidFill>
              </a:rPr>
              <a:t>;</a:t>
            </a:r>
          </a:p>
          <a:p>
            <a:r>
              <a:rPr lang="en-US" sz="2000" dirty="0" err="1" smtClean="0">
                <a:solidFill>
                  <a:srgbClr val="002060"/>
                </a:solidFill>
              </a:rPr>
              <a:t>Báo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cáo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tập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trung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đề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cập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đến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các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khối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đơn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vị</a:t>
            </a:r>
            <a:r>
              <a:rPr lang="en-US" sz="2000" dirty="0" smtClean="0">
                <a:solidFill>
                  <a:srgbClr val="002060"/>
                </a:solidFill>
              </a:rPr>
              <a:t>: </a:t>
            </a:r>
            <a:r>
              <a:rPr lang="en-US" sz="2000" dirty="0" err="1" smtClean="0">
                <a:solidFill>
                  <a:srgbClr val="002060"/>
                </a:solidFill>
              </a:rPr>
              <a:t>Bệnh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viện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đa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khoa</a:t>
            </a:r>
            <a:r>
              <a:rPr lang="en-US" sz="2000" dirty="0" smtClean="0">
                <a:solidFill>
                  <a:srgbClr val="002060"/>
                </a:solidFill>
              </a:rPr>
              <a:t>, </a:t>
            </a:r>
            <a:r>
              <a:rPr lang="en-US" sz="2000" dirty="0" err="1" smtClean="0">
                <a:solidFill>
                  <a:srgbClr val="002060"/>
                </a:solidFill>
              </a:rPr>
              <a:t>chuyên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khoa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tuyến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tỉnh</a:t>
            </a:r>
            <a:r>
              <a:rPr lang="en-US" sz="2000" dirty="0" smtClean="0">
                <a:solidFill>
                  <a:srgbClr val="002060"/>
                </a:solidFill>
              </a:rPr>
              <a:t> (</a:t>
            </a:r>
            <a:r>
              <a:rPr lang="en-US" sz="2000" dirty="0" err="1" smtClean="0">
                <a:solidFill>
                  <a:srgbClr val="002060"/>
                </a:solidFill>
              </a:rPr>
              <a:t>công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lập</a:t>
            </a:r>
            <a:r>
              <a:rPr lang="en-US" sz="2000" dirty="0" smtClean="0">
                <a:solidFill>
                  <a:srgbClr val="002060"/>
                </a:solidFill>
              </a:rPr>
              <a:t>, </a:t>
            </a:r>
            <a:r>
              <a:rPr lang="en-US" sz="2000" dirty="0" err="1" smtClean="0">
                <a:solidFill>
                  <a:srgbClr val="002060"/>
                </a:solidFill>
              </a:rPr>
              <a:t>ngoài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công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lập</a:t>
            </a:r>
            <a:r>
              <a:rPr lang="en-US" sz="2000" dirty="0" smtClean="0">
                <a:solidFill>
                  <a:srgbClr val="002060"/>
                </a:solidFill>
              </a:rPr>
              <a:t>); </a:t>
            </a:r>
            <a:r>
              <a:rPr lang="en-US" sz="2000" dirty="0" err="1" smtClean="0">
                <a:solidFill>
                  <a:srgbClr val="002060"/>
                </a:solidFill>
              </a:rPr>
              <a:t>các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bệnh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viện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đa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khoa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khu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vực</a:t>
            </a:r>
            <a:r>
              <a:rPr lang="en-US" sz="2000" dirty="0" smtClean="0">
                <a:solidFill>
                  <a:srgbClr val="002060"/>
                </a:solidFill>
              </a:rPr>
              <a:t>, </a:t>
            </a:r>
            <a:r>
              <a:rPr lang="en-US" sz="2000" dirty="0" err="1" smtClean="0">
                <a:solidFill>
                  <a:srgbClr val="002060"/>
                </a:solidFill>
              </a:rPr>
              <a:t>Trung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tâm</a:t>
            </a:r>
            <a:r>
              <a:rPr lang="en-US" sz="2000" dirty="0" smtClean="0">
                <a:solidFill>
                  <a:srgbClr val="002060"/>
                </a:solidFill>
              </a:rPr>
              <a:t> y </a:t>
            </a:r>
            <a:r>
              <a:rPr lang="en-US" sz="2000" dirty="0" err="1" smtClean="0">
                <a:solidFill>
                  <a:srgbClr val="002060"/>
                </a:solidFill>
              </a:rPr>
              <a:t>tế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có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gường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bệnh</a:t>
            </a:r>
            <a:r>
              <a:rPr lang="en-US" sz="2000" dirty="0" smtClean="0">
                <a:solidFill>
                  <a:srgbClr val="002060"/>
                </a:solidFill>
              </a:rPr>
              <a:t> (</a:t>
            </a:r>
            <a:r>
              <a:rPr lang="en-US" sz="2000" dirty="0" err="1" smtClean="0">
                <a:solidFill>
                  <a:srgbClr val="002060"/>
                </a:solidFill>
              </a:rPr>
              <a:t>tuyến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huyện</a:t>
            </a:r>
            <a:r>
              <a:rPr lang="en-US" sz="2000" dirty="0" smtClean="0">
                <a:solidFill>
                  <a:srgbClr val="002060"/>
                </a:solidFill>
              </a:rPr>
              <a:t>);</a:t>
            </a:r>
          </a:p>
          <a:p>
            <a:r>
              <a:rPr lang="en-US" sz="2000" dirty="0" err="1" smtClean="0">
                <a:solidFill>
                  <a:srgbClr val="002060"/>
                </a:solidFill>
              </a:rPr>
              <a:t>Phân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tích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để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tìm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nguyên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nhân</a:t>
            </a:r>
            <a:r>
              <a:rPr lang="en-US" sz="2000" dirty="0" smtClean="0">
                <a:solidFill>
                  <a:srgbClr val="002060"/>
                </a:solidFill>
              </a:rPr>
              <a:t>, </a:t>
            </a:r>
            <a:r>
              <a:rPr lang="en-US" sz="2000" dirty="0" err="1" smtClean="0">
                <a:solidFill>
                  <a:srgbClr val="002060"/>
                </a:solidFill>
              </a:rPr>
              <a:t>lý</a:t>
            </a:r>
            <a:r>
              <a:rPr lang="en-US" sz="2000" dirty="0" smtClean="0">
                <a:solidFill>
                  <a:srgbClr val="002060"/>
                </a:solidFill>
              </a:rPr>
              <a:t> do </a:t>
            </a:r>
            <a:r>
              <a:rPr lang="en-US" sz="2000" dirty="0" err="1" smtClean="0">
                <a:solidFill>
                  <a:srgbClr val="002060"/>
                </a:solidFill>
              </a:rPr>
              <a:t>chuyển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tuyến</a:t>
            </a:r>
            <a:r>
              <a:rPr lang="en-US" sz="2000" dirty="0" smtClean="0">
                <a:solidFill>
                  <a:srgbClr val="002060"/>
                </a:solidFill>
              </a:rPr>
              <a:t> (</a:t>
            </a:r>
            <a:r>
              <a:rPr lang="en-US" sz="2000" dirty="0" err="1" smtClean="0">
                <a:solidFill>
                  <a:srgbClr val="002060"/>
                </a:solidFill>
              </a:rPr>
              <a:t>Nội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trú</a:t>
            </a:r>
            <a:r>
              <a:rPr lang="en-US" sz="2000" dirty="0" smtClean="0">
                <a:solidFill>
                  <a:srgbClr val="002060"/>
                </a:solidFill>
              </a:rPr>
              <a:t>, </a:t>
            </a:r>
            <a:r>
              <a:rPr lang="en-US" sz="2000" dirty="0" err="1" smtClean="0">
                <a:solidFill>
                  <a:srgbClr val="002060"/>
                </a:solidFill>
              </a:rPr>
              <a:t>ngoại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trú</a:t>
            </a:r>
            <a:r>
              <a:rPr lang="en-US" sz="2000" dirty="0" smtClean="0">
                <a:solidFill>
                  <a:srgbClr val="002060"/>
                </a:solidFill>
              </a:rPr>
              <a:t>): </a:t>
            </a:r>
            <a:r>
              <a:rPr lang="en-US" sz="2000" dirty="0" err="1" smtClean="0">
                <a:solidFill>
                  <a:srgbClr val="002060"/>
                </a:solidFill>
              </a:rPr>
              <a:t>Vượt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khả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năng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kỹ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thuật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chuyên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môn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và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theo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yêu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cầu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của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bệnh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nhân</a:t>
            </a:r>
            <a:r>
              <a:rPr lang="en-US" sz="2000" dirty="0" smtClean="0">
                <a:solidFill>
                  <a:srgbClr val="002060"/>
                </a:solidFill>
              </a:rPr>
              <a:t>;</a:t>
            </a:r>
          </a:p>
          <a:p>
            <a:r>
              <a:rPr lang="en-US" sz="2000" dirty="0" err="1" smtClean="0">
                <a:solidFill>
                  <a:srgbClr val="002060"/>
                </a:solidFill>
              </a:rPr>
              <a:t>Thời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gian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thu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thập</a:t>
            </a:r>
            <a:r>
              <a:rPr lang="en-US" sz="2000" dirty="0" smtClean="0">
                <a:solidFill>
                  <a:srgbClr val="002060"/>
                </a:solidFill>
              </a:rPr>
              <a:t>, </a:t>
            </a:r>
            <a:r>
              <a:rPr lang="en-US" sz="2000" dirty="0" err="1" smtClean="0">
                <a:solidFill>
                  <a:srgbClr val="002060"/>
                </a:solidFill>
              </a:rPr>
              <a:t>tổng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hợp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số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liệu</a:t>
            </a:r>
            <a:r>
              <a:rPr lang="en-US" sz="2000" dirty="0" smtClean="0">
                <a:solidFill>
                  <a:srgbClr val="002060"/>
                </a:solidFill>
              </a:rPr>
              <a:t>: </a:t>
            </a:r>
            <a:r>
              <a:rPr lang="en-US" sz="2000" dirty="0" err="1" smtClean="0">
                <a:solidFill>
                  <a:srgbClr val="002060"/>
                </a:solidFill>
              </a:rPr>
              <a:t>các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năm</a:t>
            </a:r>
            <a:r>
              <a:rPr lang="en-US" sz="2000" dirty="0" smtClean="0">
                <a:solidFill>
                  <a:srgbClr val="002060"/>
                </a:solidFill>
              </a:rPr>
              <a:t> 2016, 2017 </a:t>
            </a:r>
            <a:r>
              <a:rPr lang="en-US" sz="2000" dirty="0" err="1" smtClean="0">
                <a:solidFill>
                  <a:srgbClr val="002060"/>
                </a:solidFill>
              </a:rPr>
              <a:t>và</a:t>
            </a:r>
            <a:r>
              <a:rPr lang="en-US" sz="2000" dirty="0" smtClean="0">
                <a:solidFill>
                  <a:srgbClr val="002060"/>
                </a:solidFill>
              </a:rPr>
              <a:t> 2018;</a:t>
            </a:r>
          </a:p>
          <a:p>
            <a:r>
              <a:rPr lang="en-US" sz="2000" dirty="0" err="1" smtClean="0">
                <a:solidFill>
                  <a:srgbClr val="002060"/>
                </a:solidFill>
              </a:rPr>
              <a:t>Kiến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nghị</a:t>
            </a:r>
            <a:r>
              <a:rPr lang="en-US" sz="2000" dirty="0" smtClean="0">
                <a:solidFill>
                  <a:srgbClr val="002060"/>
                </a:solidFill>
              </a:rPr>
              <a:t>, </a:t>
            </a:r>
            <a:r>
              <a:rPr lang="en-US" sz="2000" dirty="0" err="1" smtClean="0">
                <a:solidFill>
                  <a:srgbClr val="002060"/>
                </a:solidFill>
              </a:rPr>
              <a:t>đề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xuất</a:t>
            </a:r>
            <a:r>
              <a:rPr lang="en-US" sz="2000" dirty="0" smtClean="0">
                <a:solidFill>
                  <a:srgbClr val="002060"/>
                </a:solidFill>
              </a:rPr>
              <a:t>.  </a:t>
            </a:r>
            <a:endParaRPr lang="en-US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65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762000"/>
            <a:ext cx="6683765" cy="609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I. TỔNG QUAN (</a:t>
            </a:r>
            <a:r>
              <a:rPr lang="en-US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tiếp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theo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):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4009364"/>
              </p:ext>
            </p:extLst>
          </p:nvPr>
        </p:nvGraphicFramePr>
        <p:xfrm>
          <a:off x="762000" y="1905000"/>
          <a:ext cx="8000998" cy="4066856"/>
        </p:xfrm>
        <a:graphic>
          <a:graphicData uri="http://schemas.openxmlformats.org/drawingml/2006/table">
            <a:tbl>
              <a:tblPr/>
              <a:tblGrid>
                <a:gridCol w="1981199"/>
                <a:gridCol w="972157"/>
                <a:gridCol w="858100"/>
                <a:gridCol w="858100"/>
                <a:gridCol w="874924"/>
                <a:gridCol w="790797"/>
                <a:gridCol w="790797"/>
                <a:gridCol w="874924"/>
              </a:tblGrid>
              <a:tr h="247243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vi-V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ĐƠN VỊ</a:t>
                      </a:r>
                    </a:p>
                  </a:txBody>
                  <a:tcPr marL="7929" marR="7929" marT="79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vi-VN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Tổng số </a:t>
                      </a:r>
                      <a:br>
                        <a:rPr lang="vi-VN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vi-VN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giường bệnh</a:t>
                      </a:r>
                    </a:p>
                  </a:txBody>
                  <a:tcPr marL="7929" marR="7929" marT="79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vi-V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Tổng số lượt điều trị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685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2016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2017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2018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685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Nội trú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Ngoại trú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Nội trú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Ngoại trú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Nội trú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Ngoại trú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856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Bệnh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viện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Đồng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Nai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1937.3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120034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22128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51181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342239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203690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40237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856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Bệnh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viện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Thống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Nhất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1030.3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48448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9492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47588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8984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46197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8318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856">
                <a:tc>
                  <a:txBody>
                    <a:bodyPr/>
                    <a:lstStyle/>
                    <a:p>
                      <a:pPr algn="l" fontAlgn="b"/>
                      <a:r>
                        <a:rPr lang="vi-V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Bệnh viện Nhi đồng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963.3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42707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6260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39809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4192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40099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4388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856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Bệnh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viện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Phổi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282.3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3174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8963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3333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10005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3823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10200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02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BV </a:t>
                      </a:r>
                      <a:r>
                        <a:rPr lang="vi-V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Y </a:t>
                      </a:r>
                      <a:r>
                        <a:rPr lang="vi-V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Dược cổ truyền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180.0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3097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1482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2370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1901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1942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1481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856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Bệnh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viện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Da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Liễu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80.0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132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608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207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314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281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311</a:t>
                      </a: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85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en-US" sz="1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Cộng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4.473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217.592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48.933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144.488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367.635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296.032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64.935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29" marR="7929" marT="792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48288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BV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Quốc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tế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Đồng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Nai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7835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10905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34633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30701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213970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BV ITO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Sài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Gòn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– Đ/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Nai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9692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7566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10304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BV ĐHYD Shingmark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2139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vi-V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BV Phụ sản Âu Cơ </a:t>
                      </a:r>
                      <a:r>
                        <a:rPr lang="vi-V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B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  <a:r>
                        <a:rPr lang="vi-V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vi-V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Hòa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2678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1298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3107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vi-V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BV ĐK Tâm Hồng Phước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158068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2582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154999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85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Cộng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19.634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167.347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23.802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193.280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51.834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216.431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</a:tbl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1371600" y="1371600"/>
            <a:ext cx="7391400" cy="609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342900" rtl="0" eaLnBrk="1" latinLnBrk="0" hangingPunct="1">
              <a:spcBef>
                <a:spcPct val="0"/>
              </a:spcBef>
              <a:buNone/>
              <a:defRPr sz="27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  <a:r>
              <a:rPr lang="en-US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Lượt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điều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trị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US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nội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trú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ngoại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trú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): </a:t>
            </a:r>
            <a:r>
              <a:rPr lang="en-US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Tuyến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tỉnh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3712175"/>
              </p:ext>
            </p:extLst>
          </p:nvPr>
        </p:nvGraphicFramePr>
        <p:xfrm>
          <a:off x="762000" y="6096000"/>
          <a:ext cx="8001000" cy="7382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58606"/>
                <a:gridCol w="1013194"/>
                <a:gridCol w="838200"/>
                <a:gridCol w="838200"/>
                <a:gridCol w="914400"/>
                <a:gridCol w="762000"/>
                <a:gridCol w="791308"/>
                <a:gridCol w="885092"/>
              </a:tblGrid>
              <a:tr h="304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TỔNG</a:t>
                      </a:r>
                      <a:r>
                        <a:rPr lang="en-US" sz="1400" b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CHUNG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0" marR="6740" marT="6740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5.060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0" marR="6740" marT="6740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237.226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0" marR="6740" marT="674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216.280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0" marR="6740" marT="6740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168.290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0" marR="6740" marT="674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560.915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0" marR="6740" marT="6740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347.866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0" marR="6740" marT="674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281.366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0" marR="6740" marT="6740" marB="0" anchor="ctr">
                    <a:solidFill>
                      <a:schemeClr val="accent3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ctr" fontAlgn="b"/>
                      <a:r>
                        <a:rPr lang="vi-VN" sz="14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Trong đó riêng khối ngoài công lập</a:t>
                      </a:r>
                      <a:endParaRPr lang="vi-VN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0" marR="6740" marT="6740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587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0" marR="6740" marT="6740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19.634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0" marR="6740" marT="674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167.347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0" marR="6740" marT="6740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23.802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0" marR="6740" marT="674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193.280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0" marR="6740" marT="6740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51.834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0" marR="6740" marT="674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216.431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0" marR="6740" marT="6740" marB="0" anchor="ctr"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0450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762000"/>
            <a:ext cx="6683765" cy="609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I. TỔNG QUAN (</a:t>
            </a:r>
            <a:r>
              <a:rPr lang="en-US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tiếp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theo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):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371600" y="1371600"/>
            <a:ext cx="7391400" cy="60960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342900" rtl="0" eaLnBrk="1" latinLnBrk="0" hangingPunct="1">
              <a:spcBef>
                <a:spcPct val="0"/>
              </a:spcBef>
              <a:buNone/>
              <a:defRPr sz="27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  <a:r>
              <a:rPr lang="en-US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Lượt</a:t>
            </a:r>
            <a:r>
              <a:rPr lang="en-US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điều</a:t>
            </a:r>
            <a:r>
              <a:rPr lang="en-US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trị</a:t>
            </a:r>
            <a:r>
              <a:rPr lang="en-US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US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nội</a:t>
            </a:r>
            <a:r>
              <a:rPr lang="en-US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trú</a:t>
            </a:r>
            <a:r>
              <a:rPr lang="en-US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ngoại</a:t>
            </a:r>
            <a:r>
              <a:rPr lang="en-US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trú</a:t>
            </a:r>
            <a:r>
              <a:rPr lang="en-US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): </a:t>
            </a:r>
            <a:r>
              <a:rPr lang="en-US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Tuyến</a:t>
            </a:r>
            <a:r>
              <a:rPr lang="en-US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huyện</a:t>
            </a:r>
            <a:endParaRPr lang="en-US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8614976"/>
              </p:ext>
            </p:extLst>
          </p:nvPr>
        </p:nvGraphicFramePr>
        <p:xfrm>
          <a:off x="304799" y="1904997"/>
          <a:ext cx="8686800" cy="4724402"/>
        </p:xfrm>
        <a:graphic>
          <a:graphicData uri="http://schemas.openxmlformats.org/drawingml/2006/table">
            <a:tbl>
              <a:tblPr/>
              <a:tblGrid>
                <a:gridCol w="2132215"/>
                <a:gridCol w="1289859"/>
                <a:gridCol w="895003"/>
                <a:gridCol w="895003"/>
                <a:gridCol w="912552"/>
                <a:gridCol w="824808"/>
                <a:gridCol w="824808"/>
                <a:gridCol w="912552"/>
              </a:tblGrid>
              <a:tr h="277906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vi-V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ĐƠN VỊ</a:t>
                      </a:r>
                    </a:p>
                  </a:txBody>
                  <a:tcPr marL="6740" marR="6740" marT="6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vi-V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Tổng số </a:t>
                      </a:r>
                      <a:br>
                        <a:rPr lang="vi-V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vi-V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giường bệnh</a:t>
                      </a:r>
                    </a:p>
                  </a:txBody>
                  <a:tcPr marL="6740" marR="6740" marT="6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vi-V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Tổng số lượt điều trị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790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2016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2017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2018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790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Nội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trú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Ngoại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trú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Nội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trú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Ngoại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trú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Nội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trú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Ngoại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trú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</a:tr>
              <a:tr h="277906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BV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ĐKKV Long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Khánh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542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37569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1321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44590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2357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50197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8730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906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BV ĐKKV Long </a:t>
                      </a:r>
                      <a:r>
                        <a:rPr lang="en-US" sz="1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Thành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520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29605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24368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28187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52331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24464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48933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906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BV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ĐKKV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Định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Quán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520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2491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1158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24391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1067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24087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861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90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Cộng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1582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69665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26847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97168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55755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98748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58524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8B7"/>
                    </a:solidFill>
                  </a:tcPr>
                </a:tc>
              </a:tr>
              <a:tr h="277906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TTYT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huyện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Trảng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Bom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230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16873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4325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16565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4628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16570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5669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906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TTYT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huyện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Vĩnh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Cửu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180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8224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1118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8341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477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7305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2698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906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TTYT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huyện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Xuân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Lộc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309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12979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2370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12771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2359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11886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2133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906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TTYT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huyện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Cẩm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Mỹ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155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6210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2065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6583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2728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6527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1638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906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TTYT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huyện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Tân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Phú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166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7455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1227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9065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3597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12008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1595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906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TTYT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huyện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Thống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Nhất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155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8614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501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7982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798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7376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709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906">
                <a:tc>
                  <a:txBody>
                    <a:bodyPr/>
                    <a:lstStyle/>
                    <a:p>
                      <a:pPr algn="l" fontAlgn="b"/>
                      <a:r>
                        <a:rPr lang="vi-V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TTYT huyện Nhơn Trạch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200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8950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2169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5098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1476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5532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2275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906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TTYT TP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Biên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Hòa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165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4613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16638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3605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2688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3001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90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Cộng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1.560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73.918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30.413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70.010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16.063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69.892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19.718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  <a:tr h="27790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TỔNG CHUNG</a:t>
                      </a: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3.142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143.583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57.260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167.178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71.818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168.640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78.242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6740" marR="6740" marT="6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840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700310"/>
            <a:ext cx="6683765" cy="128089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I. TỔNG QUAN (</a:t>
            </a:r>
            <a:r>
              <a:rPr lang="en-US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tiếp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theo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219200"/>
            <a:ext cx="6686550" cy="457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2.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Chuyển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tuyến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các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năm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2016, 2017, 2018</a:t>
            </a:r>
            <a:endParaRPr lang="en-US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828800" y="3962400"/>
            <a:ext cx="6686550" cy="91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2422634"/>
              </p:ext>
            </p:extLst>
          </p:nvPr>
        </p:nvGraphicFramePr>
        <p:xfrm>
          <a:off x="1085848" y="1752839"/>
          <a:ext cx="7905752" cy="3428761"/>
        </p:xfrm>
        <a:graphic>
          <a:graphicData uri="http://schemas.openxmlformats.org/drawingml/2006/table">
            <a:tbl>
              <a:tblPr/>
              <a:tblGrid>
                <a:gridCol w="452945"/>
                <a:gridCol w="1756855"/>
                <a:gridCol w="985678"/>
                <a:gridCol w="750598"/>
                <a:gridCol w="750598"/>
                <a:gridCol w="750598"/>
                <a:gridCol w="750598"/>
                <a:gridCol w="750598"/>
                <a:gridCol w="957284"/>
              </a:tblGrid>
              <a:tr h="58097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Tuyến</a:t>
                      </a:r>
                      <a:r>
                        <a:rPr lang="en-US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đơn</a:t>
                      </a:r>
                      <a:r>
                        <a:rPr lang="en-US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vị</a:t>
                      </a:r>
                      <a:r>
                        <a:rPr lang="en-US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chuyển</a:t>
                      </a:r>
                      <a:r>
                        <a:rPr lang="en-US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tuyến</a:t>
                      </a:r>
                      <a:endParaRPr lang="vi-VN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Nguyên</a:t>
                      </a:r>
                      <a:r>
                        <a:rPr lang="en-US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nhân</a:t>
                      </a:r>
                      <a:r>
                        <a:rPr lang="en-US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chuyển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tuyến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G/</a:t>
                      </a:r>
                      <a:r>
                        <a:rPr lang="en-US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đoạn</a:t>
                      </a:r>
                      <a:r>
                        <a:rPr lang="vi-V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vi-V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vi-V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2016-2018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vi-VN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Vượt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khả </a:t>
                      </a:r>
                      <a:r>
                        <a:rPr lang="vi-V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năng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3429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Theo </a:t>
                      </a:r>
                      <a:r>
                        <a:rPr lang="en-US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yêu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cầu</a:t>
                      </a:r>
                      <a:endParaRPr lang="en-US" sz="16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8600">
                <a:tc vMerge="1"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vi-VN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846"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TRÚ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vi-VN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78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Tuyến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tỉnh</a:t>
                      </a:r>
                      <a:endParaRPr lang="vi-VN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5.691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6.059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6.981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1.126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21.710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3222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Tuyến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huyện</a:t>
                      </a:r>
                      <a:endParaRPr lang="vi-VN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20.676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22.658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21.952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14.184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17.051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20.004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116.525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83659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1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Tổng</a:t>
                      </a:r>
                      <a:r>
                        <a:rPr lang="en-US" sz="1600" b="1" i="1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i="1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cộng</a:t>
                      </a:r>
                      <a:endParaRPr lang="vi-VN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18.731/ 65.286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algn="ctr" defTabSz="342900" rtl="0" eaLnBrk="1" fontAlgn="b" latinLnBrk="0" hangingPunct="1"/>
                      <a:r>
                        <a:rPr lang="en-US" sz="16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2.979/ 51.239</a:t>
                      </a:r>
                      <a:endParaRPr lang="en-US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r" defTabSz="342900" rtl="0" eaLnBrk="1" fontAlgn="b" latinLnBrk="0" hangingPunct="1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r" defTabSz="342900" rtl="0" eaLnBrk="1" fontAlgn="b" latinLnBrk="0" hangingPunct="1"/>
                      <a:endParaRPr 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846">
                <a:tc gridSpan="9"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NGOẠI</a:t>
                      </a:r>
                      <a:r>
                        <a:rPr lang="en-US" sz="16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TRÚ</a:t>
                      </a:r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55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Tuyến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tỉnh</a:t>
                      </a:r>
                      <a:endParaRPr lang="vi-VN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17.882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21.351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23.482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63.326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5698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Tuyến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huyện</a:t>
                      </a:r>
                      <a:endParaRPr lang="vi-VN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71.322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85.783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83.791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4.316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5.031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4.780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255.023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56989">
                <a:tc>
                  <a:txBody>
                    <a:bodyPr/>
                    <a:lstStyle/>
                    <a:p>
                      <a:pPr algn="ct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3429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1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Tổng</a:t>
                      </a:r>
                      <a:r>
                        <a:rPr lang="en-US" sz="1600" b="1" i="1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i="1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cộng</a:t>
                      </a:r>
                      <a:endParaRPr lang="vi-VN" sz="1600" b="1" i="1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62.715/240.896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611/14.127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Content Placeholder 2"/>
          <p:cNvSpPr txBox="1">
            <a:spLocks/>
          </p:cNvSpPr>
          <p:nvPr/>
        </p:nvSpPr>
        <p:spPr>
          <a:xfrm>
            <a:off x="1066800" y="5257800"/>
            <a:ext cx="7924800" cy="1600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u="sng" dirty="0" err="1" smtClean="0">
                <a:solidFill>
                  <a:schemeClr val="tx1"/>
                </a:solidFill>
              </a:rPr>
              <a:t>Trong</a:t>
            </a:r>
            <a:r>
              <a:rPr lang="en-US" sz="1600" b="1" u="sng" dirty="0" smtClean="0">
                <a:solidFill>
                  <a:schemeClr val="tx1"/>
                </a:solidFill>
              </a:rPr>
              <a:t> </a:t>
            </a:r>
            <a:r>
              <a:rPr lang="en-US" sz="1600" b="1" u="sng" dirty="0" err="1" smtClean="0">
                <a:solidFill>
                  <a:schemeClr val="tx1"/>
                </a:solidFill>
              </a:rPr>
              <a:t>đó</a:t>
            </a:r>
            <a:r>
              <a:rPr lang="en-US" sz="1600" b="1" u="sng" dirty="0" smtClean="0">
                <a:solidFill>
                  <a:schemeClr val="tx1"/>
                </a:solidFill>
              </a:rPr>
              <a:t>:</a:t>
            </a:r>
          </a:p>
          <a:p>
            <a:pPr lvl="1"/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Tuyến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tỉnh</a:t>
            </a:r>
            <a:r>
              <a:rPr lang="en-US" sz="1450" dirty="0" smtClean="0">
                <a:solidFill>
                  <a:schemeClr val="tx1"/>
                </a:solidFill>
              </a:rPr>
              <a:t>:		</a:t>
            </a:r>
            <a:r>
              <a:rPr lang="en-US" sz="1450" dirty="0" err="1" smtClean="0">
                <a:solidFill>
                  <a:schemeClr val="tx1"/>
                </a:solidFill>
              </a:rPr>
              <a:t>N</a:t>
            </a:r>
            <a:r>
              <a:rPr lang="en-US" sz="1300" dirty="0" err="1" smtClean="0">
                <a:solidFill>
                  <a:schemeClr val="tx1"/>
                </a:solidFill>
              </a:rPr>
              <a:t>ội</a:t>
            </a:r>
            <a:r>
              <a:rPr lang="en-US" sz="1300" dirty="0" smtClean="0">
                <a:solidFill>
                  <a:schemeClr val="tx1"/>
                </a:solidFill>
              </a:rPr>
              <a:t> </a:t>
            </a:r>
            <a:r>
              <a:rPr lang="en-US" sz="1300" dirty="0" err="1" smtClean="0">
                <a:solidFill>
                  <a:schemeClr val="tx1"/>
                </a:solidFill>
              </a:rPr>
              <a:t>trú</a:t>
            </a:r>
            <a:r>
              <a:rPr lang="en-US" sz="1300" dirty="0" smtClean="0">
                <a:solidFill>
                  <a:schemeClr val="tx1"/>
                </a:solidFill>
              </a:rPr>
              <a:t>:	</a:t>
            </a:r>
            <a:r>
              <a:rPr lang="en-US" sz="1300" b="1" u="sng" dirty="0" smtClean="0">
                <a:solidFill>
                  <a:srgbClr val="FF0000"/>
                </a:solidFill>
              </a:rPr>
              <a:t>21.710</a:t>
            </a:r>
            <a:r>
              <a:rPr lang="en-US" sz="1300" dirty="0" smtClean="0">
                <a:solidFill>
                  <a:schemeClr val="tx1"/>
                </a:solidFill>
              </a:rPr>
              <a:t> </a:t>
            </a:r>
            <a:r>
              <a:rPr lang="en-US" sz="1300" dirty="0" err="1" smtClean="0">
                <a:solidFill>
                  <a:schemeClr val="tx1"/>
                </a:solidFill>
              </a:rPr>
              <a:t>lượt</a:t>
            </a:r>
            <a:r>
              <a:rPr lang="en-US" sz="1300" dirty="0" smtClean="0">
                <a:solidFill>
                  <a:schemeClr val="tx1"/>
                </a:solidFill>
              </a:rPr>
              <a:t> </a:t>
            </a:r>
            <a:r>
              <a:rPr lang="en-US" sz="1300" i="1" dirty="0" smtClean="0">
                <a:solidFill>
                  <a:schemeClr val="tx1"/>
                </a:solidFill>
              </a:rPr>
              <a:t>(</a:t>
            </a:r>
            <a:r>
              <a:rPr lang="en-US" sz="1300" i="1" dirty="0" err="1" smtClean="0">
                <a:solidFill>
                  <a:schemeClr val="tx1"/>
                </a:solidFill>
              </a:rPr>
              <a:t>Vượt</a:t>
            </a:r>
            <a:r>
              <a:rPr lang="en-US" sz="1300" i="1" dirty="0" smtClean="0">
                <a:solidFill>
                  <a:schemeClr val="tx1"/>
                </a:solidFill>
              </a:rPr>
              <a:t> </a:t>
            </a:r>
            <a:r>
              <a:rPr lang="en-US" sz="1300" i="1" dirty="0" err="1" smtClean="0">
                <a:solidFill>
                  <a:schemeClr val="tx1"/>
                </a:solidFill>
              </a:rPr>
              <a:t>khả</a:t>
            </a:r>
            <a:r>
              <a:rPr lang="en-US" sz="1300" i="1" dirty="0" smtClean="0">
                <a:solidFill>
                  <a:schemeClr val="tx1"/>
                </a:solidFill>
              </a:rPr>
              <a:t> </a:t>
            </a:r>
            <a:r>
              <a:rPr lang="en-US" sz="1300" i="1" dirty="0" err="1" smtClean="0">
                <a:solidFill>
                  <a:schemeClr val="tx1"/>
                </a:solidFill>
              </a:rPr>
              <a:t>năng</a:t>
            </a:r>
            <a:r>
              <a:rPr lang="en-US" sz="1300" i="1" dirty="0" smtClean="0">
                <a:solidFill>
                  <a:schemeClr val="tx1"/>
                </a:solidFill>
              </a:rPr>
              <a:t>: 18.731, </a:t>
            </a:r>
            <a:r>
              <a:rPr lang="en-US" sz="1300" i="1" dirty="0" err="1" smtClean="0">
                <a:solidFill>
                  <a:schemeClr val="tx1"/>
                </a:solidFill>
              </a:rPr>
              <a:t>theo</a:t>
            </a:r>
            <a:r>
              <a:rPr lang="en-US" sz="1300" i="1" dirty="0" smtClean="0">
                <a:solidFill>
                  <a:schemeClr val="tx1"/>
                </a:solidFill>
              </a:rPr>
              <a:t> </a:t>
            </a:r>
            <a:r>
              <a:rPr lang="en-US" sz="1300" i="1" dirty="0" err="1" smtClean="0">
                <a:solidFill>
                  <a:schemeClr val="tx1"/>
                </a:solidFill>
              </a:rPr>
              <a:t>yêu</a:t>
            </a:r>
            <a:r>
              <a:rPr lang="en-US" sz="1300" i="1" dirty="0" smtClean="0">
                <a:solidFill>
                  <a:schemeClr val="tx1"/>
                </a:solidFill>
              </a:rPr>
              <a:t> </a:t>
            </a:r>
            <a:r>
              <a:rPr lang="en-US" sz="1300" i="1" dirty="0" err="1" smtClean="0">
                <a:solidFill>
                  <a:schemeClr val="tx1"/>
                </a:solidFill>
              </a:rPr>
              <a:t>cầu</a:t>
            </a:r>
            <a:r>
              <a:rPr lang="en-US" sz="1300" i="1" dirty="0" smtClean="0">
                <a:solidFill>
                  <a:schemeClr val="tx1"/>
                </a:solidFill>
              </a:rPr>
              <a:t>: 2.979)		</a:t>
            </a:r>
            <a:r>
              <a:rPr lang="en-US" sz="1300" dirty="0" smtClean="0">
                <a:solidFill>
                  <a:schemeClr val="tx1"/>
                </a:solidFill>
              </a:rPr>
              <a:t>	</a:t>
            </a:r>
          </a:p>
          <a:p>
            <a:pPr marL="2060575" lvl="7" indent="0">
              <a:buNone/>
            </a:pPr>
            <a:r>
              <a:rPr lang="en-US" sz="1450" dirty="0" err="1" smtClean="0">
                <a:solidFill>
                  <a:schemeClr val="tx1"/>
                </a:solidFill>
              </a:rPr>
              <a:t>Ngoại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dirty="0" err="1">
                <a:solidFill>
                  <a:schemeClr val="tx1"/>
                </a:solidFill>
              </a:rPr>
              <a:t>trú</a:t>
            </a:r>
            <a:r>
              <a:rPr lang="en-US" sz="1450" dirty="0" smtClean="0">
                <a:solidFill>
                  <a:schemeClr val="tx1"/>
                </a:solidFill>
              </a:rPr>
              <a:t>:</a:t>
            </a:r>
            <a:r>
              <a:rPr lang="en-US" sz="1450" u="sng" dirty="0" smtClean="0">
                <a:solidFill>
                  <a:schemeClr val="tx1"/>
                </a:solidFill>
              </a:rPr>
              <a:t> </a:t>
            </a:r>
            <a:r>
              <a:rPr lang="en-US" sz="1450" b="1" u="sng" dirty="0" smtClean="0">
                <a:solidFill>
                  <a:srgbClr val="FF0000"/>
                </a:solidFill>
              </a:rPr>
              <a:t>63.326</a:t>
            </a:r>
            <a:r>
              <a:rPr lang="en-US" sz="1450" u="sng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lượt</a:t>
            </a:r>
            <a:r>
              <a:rPr lang="en-US" sz="1450" dirty="0" smtClean="0">
                <a:solidFill>
                  <a:schemeClr val="tx1"/>
                </a:solidFill>
              </a:rPr>
              <a:t> </a:t>
            </a:r>
            <a:r>
              <a:rPr lang="en-US" sz="1450" i="1" dirty="0" smtClean="0">
                <a:solidFill>
                  <a:schemeClr val="tx1"/>
                </a:solidFill>
              </a:rPr>
              <a:t>(</a:t>
            </a:r>
            <a:r>
              <a:rPr lang="en-US" sz="1450" i="1" dirty="0" err="1" smtClean="0">
                <a:solidFill>
                  <a:schemeClr val="tx1"/>
                </a:solidFill>
              </a:rPr>
              <a:t>Vượt</a:t>
            </a:r>
            <a:r>
              <a:rPr lang="en-US" sz="1450" i="1" dirty="0" smtClean="0">
                <a:solidFill>
                  <a:schemeClr val="tx1"/>
                </a:solidFill>
              </a:rPr>
              <a:t> </a:t>
            </a:r>
            <a:r>
              <a:rPr lang="en-US" sz="1450" i="1" dirty="0" err="1" smtClean="0">
                <a:solidFill>
                  <a:schemeClr val="tx1"/>
                </a:solidFill>
              </a:rPr>
              <a:t>khả</a:t>
            </a:r>
            <a:r>
              <a:rPr lang="en-US" sz="1450" i="1" dirty="0" smtClean="0">
                <a:solidFill>
                  <a:schemeClr val="tx1"/>
                </a:solidFill>
              </a:rPr>
              <a:t> </a:t>
            </a:r>
            <a:r>
              <a:rPr lang="en-US" sz="1450" i="1" dirty="0" err="1" smtClean="0">
                <a:solidFill>
                  <a:schemeClr val="tx1"/>
                </a:solidFill>
              </a:rPr>
              <a:t>năng</a:t>
            </a:r>
            <a:r>
              <a:rPr lang="en-US" sz="1450" i="1" dirty="0" smtClean="0">
                <a:solidFill>
                  <a:schemeClr val="tx1"/>
                </a:solidFill>
              </a:rPr>
              <a:t>: 62.715, </a:t>
            </a:r>
            <a:r>
              <a:rPr lang="en-US" sz="1450" i="1" dirty="0" err="1" smtClean="0">
                <a:solidFill>
                  <a:schemeClr val="tx1"/>
                </a:solidFill>
              </a:rPr>
              <a:t>theo</a:t>
            </a:r>
            <a:r>
              <a:rPr lang="en-US" sz="1450" i="1" dirty="0" smtClean="0">
                <a:solidFill>
                  <a:schemeClr val="tx1"/>
                </a:solidFill>
              </a:rPr>
              <a:t> </a:t>
            </a:r>
            <a:r>
              <a:rPr lang="en-US" sz="1450" i="1" dirty="0" err="1" smtClean="0">
                <a:solidFill>
                  <a:schemeClr val="tx1"/>
                </a:solidFill>
              </a:rPr>
              <a:t>yêu</a:t>
            </a:r>
            <a:r>
              <a:rPr lang="en-US" sz="1450" i="1" dirty="0" smtClean="0">
                <a:solidFill>
                  <a:schemeClr val="tx1"/>
                </a:solidFill>
              </a:rPr>
              <a:t> </a:t>
            </a:r>
            <a:r>
              <a:rPr lang="en-US" sz="1450" i="1" dirty="0" err="1" smtClean="0">
                <a:solidFill>
                  <a:schemeClr val="tx1"/>
                </a:solidFill>
              </a:rPr>
              <a:t>cầu</a:t>
            </a:r>
            <a:r>
              <a:rPr lang="en-US" sz="1450" i="1" dirty="0" smtClean="0">
                <a:solidFill>
                  <a:schemeClr val="tx1"/>
                </a:solidFill>
              </a:rPr>
              <a:t>: 611).</a:t>
            </a:r>
          </a:p>
          <a:p>
            <a:pPr lvl="1"/>
            <a:r>
              <a:rPr lang="en-US" sz="1450" dirty="0" err="1">
                <a:solidFill>
                  <a:schemeClr val="tx1"/>
                </a:solidFill>
              </a:rPr>
              <a:t>Tuyến</a:t>
            </a:r>
            <a:r>
              <a:rPr lang="en-US" sz="1450" dirty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huyện</a:t>
            </a:r>
            <a:r>
              <a:rPr lang="en-US" sz="1450" dirty="0" smtClean="0">
                <a:solidFill>
                  <a:schemeClr val="tx1"/>
                </a:solidFill>
              </a:rPr>
              <a:t>:</a:t>
            </a:r>
            <a:r>
              <a:rPr lang="en-US" sz="1450" dirty="0">
                <a:solidFill>
                  <a:schemeClr val="tx1"/>
                </a:solidFill>
              </a:rPr>
              <a:t>		</a:t>
            </a:r>
            <a:r>
              <a:rPr lang="en-US" sz="1450" dirty="0" err="1" smtClean="0">
                <a:solidFill>
                  <a:schemeClr val="tx1"/>
                </a:solidFill>
              </a:rPr>
              <a:t>N</a:t>
            </a:r>
            <a:r>
              <a:rPr lang="en-US" sz="1300" dirty="0" err="1" smtClean="0">
                <a:solidFill>
                  <a:schemeClr val="tx1"/>
                </a:solidFill>
              </a:rPr>
              <a:t>ội</a:t>
            </a:r>
            <a:r>
              <a:rPr lang="en-US" sz="1300" dirty="0" smtClean="0">
                <a:solidFill>
                  <a:schemeClr val="tx1"/>
                </a:solidFill>
              </a:rPr>
              <a:t> </a:t>
            </a:r>
            <a:r>
              <a:rPr lang="en-US" sz="1300" dirty="0" err="1">
                <a:solidFill>
                  <a:schemeClr val="tx1"/>
                </a:solidFill>
              </a:rPr>
              <a:t>trú</a:t>
            </a:r>
            <a:r>
              <a:rPr lang="en-US" sz="1300" dirty="0" smtClean="0">
                <a:solidFill>
                  <a:schemeClr val="tx1"/>
                </a:solidFill>
              </a:rPr>
              <a:t>: </a:t>
            </a:r>
            <a:r>
              <a:rPr lang="en-US" sz="1300" b="1" u="sng" dirty="0" smtClean="0">
                <a:solidFill>
                  <a:srgbClr val="FF0000"/>
                </a:solidFill>
              </a:rPr>
              <a:t>116.52</a:t>
            </a:r>
            <a:r>
              <a:rPr lang="en-US" sz="1300" b="1" dirty="0" smtClean="0">
                <a:solidFill>
                  <a:srgbClr val="FF0000"/>
                </a:solidFill>
              </a:rPr>
              <a:t>5 </a:t>
            </a:r>
            <a:r>
              <a:rPr lang="en-US" sz="1300" dirty="0" err="1" smtClean="0">
                <a:solidFill>
                  <a:schemeClr val="tx1"/>
                </a:solidFill>
              </a:rPr>
              <a:t>lượt</a:t>
            </a:r>
            <a:r>
              <a:rPr lang="en-US" sz="1300" dirty="0" smtClean="0">
                <a:solidFill>
                  <a:schemeClr val="tx1"/>
                </a:solidFill>
              </a:rPr>
              <a:t> </a:t>
            </a:r>
            <a:r>
              <a:rPr lang="en-US" sz="1300" i="1" dirty="0" smtClean="0">
                <a:solidFill>
                  <a:schemeClr val="tx1"/>
                </a:solidFill>
              </a:rPr>
              <a:t>(</a:t>
            </a:r>
            <a:r>
              <a:rPr lang="en-US" sz="1300" i="1" dirty="0" err="1" smtClean="0">
                <a:solidFill>
                  <a:schemeClr val="tx1"/>
                </a:solidFill>
              </a:rPr>
              <a:t>Vượt</a:t>
            </a:r>
            <a:r>
              <a:rPr lang="en-US" sz="1300" i="1" dirty="0" smtClean="0">
                <a:solidFill>
                  <a:schemeClr val="tx1"/>
                </a:solidFill>
              </a:rPr>
              <a:t> </a:t>
            </a:r>
            <a:r>
              <a:rPr lang="en-US" sz="1300" i="1" dirty="0" err="1" smtClean="0">
                <a:solidFill>
                  <a:schemeClr val="tx1"/>
                </a:solidFill>
              </a:rPr>
              <a:t>khả</a:t>
            </a:r>
            <a:r>
              <a:rPr lang="en-US" sz="1300" i="1" dirty="0" smtClean="0">
                <a:solidFill>
                  <a:schemeClr val="tx1"/>
                </a:solidFill>
              </a:rPr>
              <a:t> </a:t>
            </a:r>
            <a:r>
              <a:rPr lang="en-US" sz="1300" i="1" dirty="0" err="1" smtClean="0">
                <a:solidFill>
                  <a:schemeClr val="tx1"/>
                </a:solidFill>
              </a:rPr>
              <a:t>năng</a:t>
            </a:r>
            <a:r>
              <a:rPr lang="en-US" sz="1300" i="1" dirty="0" smtClean="0">
                <a:solidFill>
                  <a:schemeClr val="tx1"/>
                </a:solidFill>
              </a:rPr>
              <a:t>: 65.286, </a:t>
            </a:r>
            <a:r>
              <a:rPr lang="en-US" sz="1300" i="1" dirty="0" err="1" smtClean="0">
                <a:solidFill>
                  <a:schemeClr val="tx1"/>
                </a:solidFill>
              </a:rPr>
              <a:t>theo</a:t>
            </a:r>
            <a:r>
              <a:rPr lang="en-US" sz="1300" i="1" dirty="0" smtClean="0">
                <a:solidFill>
                  <a:schemeClr val="tx1"/>
                </a:solidFill>
              </a:rPr>
              <a:t> </a:t>
            </a:r>
            <a:r>
              <a:rPr lang="en-US" sz="1300" i="1" dirty="0" err="1" smtClean="0">
                <a:solidFill>
                  <a:schemeClr val="tx1"/>
                </a:solidFill>
              </a:rPr>
              <a:t>yêu</a:t>
            </a:r>
            <a:r>
              <a:rPr lang="en-US" sz="1300" i="1" dirty="0" smtClean="0">
                <a:solidFill>
                  <a:schemeClr val="tx1"/>
                </a:solidFill>
              </a:rPr>
              <a:t> </a:t>
            </a:r>
            <a:r>
              <a:rPr lang="en-US" sz="1300" i="1" dirty="0" err="1" smtClean="0">
                <a:solidFill>
                  <a:schemeClr val="tx1"/>
                </a:solidFill>
              </a:rPr>
              <a:t>cầu</a:t>
            </a:r>
            <a:r>
              <a:rPr lang="en-US" sz="1300" i="1" dirty="0" smtClean="0">
                <a:solidFill>
                  <a:schemeClr val="tx1"/>
                </a:solidFill>
              </a:rPr>
              <a:t>: 51.239)</a:t>
            </a:r>
            <a:r>
              <a:rPr lang="en-US" sz="1300" i="1" dirty="0">
                <a:solidFill>
                  <a:schemeClr val="tx1"/>
                </a:solidFill>
              </a:rPr>
              <a:t>	</a:t>
            </a:r>
            <a:r>
              <a:rPr lang="en-US" sz="1300" dirty="0">
                <a:solidFill>
                  <a:schemeClr val="tx1"/>
                </a:solidFill>
              </a:rPr>
              <a:t>			</a:t>
            </a:r>
          </a:p>
          <a:p>
            <a:pPr marL="2400300" lvl="7" indent="-339725">
              <a:buNone/>
            </a:pPr>
            <a:r>
              <a:rPr lang="en-US" sz="1450" dirty="0" err="1">
                <a:solidFill>
                  <a:schemeClr val="tx1"/>
                </a:solidFill>
              </a:rPr>
              <a:t>Ngoại</a:t>
            </a:r>
            <a:r>
              <a:rPr lang="en-US" sz="1450" dirty="0">
                <a:solidFill>
                  <a:schemeClr val="tx1"/>
                </a:solidFill>
              </a:rPr>
              <a:t> </a:t>
            </a:r>
            <a:r>
              <a:rPr lang="en-US" sz="1450" dirty="0" err="1">
                <a:solidFill>
                  <a:schemeClr val="tx1"/>
                </a:solidFill>
              </a:rPr>
              <a:t>trú</a:t>
            </a:r>
            <a:r>
              <a:rPr lang="en-US" sz="1450" dirty="0" smtClean="0">
                <a:solidFill>
                  <a:schemeClr val="tx1"/>
                </a:solidFill>
              </a:rPr>
              <a:t>:</a:t>
            </a:r>
            <a:r>
              <a:rPr lang="en-US" sz="1450" u="sng" dirty="0" smtClean="0">
                <a:solidFill>
                  <a:schemeClr val="tx1"/>
                </a:solidFill>
              </a:rPr>
              <a:t> </a:t>
            </a:r>
            <a:r>
              <a:rPr lang="en-US" sz="1450" b="1" u="sng" dirty="0" smtClean="0">
                <a:solidFill>
                  <a:srgbClr val="FF0000"/>
                </a:solidFill>
              </a:rPr>
              <a:t>255.023</a:t>
            </a:r>
            <a:r>
              <a:rPr lang="en-US" sz="1450" u="sng" dirty="0" smtClean="0">
                <a:solidFill>
                  <a:schemeClr val="tx1"/>
                </a:solidFill>
              </a:rPr>
              <a:t> </a:t>
            </a:r>
            <a:r>
              <a:rPr lang="en-US" sz="1450" dirty="0" err="1" smtClean="0">
                <a:solidFill>
                  <a:schemeClr val="tx1"/>
                </a:solidFill>
              </a:rPr>
              <a:t>lượt</a:t>
            </a:r>
            <a:r>
              <a:rPr lang="en-US" sz="1450" dirty="0" smtClean="0">
                <a:solidFill>
                  <a:schemeClr val="tx1"/>
                </a:solidFill>
              </a:rPr>
              <a:t>  </a:t>
            </a:r>
            <a:r>
              <a:rPr lang="en-US" sz="1450" i="1" dirty="0" smtClean="0">
                <a:solidFill>
                  <a:schemeClr val="tx1"/>
                </a:solidFill>
              </a:rPr>
              <a:t>(</a:t>
            </a:r>
            <a:r>
              <a:rPr lang="en-US" sz="1450" i="1" dirty="0" err="1" smtClean="0">
                <a:solidFill>
                  <a:schemeClr val="tx1"/>
                </a:solidFill>
              </a:rPr>
              <a:t>Vượt</a:t>
            </a:r>
            <a:r>
              <a:rPr lang="en-US" sz="1450" i="1" dirty="0" smtClean="0">
                <a:solidFill>
                  <a:schemeClr val="tx1"/>
                </a:solidFill>
              </a:rPr>
              <a:t> </a:t>
            </a:r>
            <a:r>
              <a:rPr lang="en-US" sz="1450" i="1" dirty="0" err="1" smtClean="0">
                <a:solidFill>
                  <a:schemeClr val="tx1"/>
                </a:solidFill>
              </a:rPr>
              <a:t>khả</a:t>
            </a:r>
            <a:r>
              <a:rPr lang="en-US" sz="1450" i="1" dirty="0" smtClean="0">
                <a:solidFill>
                  <a:schemeClr val="tx1"/>
                </a:solidFill>
              </a:rPr>
              <a:t> </a:t>
            </a:r>
            <a:r>
              <a:rPr lang="en-US" sz="1450" i="1" dirty="0" err="1" smtClean="0">
                <a:solidFill>
                  <a:schemeClr val="tx1"/>
                </a:solidFill>
              </a:rPr>
              <a:t>năng</a:t>
            </a:r>
            <a:r>
              <a:rPr lang="en-US" sz="1450" i="1" dirty="0" smtClean="0">
                <a:solidFill>
                  <a:schemeClr val="tx1"/>
                </a:solidFill>
              </a:rPr>
              <a:t>: 240.896, </a:t>
            </a:r>
            <a:r>
              <a:rPr lang="en-US" sz="1450" i="1" dirty="0" err="1" smtClean="0">
                <a:solidFill>
                  <a:schemeClr val="tx1"/>
                </a:solidFill>
              </a:rPr>
              <a:t>theo</a:t>
            </a:r>
            <a:r>
              <a:rPr lang="en-US" sz="1450" i="1" dirty="0" smtClean="0">
                <a:solidFill>
                  <a:schemeClr val="tx1"/>
                </a:solidFill>
              </a:rPr>
              <a:t> </a:t>
            </a:r>
            <a:r>
              <a:rPr lang="en-US" sz="1450" i="1" dirty="0" err="1" smtClean="0">
                <a:solidFill>
                  <a:schemeClr val="tx1"/>
                </a:solidFill>
              </a:rPr>
              <a:t>yêu</a:t>
            </a:r>
            <a:r>
              <a:rPr lang="en-US" sz="1450" i="1" dirty="0" smtClean="0">
                <a:solidFill>
                  <a:schemeClr val="tx1"/>
                </a:solidFill>
              </a:rPr>
              <a:t> </a:t>
            </a:r>
            <a:r>
              <a:rPr lang="en-US" sz="1450" i="1" dirty="0" err="1" smtClean="0">
                <a:solidFill>
                  <a:schemeClr val="tx1"/>
                </a:solidFill>
              </a:rPr>
              <a:t>cầu</a:t>
            </a:r>
            <a:r>
              <a:rPr lang="en-US" sz="1450" i="1" dirty="0" smtClean="0">
                <a:solidFill>
                  <a:schemeClr val="tx1"/>
                </a:solidFill>
              </a:rPr>
              <a:t>: 14.127).</a:t>
            </a:r>
            <a:endParaRPr lang="en-US" sz="1450" i="1" dirty="0">
              <a:solidFill>
                <a:schemeClr val="tx1"/>
              </a:solidFill>
            </a:endParaRPr>
          </a:p>
          <a:p>
            <a:pPr marL="2400300" lvl="7" indent="0">
              <a:buNone/>
            </a:pPr>
            <a:endParaRPr lang="en-US" sz="1450" dirty="0">
              <a:solidFill>
                <a:schemeClr val="accent2">
                  <a:lumMod val="50000"/>
                </a:schemeClr>
              </a:solidFill>
            </a:endParaRPr>
          </a:p>
          <a:p>
            <a:pPr lvl="2"/>
            <a:endParaRPr lang="en-US" sz="13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8229600" y="2971800"/>
            <a:ext cx="914400" cy="990600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8229600" y="4191000"/>
            <a:ext cx="914400" cy="990600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95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700310"/>
            <a:ext cx="6683765" cy="128089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I. TỔNG QUAN (</a:t>
            </a:r>
            <a:r>
              <a:rPr lang="en-US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tiếp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theo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219200"/>
            <a:ext cx="6686550" cy="457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3.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Nguồn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tài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liệu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tham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khảo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(BHXH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cung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cấp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)</a:t>
            </a:r>
            <a:endParaRPr lang="en-US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828800" y="3962400"/>
            <a:ext cx="6686550" cy="91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1600200"/>
            <a:ext cx="8820150" cy="239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val 3"/>
          <p:cNvSpPr/>
          <p:nvPr/>
        </p:nvSpPr>
        <p:spPr>
          <a:xfrm>
            <a:off x="7716297" y="3031619"/>
            <a:ext cx="1209675" cy="1195388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015962"/>
              </p:ext>
            </p:extLst>
          </p:nvPr>
        </p:nvGraphicFramePr>
        <p:xfrm>
          <a:off x="2743200" y="4876800"/>
          <a:ext cx="4162425" cy="107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5" name="Worksheet" r:id="rId4" imgW="4162236" imgH="1076443" progId="Excel.Sheet.12">
                  <p:embed/>
                </p:oleObj>
              </mc:Choice>
              <mc:Fallback>
                <p:oleObj name="Worksheet" r:id="rId4" imgW="4162236" imgH="1076443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43200" y="4876800"/>
                        <a:ext cx="4162425" cy="1076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Oval 9"/>
          <p:cNvSpPr/>
          <p:nvPr/>
        </p:nvSpPr>
        <p:spPr>
          <a:xfrm>
            <a:off x="3962400" y="3016546"/>
            <a:ext cx="1209675" cy="1195388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867400" y="3036643"/>
            <a:ext cx="1209675" cy="1195388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648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700310"/>
            <a:ext cx="6683765" cy="128089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I. TỔNG QUAN (</a:t>
            </a:r>
            <a:r>
              <a:rPr lang="en-US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tiếp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theo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524000"/>
            <a:ext cx="7448550" cy="45720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Ví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dụ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tham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khảo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“Chi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phí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đa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tuyến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đi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–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đến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của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01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quý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trong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năm</a:t>
            </a:r>
            <a:endParaRPr lang="en-US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828800" y="3962400"/>
            <a:ext cx="6686550" cy="91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1982823"/>
              </p:ext>
            </p:extLst>
          </p:nvPr>
        </p:nvGraphicFramePr>
        <p:xfrm>
          <a:off x="1289826" y="2452688"/>
          <a:ext cx="7092174" cy="2271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" name="Worksheet" r:id="rId3" imgW="6096146" imgH="1952493" progId="Excel.Sheet.12">
                  <p:embed/>
                </p:oleObj>
              </mc:Choice>
              <mc:Fallback>
                <p:oleObj name="Worksheet" r:id="rId3" imgW="6096146" imgH="1952493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89826" y="2452688"/>
                        <a:ext cx="7092174" cy="2271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78666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700310"/>
            <a:ext cx="6683765" cy="128089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II. PHÂN TÍCH – NHẬN XÉT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Oval 3"/>
          <p:cNvSpPr/>
          <p:nvPr/>
        </p:nvSpPr>
        <p:spPr>
          <a:xfrm>
            <a:off x="152401" y="1981200"/>
            <a:ext cx="914399" cy="8382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143000"/>
            <a:ext cx="6934200" cy="381000"/>
          </a:xfrm>
        </p:spPr>
        <p:txBody>
          <a:bodyPr>
            <a:normAutofit fontScale="85000" lnSpcReduction="10000"/>
          </a:bodyPr>
          <a:lstStyle/>
          <a:p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Các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bệnh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viện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đa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khoa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chuyên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khoa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tuyến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tỉnh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(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Nội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2">
                    <a:lumMod val="50000"/>
                  </a:schemeClr>
                </a:solidFill>
              </a:rPr>
              <a:t>trú</a:t>
            </a: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>)</a:t>
            </a:r>
            <a:endParaRPr lang="en-US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828800" y="3962400"/>
            <a:ext cx="6686550" cy="91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066800" y="4648200"/>
            <a:ext cx="7924800" cy="2209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u="sng" dirty="0" err="1" smtClean="0">
                <a:solidFill>
                  <a:schemeClr val="tx1"/>
                </a:solidFill>
              </a:rPr>
              <a:t>Nhận</a:t>
            </a:r>
            <a:r>
              <a:rPr lang="en-US" sz="1600" b="1" u="sng" dirty="0" smtClean="0">
                <a:solidFill>
                  <a:schemeClr val="tx1"/>
                </a:solidFill>
              </a:rPr>
              <a:t> </a:t>
            </a:r>
            <a:r>
              <a:rPr lang="en-US" sz="1600" b="1" u="sng" dirty="0" err="1" smtClean="0">
                <a:solidFill>
                  <a:schemeClr val="tx1"/>
                </a:solidFill>
              </a:rPr>
              <a:t>xét</a:t>
            </a:r>
            <a:r>
              <a:rPr lang="en-US" sz="1600" b="1" u="sng" dirty="0" smtClean="0">
                <a:solidFill>
                  <a:schemeClr val="tx1"/>
                </a:solidFill>
              </a:rPr>
              <a:t>:</a:t>
            </a:r>
          </a:p>
          <a:p>
            <a:pPr marL="461963" lvl="1" indent="-230188"/>
            <a:r>
              <a:rPr lang="en-US" sz="1600" dirty="0" err="1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Các</a:t>
            </a:r>
            <a:r>
              <a:rPr lang="en-US" sz="1600" dirty="0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dirty="0" err="1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nhóm</a:t>
            </a:r>
            <a:r>
              <a:rPr lang="en-US" sz="1600" dirty="0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dirty="0" err="1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lượt</a:t>
            </a:r>
            <a:r>
              <a:rPr lang="en-US" sz="1600" dirty="0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dirty="0" err="1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chuyển</a:t>
            </a:r>
            <a:r>
              <a:rPr lang="en-US" sz="1600" dirty="0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dirty="0" err="1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tuyến</a:t>
            </a:r>
            <a:r>
              <a:rPr lang="en-US" sz="1600" dirty="0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b="1" u="sng" dirty="0" err="1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nội</a:t>
            </a:r>
            <a:r>
              <a:rPr lang="en-US" sz="1600" b="1" u="sng" dirty="0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b="1" u="sng" dirty="0" err="1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trú</a:t>
            </a:r>
            <a:r>
              <a:rPr lang="en-US" sz="1600" dirty="0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1600" dirty="0" err="1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vượt</a:t>
            </a:r>
            <a:r>
              <a:rPr lang="en-US" sz="1600" dirty="0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dirty="0" err="1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khả</a:t>
            </a:r>
            <a:r>
              <a:rPr lang="en-US" sz="1600" dirty="0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dirty="0" err="1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năng</a:t>
            </a:r>
            <a:r>
              <a:rPr lang="en-US" sz="1600" dirty="0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dirty="0" err="1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chuyên</a:t>
            </a:r>
            <a:r>
              <a:rPr lang="en-US" sz="1600" dirty="0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dirty="0" err="1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môn</a:t>
            </a:r>
            <a:r>
              <a:rPr lang="en-US" sz="1600" dirty="0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dirty="0" err="1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và</a:t>
            </a:r>
            <a:r>
              <a:rPr lang="en-US" sz="1600" dirty="0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dirty="0" err="1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chuyển</a:t>
            </a:r>
            <a:r>
              <a:rPr lang="en-US" sz="1600" dirty="0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dirty="0" err="1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tuyến</a:t>
            </a:r>
            <a:r>
              <a:rPr lang="en-US" sz="1600" dirty="0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dirty="0" err="1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theo</a:t>
            </a:r>
            <a:r>
              <a:rPr lang="en-US" sz="1600" dirty="0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dirty="0" err="1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yêu</a:t>
            </a:r>
            <a:r>
              <a:rPr lang="en-US" sz="1600" dirty="0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dirty="0" err="1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cầu</a:t>
            </a:r>
            <a:r>
              <a:rPr lang="en-US" sz="1600" dirty="0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dirty="0" err="1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có</a:t>
            </a:r>
            <a:r>
              <a:rPr lang="en-US" sz="1600" dirty="0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dirty="0" err="1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khuynh</a:t>
            </a:r>
            <a:r>
              <a:rPr lang="en-US" sz="1600" dirty="0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dirty="0" err="1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hướng</a:t>
            </a:r>
            <a:r>
              <a:rPr lang="en-US" sz="1600" dirty="0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dirty="0" err="1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tăng</a:t>
            </a:r>
            <a:r>
              <a:rPr lang="en-US" sz="1600" dirty="0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dirty="0" err="1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cao</a:t>
            </a:r>
            <a:r>
              <a:rPr lang="en-US" sz="1600" dirty="0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dirty="0" err="1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theo</a:t>
            </a:r>
            <a:r>
              <a:rPr lang="en-US" sz="1600" dirty="0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dirty="0" err="1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từng</a:t>
            </a:r>
            <a:r>
              <a:rPr lang="en-US" sz="1600" dirty="0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dirty="0" err="1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năm</a:t>
            </a:r>
            <a:r>
              <a:rPr lang="en-US" sz="1600" dirty="0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(BV </a:t>
            </a:r>
            <a:r>
              <a:rPr lang="en-US" sz="1600" dirty="0" err="1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đa</a:t>
            </a:r>
            <a:r>
              <a:rPr lang="en-US" sz="1600" dirty="0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dirty="0" err="1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khoa</a:t>
            </a:r>
            <a:r>
              <a:rPr lang="en-US" sz="1600" dirty="0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dirty="0" err="1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Đồng</a:t>
            </a:r>
            <a:r>
              <a:rPr lang="en-US" sz="1600" dirty="0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dirty="0" err="1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Nai</a:t>
            </a:r>
            <a:r>
              <a:rPr lang="en-US" sz="1600" dirty="0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BV </a:t>
            </a:r>
            <a:r>
              <a:rPr lang="en-US" sz="1600" dirty="0" err="1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đa</a:t>
            </a:r>
            <a:r>
              <a:rPr lang="en-US" sz="1600" dirty="0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dirty="0" err="1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khoa</a:t>
            </a:r>
            <a:r>
              <a:rPr lang="en-US" sz="1600" dirty="0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dirty="0" err="1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Thống</a:t>
            </a:r>
            <a:r>
              <a:rPr lang="en-US" sz="1600" dirty="0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dirty="0" err="1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Nhất</a:t>
            </a:r>
            <a:r>
              <a:rPr lang="en-US" sz="1600" dirty="0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BV </a:t>
            </a:r>
            <a:r>
              <a:rPr lang="en-US" sz="1600" dirty="0" err="1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Nhi</a:t>
            </a:r>
            <a:r>
              <a:rPr lang="en-US" sz="1600" dirty="0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dirty="0" err="1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đồng</a:t>
            </a:r>
            <a:r>
              <a:rPr lang="en-US" sz="1600" dirty="0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ĐN </a:t>
            </a:r>
            <a:r>
              <a:rPr lang="en-US" sz="1600" dirty="0" err="1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và</a:t>
            </a:r>
            <a:r>
              <a:rPr lang="en-US" sz="1600" dirty="0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BV </a:t>
            </a:r>
            <a:r>
              <a:rPr lang="en-US" sz="1600" dirty="0" err="1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Phổi</a:t>
            </a:r>
            <a:r>
              <a:rPr lang="en-US" sz="1600" dirty="0" smtClean="0">
                <a:solidFill>
                  <a:srgbClr val="0F0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</a:p>
          <a:p>
            <a:pPr lvl="2"/>
            <a:endParaRPr lang="en-US" sz="13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1" y="1469642"/>
            <a:ext cx="4419600" cy="2957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2337" y="1469642"/>
            <a:ext cx="4501661" cy="2949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val 5"/>
          <p:cNvSpPr/>
          <p:nvPr/>
        </p:nvSpPr>
        <p:spPr>
          <a:xfrm>
            <a:off x="169986" y="1939332"/>
            <a:ext cx="990599" cy="914400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914400" y="2590800"/>
            <a:ext cx="990599" cy="914400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1600200" y="2968495"/>
            <a:ext cx="990599" cy="914400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581402" y="3048000"/>
            <a:ext cx="990599" cy="914400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36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isp">
  <a:themeElements>
    <a:clrScheme name="Blue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602</TotalTime>
  <Words>1519</Words>
  <Application>Microsoft Office PowerPoint</Application>
  <PresentationFormat>On-screen Show (4:3)</PresentationFormat>
  <Paragraphs>416</Paragraphs>
  <Slides>17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1_Office Theme</vt:lpstr>
      <vt:lpstr>Wisp</vt:lpstr>
      <vt:lpstr>Worksheet</vt:lpstr>
      <vt:lpstr>THỰC TRẠNG CHUYỂN TUYẾN TRONG CÔNG TÁC  KHÁM CHỮA BỆNH GIAI ĐOẠN 2016 - 2018</vt:lpstr>
      <vt:lpstr>NỘI DUNG </vt:lpstr>
      <vt:lpstr>I. TỔNG QUAN:</vt:lpstr>
      <vt:lpstr>I. TỔNG QUAN (tiếp theo):</vt:lpstr>
      <vt:lpstr>I. TỔNG QUAN (tiếp theo):</vt:lpstr>
      <vt:lpstr>I. TỔNG QUAN (tiếp theo)</vt:lpstr>
      <vt:lpstr>I. TỔNG QUAN (tiếp theo)</vt:lpstr>
      <vt:lpstr>I. TỔNG QUAN (tiếp theo)</vt:lpstr>
      <vt:lpstr>II. PHÂN TÍCH – NHẬN XÉT</vt:lpstr>
      <vt:lpstr>II. PHÂN TÍCH – NHẬN XÉT (tiếp theo)</vt:lpstr>
      <vt:lpstr>II. PHÂN TÍCH – NHẬN XÉT (tiếp theo)</vt:lpstr>
      <vt:lpstr>II. PHÂN TÍCH – NHẬN XÉT (tiếp theo)</vt:lpstr>
      <vt:lpstr>II. PHÂN TÍCH – NHẬN XÉT (tiếp theo)</vt:lpstr>
      <vt:lpstr>II. PHÂN TÍCH – NHẬN XÉT (tiếp theo)</vt:lpstr>
      <vt:lpstr>II. PHÂN TÍCH – NHẬN XÉT (tiếp theo)</vt:lpstr>
      <vt:lpstr>II. PHÂN TÍCH – NHẬN XÉT (tiếp theo)</vt:lpstr>
      <vt:lpstr>III. KIẾN NGHỊ, ĐỀ XUẤT: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THỰC TRẠNG CHUYỂN TUYẾN TRONG CÔNG TÁC  KHÁM CHỮA BỆNH GIAI ĐOẠN 2016 - 2018</dc:title>
  <dc:creator>Tuanh</dc:creator>
  <cp:lastModifiedBy>Tuanh</cp:lastModifiedBy>
  <cp:revision>71</cp:revision>
  <dcterms:created xsi:type="dcterms:W3CDTF">2019-04-05T20:53:48Z</dcterms:created>
  <dcterms:modified xsi:type="dcterms:W3CDTF">2019-04-09T00:08:32Z</dcterms:modified>
</cp:coreProperties>
</file>