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7" r:id="rId3"/>
    <p:sldId id="258" r:id="rId4"/>
    <p:sldId id="268" r:id="rId5"/>
    <p:sldId id="272" r:id="rId6"/>
    <p:sldId id="269" r:id="rId7"/>
    <p:sldId id="273" r:id="rId8"/>
    <p:sldId id="274" r:id="rId9"/>
    <p:sldId id="275" r:id="rId10"/>
    <p:sldId id="270" r:id="rId11"/>
    <p:sldId id="27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02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-666" y="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478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793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42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1913" y="2514602"/>
            <a:ext cx="6686549" cy="2262781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1913" y="4777382"/>
            <a:ext cx="668654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3" y="4323811"/>
            <a:ext cx="1308489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3" y="4529542"/>
            <a:ext cx="5848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767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7" y="624110"/>
            <a:ext cx="6683765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1909" y="2133600"/>
            <a:ext cx="668655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8982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3" y="2058750"/>
            <a:ext cx="6686549" cy="1468800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3" y="3530129"/>
            <a:ext cx="6686549" cy="8604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1781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3" y="3244142"/>
            <a:ext cx="5848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6979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1909" y="2133600"/>
            <a:ext cx="3235398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3060" y="2126222"/>
            <a:ext cx="3235398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3141" y="7143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3" y="787784"/>
            <a:ext cx="5848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6084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4533" y="1972703"/>
            <a:ext cx="2994549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1909" y="2548966"/>
            <a:ext cx="3257170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29975" y="1969475"/>
            <a:ext cx="2999251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5218" y="2545738"/>
            <a:ext cx="3254006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3141" y="7143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3" y="787784"/>
            <a:ext cx="5848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5151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3141" y="7143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5449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3141" y="7143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9469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3" y="446088"/>
            <a:ext cx="2628899" cy="976312"/>
          </a:xfrm>
        </p:spPr>
        <p:txBody>
          <a:bodyPr anchor="b"/>
          <a:lstStyle>
            <a:lvl1pPr algn="l">
              <a:defRPr sz="15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259" y="446091"/>
            <a:ext cx="38862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3" y="1598614"/>
            <a:ext cx="2628899" cy="4262436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7143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199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5147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800600"/>
            <a:ext cx="668655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1909" y="634966"/>
            <a:ext cx="668655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367339"/>
            <a:ext cx="6686550" cy="493712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3" y="4983090"/>
            <a:ext cx="5848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8634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3" y="609600"/>
            <a:ext cx="6686549" cy="311704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3" y="4354048"/>
            <a:ext cx="668654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1781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3" y="3244142"/>
            <a:ext cx="5848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7002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465" y="609600"/>
            <a:ext cx="6295445" cy="28956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56259" y="3505200"/>
            <a:ext cx="5652416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3" y="4354048"/>
            <a:ext cx="668654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31781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3" y="3244142"/>
            <a:ext cx="5848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50739" y="648005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r>
              <a:rPr lang="en-US" sz="6000" dirty="0">
                <a:ln w="3175" cmpd="sng">
                  <a:noFill/>
                </a:ln>
                <a:solidFill>
                  <a:srgbClr val="1CADE4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36139" y="2905307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r>
              <a:rPr lang="en-US" sz="6000" dirty="0">
                <a:ln w="3175" cmpd="sng">
                  <a:noFill/>
                </a:ln>
                <a:solidFill>
                  <a:srgbClr val="1CADE4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033761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2438401"/>
            <a:ext cx="6686550" cy="2724845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3" y="4983090"/>
            <a:ext cx="5848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9160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37465" y="609600"/>
            <a:ext cx="6295445" cy="28956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491172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3" y="4983090"/>
            <a:ext cx="5848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850739" y="648005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r>
              <a:rPr lang="en-US" sz="6000" dirty="0">
                <a:ln w="3175" cmpd="sng">
                  <a:noFill/>
                </a:ln>
                <a:solidFill>
                  <a:srgbClr val="1CADE4"/>
                </a:solidFill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36139" y="2905307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r>
              <a:rPr lang="en-US" sz="6000" dirty="0">
                <a:ln w="3175" cmpd="sng">
                  <a:noFill/>
                </a:ln>
                <a:solidFill>
                  <a:srgbClr val="1CADE4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78361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3" y="627409"/>
            <a:ext cx="6686549" cy="2880020"/>
          </a:xfrm>
        </p:spPr>
        <p:txBody>
          <a:bodyPr anchor="ctr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3" y="4983090"/>
            <a:ext cx="5848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437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7046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1112" y="627408"/>
            <a:ext cx="16557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1909" y="627408"/>
            <a:ext cx="485775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848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394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911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6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6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754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02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382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241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769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89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4" y="228600"/>
            <a:ext cx="2138637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0416" y="-786"/>
            <a:ext cx="1767506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4697" y="624110"/>
            <a:ext cx="6683765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09" y="2133600"/>
            <a:ext cx="668655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1210" y="6130439"/>
            <a:ext cx="859712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1913" y="6135811"/>
            <a:ext cx="571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398863" y="787784"/>
            <a:ext cx="584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FE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98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55" y="1783080"/>
            <a:ext cx="9144000" cy="2103120"/>
          </a:xfrm>
        </p:spPr>
        <p:txBody>
          <a:bodyPr>
            <a:normAutofit/>
          </a:bodyPr>
          <a:lstStyle/>
          <a:p>
            <a:pPr>
              <a:lnSpc>
                <a:spcPct val="114000"/>
              </a:lnSpc>
              <a:spcBef>
                <a:spcPts val="0"/>
              </a:spcBef>
            </a:pP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NỘI DUNG</a:t>
            </a:r>
            <a:r>
              <a:rPr lang="en-US" sz="2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sz="2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2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GIAO BAN NGÀNH THÁNG 5/ 2019</a:t>
            </a:r>
            <a:endParaRPr lang="en-US" sz="29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8468" y="4526280"/>
            <a:ext cx="91355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logo so y te (chinh thuc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526162"/>
            <a:ext cx="1752600" cy="153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419600" y="4502138"/>
            <a:ext cx="3810000" cy="9372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27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en-US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PHÒNG NGHIỆP VỤ Y</a:t>
            </a: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55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6954" y="762000"/>
            <a:ext cx="6683765" cy="1280890"/>
          </a:xfrm>
        </p:spPr>
        <p:txBody>
          <a:bodyPr/>
          <a:lstStyle/>
          <a:p>
            <a:pPr marL="571500" indent="-571500">
              <a:spcBef>
                <a:spcPts val="600"/>
              </a:spcBef>
              <a:spcAft>
                <a:spcPts val="600"/>
              </a:spcAft>
            </a:pPr>
            <a:r>
              <a:rPr lang="en-US" sz="24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III. HỘI </a:t>
            </a:r>
            <a:r>
              <a:rPr lang="en-US" sz="24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NGHỊ KH&amp;KT NGÀNH LẦN THỨ </a:t>
            </a:r>
            <a:r>
              <a:rPr lang="en-US" sz="24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VII (</a:t>
            </a:r>
            <a:r>
              <a:rPr lang="en-US" sz="24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tt</a:t>
            </a:r>
            <a:r>
              <a:rPr lang="en-US" sz="24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4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3962400"/>
            <a:ext cx="668655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362075" y="1447800"/>
            <a:ext cx="7620000" cy="21336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1638" lvl="1" indent="-230188">
              <a:buClr>
                <a:srgbClr val="0F025E"/>
              </a:buClr>
            </a:pP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Phối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hợp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thực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hiện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</a:p>
          <a:p>
            <a:pPr marL="814387" lvl="2" indent="-342900">
              <a:buClr>
                <a:srgbClr val="0F025E"/>
              </a:buClr>
              <a:buFont typeface="Wingdings" panose="05000000000000000000" pitchFamily="2" charset="2"/>
              <a:buChar char="§"/>
            </a:pP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Các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Phòng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Y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tế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Thông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báo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mời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Lãnh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đạo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các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phòng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khám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đa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khoa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tham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dự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814387" lvl="2" indent="-342900">
              <a:buClr>
                <a:srgbClr val="0F025E"/>
              </a:buClr>
              <a:buFont typeface="Wingdings" panose="05000000000000000000" pitchFamily="2" charset="2"/>
              <a:buChar char="§"/>
            </a:pP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Các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Bệnh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viện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Cử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cán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bộ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tham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dự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đầy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đủ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theo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thư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mời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814387" lvl="2" indent="-342900">
              <a:buClr>
                <a:srgbClr val="0F025E"/>
              </a:buClr>
              <a:buFont typeface="Wingdings" panose="05000000000000000000" pitchFamily="2" charset="2"/>
              <a:buChar char="§"/>
            </a:pP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Các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Trung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tâm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y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tế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Phổ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biến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mời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171 TYT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xã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phường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thị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trấn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tham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50" dirty="0" err="1" smtClean="0">
                <a:solidFill>
                  <a:schemeClr val="accent1">
                    <a:lumMod val="50000"/>
                  </a:schemeClr>
                </a:solidFill>
              </a:rPr>
              <a:t>dự</a:t>
            </a:r>
            <a:r>
              <a:rPr lang="en-US" sz="185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814387" lvl="2" indent="-342900">
              <a:buClr>
                <a:srgbClr val="0F025E"/>
              </a:buClr>
              <a:buFont typeface="Wingdings" panose="05000000000000000000" pitchFamily="2" charset="2"/>
              <a:buChar char="§"/>
            </a:pPr>
            <a:endParaRPr lang="en-US" sz="1850" dirty="0">
              <a:solidFill>
                <a:schemeClr val="accent1">
                  <a:lumMod val="50000"/>
                </a:schemeClr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3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685800" lvl="2" indent="0">
              <a:buNone/>
            </a:pPr>
            <a:endParaRPr lang="en-US" sz="13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362075" y="3962400"/>
            <a:ext cx="7620000" cy="25908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1638" lvl="1" indent="-230188">
              <a:buClr>
                <a:srgbClr val="0F025E"/>
              </a:buClr>
            </a:pP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Các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đơn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vị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tham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gia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BTC:</a:t>
            </a:r>
          </a:p>
          <a:p>
            <a:pPr marL="457200" lvl="1" indent="-285750">
              <a:buClr>
                <a:srgbClr val="0F025E"/>
              </a:buClr>
              <a:buFont typeface="Arial" panose="020B0604020202020204" pitchFamily="34" charset="0"/>
              <a:buChar char="•"/>
            </a:pP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Chủ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tọa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các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chuyên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đề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Bệnh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viện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đa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khoa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Đồng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Nai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Bệnh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viện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đa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khoa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Thống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Nhất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Bệnh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viện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Nhi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đồng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– ĐN.</a:t>
            </a:r>
          </a:p>
          <a:p>
            <a:pPr marL="457200" lvl="1" indent="-285750">
              <a:buClr>
                <a:srgbClr val="0F025E"/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Ban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Lễ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tân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457200" lvl="1" indent="-285750">
              <a:buClr>
                <a:srgbClr val="0F025E"/>
              </a:buClr>
              <a:buFont typeface="Arial" panose="020B0604020202020204" pitchFamily="34" charset="0"/>
              <a:buChar char="•"/>
            </a:pP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Bố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trí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phương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tiện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đưa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đón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Thầy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Cô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các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Viện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Trường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từ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thành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phố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HCM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mời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tham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dự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các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Hội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đồng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các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chuyên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đề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./.  </a:t>
            </a:r>
          </a:p>
          <a:p>
            <a:pPr marL="401638" lvl="1" indent="-230188">
              <a:buClr>
                <a:srgbClr val="0F025E"/>
              </a:buClr>
            </a:pP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lvl="1" indent="-285750">
              <a:buClr>
                <a:srgbClr val="0F025E"/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3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685800" lvl="2" indent="0">
              <a:buNone/>
            </a:pPr>
            <a:endParaRPr lang="en-US" sz="13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0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19200" y="59436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NỘI DUNG</a:t>
            </a:r>
            <a:b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752600"/>
            <a:ext cx="7315200" cy="2362200"/>
          </a:xfrm>
        </p:spPr>
        <p:txBody>
          <a:bodyPr>
            <a:noAutofit/>
          </a:bodyPr>
          <a:lstStyle/>
          <a:p>
            <a:pPr marL="571500" indent="-571500">
              <a:spcBef>
                <a:spcPts val="600"/>
              </a:spcBef>
              <a:spcAft>
                <a:spcPts val="600"/>
              </a:spcAft>
              <a:buClr>
                <a:srgbClr val="0000CC"/>
              </a:buClr>
              <a:buFont typeface="+mj-lt"/>
              <a:buAutoNum type="romanUcPeriod"/>
            </a:pPr>
            <a:r>
              <a:rPr lang="en-US" sz="28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CÁC VĂN BẢN MỚI.</a:t>
            </a:r>
          </a:p>
          <a:p>
            <a:pPr marL="571500" indent="-571500">
              <a:spcBef>
                <a:spcPts val="600"/>
              </a:spcBef>
              <a:spcAft>
                <a:spcPts val="600"/>
              </a:spcAft>
              <a:buClr>
                <a:srgbClr val="0000CC"/>
              </a:buClr>
              <a:buFont typeface="+mj-lt"/>
              <a:buAutoNum type="romanUcPeriod"/>
            </a:pPr>
            <a:r>
              <a:rPr lang="en-US" sz="28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KẾT QUẢ KHẢO SÁT THỰC HIỆN THÔNG TƯ SỐ 39/2017/TT-BYT.</a:t>
            </a:r>
          </a:p>
          <a:p>
            <a:pPr marL="571500" indent="-571500">
              <a:spcBef>
                <a:spcPts val="600"/>
              </a:spcBef>
              <a:spcAft>
                <a:spcPts val="600"/>
              </a:spcAft>
              <a:buClr>
                <a:srgbClr val="0000CC"/>
              </a:buClr>
              <a:buFont typeface="+mj-lt"/>
              <a:buAutoNum type="romanUcPeriod"/>
            </a:pPr>
            <a:r>
              <a:rPr lang="en-US" sz="28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HỘI NGHỊ KH&amp;KT NGÀNH LẦN THỨ VII</a:t>
            </a:r>
            <a:endParaRPr lang="en-US" sz="28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6200" y="1234440"/>
            <a:ext cx="8915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514" y="3893376"/>
            <a:ext cx="3283489" cy="295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2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762000"/>
            <a:ext cx="6683765" cy="112849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I. CÁC VĂN BẢN MỚI:</a:t>
            </a:r>
            <a:endParaRPr lang="en-US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00200"/>
            <a:ext cx="7239000" cy="4876800"/>
          </a:xfrm>
        </p:spPr>
        <p:txBody>
          <a:bodyPr>
            <a:normAutofit/>
          </a:bodyPr>
          <a:lstStyle/>
          <a:p>
            <a:pPr lvl="0" algn="just"/>
            <a:r>
              <a:rPr lang="en-US" sz="2800" dirty="0" err="1">
                <a:solidFill>
                  <a:schemeClr val="tx1"/>
                </a:solidFill>
              </a:rPr>
              <a:t>Quyết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định</a:t>
            </a:r>
            <a:r>
              <a:rPr lang="en-US" sz="2800" dirty="0">
                <a:solidFill>
                  <a:schemeClr val="tx1"/>
                </a:solidFill>
              </a:rPr>
              <a:t> 7482/QĐ-BYT </a:t>
            </a:r>
            <a:r>
              <a:rPr lang="en-US" sz="2800" dirty="0" err="1">
                <a:solidFill>
                  <a:schemeClr val="tx1"/>
                </a:solidFill>
              </a:rPr>
              <a:t>ngày</a:t>
            </a:r>
            <a:r>
              <a:rPr lang="en-US" sz="2800" dirty="0">
                <a:solidFill>
                  <a:schemeClr val="tx1"/>
                </a:solidFill>
              </a:rPr>
              <a:t> 18/12/2018 </a:t>
            </a:r>
            <a:r>
              <a:rPr lang="en-US" sz="2800" dirty="0" err="1">
                <a:solidFill>
                  <a:schemeClr val="tx1"/>
                </a:solidFill>
              </a:rPr>
              <a:t>của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Bộ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trưởng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Bộ</a:t>
            </a:r>
            <a:r>
              <a:rPr lang="en-US" sz="2800" dirty="0">
                <a:solidFill>
                  <a:schemeClr val="tx1"/>
                </a:solidFill>
              </a:rPr>
              <a:t> Y </a:t>
            </a:r>
            <a:r>
              <a:rPr lang="en-US" sz="2800" dirty="0" err="1">
                <a:solidFill>
                  <a:schemeClr val="tx1"/>
                </a:solidFill>
              </a:rPr>
              <a:t>tế</a:t>
            </a:r>
            <a:r>
              <a:rPr lang="en-US" sz="2800" dirty="0">
                <a:solidFill>
                  <a:schemeClr val="tx1"/>
                </a:solidFill>
              </a:rPr>
              <a:t> Ban </a:t>
            </a:r>
            <a:r>
              <a:rPr lang="en-US" sz="2800" dirty="0" err="1">
                <a:solidFill>
                  <a:schemeClr val="tx1"/>
                </a:solidFill>
              </a:rPr>
              <a:t>hành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Bộ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tiêu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chí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chất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lượng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đánh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giá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mức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độ</a:t>
            </a:r>
            <a:r>
              <a:rPr lang="en-US" sz="2800" dirty="0">
                <a:solidFill>
                  <a:schemeClr val="tx1"/>
                </a:solidFill>
              </a:rPr>
              <a:t> an </a:t>
            </a:r>
            <a:r>
              <a:rPr lang="en-US" sz="2800" dirty="0" err="1">
                <a:solidFill>
                  <a:schemeClr val="tx1"/>
                </a:solidFill>
              </a:rPr>
              <a:t>toàn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phẫu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thuật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US" sz="2800" dirty="0" err="1">
                <a:solidFill>
                  <a:schemeClr val="tx1"/>
                </a:solidFill>
              </a:rPr>
              <a:t>có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hiệu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lực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kể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từ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ngày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ký</a:t>
            </a:r>
            <a:r>
              <a:rPr lang="en-US" sz="2800" dirty="0">
                <a:solidFill>
                  <a:schemeClr val="tx1"/>
                </a:solidFill>
              </a:rPr>
              <a:t>, ban </a:t>
            </a:r>
            <a:r>
              <a:rPr lang="en-US" sz="2800" dirty="0" err="1">
                <a:solidFill>
                  <a:schemeClr val="tx1"/>
                </a:solidFill>
              </a:rPr>
              <a:t>hành</a:t>
            </a:r>
            <a:r>
              <a:rPr lang="en-US" sz="2800" dirty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Thông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tư</a:t>
            </a:r>
            <a:r>
              <a:rPr lang="en-US" sz="2800" dirty="0">
                <a:solidFill>
                  <a:schemeClr val="tx1"/>
                </a:solidFill>
              </a:rPr>
              <a:t> 43/2018/TT-BYT </a:t>
            </a:r>
            <a:r>
              <a:rPr lang="en-US" sz="2800" dirty="0" err="1">
                <a:solidFill>
                  <a:schemeClr val="tx1"/>
                </a:solidFill>
              </a:rPr>
              <a:t>ngày</a:t>
            </a:r>
            <a:r>
              <a:rPr lang="en-US" sz="2800" dirty="0">
                <a:solidFill>
                  <a:schemeClr val="tx1"/>
                </a:solidFill>
              </a:rPr>
              <a:t> 26/12/2018 </a:t>
            </a:r>
            <a:r>
              <a:rPr lang="en-US" sz="2800" dirty="0" err="1">
                <a:solidFill>
                  <a:schemeClr val="tx1"/>
                </a:solidFill>
              </a:rPr>
              <a:t>của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Bộ</a:t>
            </a:r>
            <a:r>
              <a:rPr lang="en-US" sz="2800" dirty="0">
                <a:solidFill>
                  <a:schemeClr val="tx1"/>
                </a:solidFill>
              </a:rPr>
              <a:t> Y </a:t>
            </a:r>
            <a:r>
              <a:rPr lang="en-US" sz="2800" dirty="0" err="1">
                <a:solidFill>
                  <a:schemeClr val="tx1"/>
                </a:solidFill>
              </a:rPr>
              <a:t>tế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Hướng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dẫn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phòng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ngừa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sự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cố</a:t>
            </a:r>
            <a:r>
              <a:rPr lang="en-US" sz="2800" dirty="0">
                <a:solidFill>
                  <a:schemeClr val="tx1"/>
                </a:solidFill>
              </a:rPr>
              <a:t> y </a:t>
            </a:r>
            <a:r>
              <a:rPr lang="en-US" sz="2800" dirty="0" err="1">
                <a:solidFill>
                  <a:schemeClr val="tx1"/>
                </a:solidFill>
              </a:rPr>
              <a:t>khoa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trong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các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cơ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sở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khám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bệnh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US" sz="2800" dirty="0" err="1">
                <a:solidFill>
                  <a:schemeClr val="tx1"/>
                </a:solidFill>
              </a:rPr>
              <a:t>chữa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bệnh</a:t>
            </a:r>
            <a:r>
              <a:rPr lang="en-US" sz="2800" dirty="0">
                <a:solidFill>
                  <a:schemeClr val="tx1"/>
                </a:solidFill>
              </a:rPr>
              <a:t>. </a:t>
            </a:r>
            <a:r>
              <a:rPr lang="en-US" sz="2800" dirty="0" err="1">
                <a:solidFill>
                  <a:schemeClr val="tx1"/>
                </a:solidFill>
              </a:rPr>
              <a:t>Thông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tư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có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hiệu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lực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thi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hành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từ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ngày</a:t>
            </a:r>
            <a:r>
              <a:rPr lang="en-US" sz="2800" dirty="0">
                <a:solidFill>
                  <a:schemeClr val="tx1"/>
                </a:solidFill>
              </a:rPr>
              <a:t> 01/3/2019.</a:t>
            </a:r>
          </a:p>
          <a:p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65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762000"/>
            <a:ext cx="6683765" cy="112849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I. CÁC VĂN BẢN MỚI (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tt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</a:t>
            </a:r>
            <a:endParaRPr lang="en-US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00200"/>
            <a:ext cx="7239000" cy="4876800"/>
          </a:xfrm>
        </p:spPr>
        <p:txBody>
          <a:bodyPr>
            <a:normAutofit/>
          </a:bodyPr>
          <a:lstStyle/>
          <a:p>
            <a:pPr lvl="0"/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hiện</a:t>
            </a:r>
            <a:r>
              <a:rPr lang="en-US" sz="2800" dirty="0"/>
              <a:t> </a:t>
            </a:r>
            <a:r>
              <a:rPr lang="en-US" sz="2800" dirty="0" err="1"/>
              <a:t>Thông</a:t>
            </a:r>
            <a:r>
              <a:rPr lang="en-US" sz="2800" dirty="0"/>
              <a:t> </a:t>
            </a:r>
            <a:r>
              <a:rPr lang="en-US" sz="2800" dirty="0" err="1"/>
              <a:t>tư</a:t>
            </a:r>
            <a:r>
              <a:rPr lang="en-US" sz="2800" dirty="0"/>
              <a:t> 49/2018/TT-BYT </a:t>
            </a:r>
            <a:r>
              <a:rPr lang="en-US" sz="2800" dirty="0" err="1"/>
              <a:t>ngày</a:t>
            </a:r>
            <a:r>
              <a:rPr lang="en-US" sz="2800" dirty="0"/>
              <a:t> 28/12/2018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Bộ</a:t>
            </a:r>
            <a:r>
              <a:rPr lang="en-US" sz="2800" dirty="0"/>
              <a:t> Y </a:t>
            </a:r>
            <a:r>
              <a:rPr lang="en-US" sz="2800" dirty="0" err="1"/>
              <a:t>tế</a:t>
            </a:r>
            <a:r>
              <a:rPr lang="en-US" sz="2800" dirty="0"/>
              <a:t> </a:t>
            </a:r>
            <a:r>
              <a:rPr lang="en-US" sz="2800" dirty="0" err="1"/>
              <a:t>Hướng</a:t>
            </a:r>
            <a:r>
              <a:rPr lang="en-US" sz="2800" dirty="0"/>
              <a:t> </a:t>
            </a:r>
            <a:r>
              <a:rPr lang="en-US" sz="2800" dirty="0" err="1"/>
              <a:t>dẫn</a:t>
            </a:r>
            <a:r>
              <a:rPr lang="en-US" sz="2800" dirty="0"/>
              <a:t>  </a:t>
            </a:r>
            <a:r>
              <a:rPr lang="en-US" sz="2800" dirty="0" err="1"/>
              <a:t>hoạt</a:t>
            </a:r>
            <a:r>
              <a:rPr lang="en-US" sz="2800" dirty="0"/>
              <a:t> </a:t>
            </a:r>
            <a:r>
              <a:rPr lang="en-US" sz="2800" dirty="0" err="1"/>
              <a:t>động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khám</a:t>
            </a:r>
            <a:r>
              <a:rPr lang="en-US" sz="2800" dirty="0"/>
              <a:t> </a:t>
            </a:r>
            <a:r>
              <a:rPr lang="en-US" sz="2800" dirty="0" err="1"/>
              <a:t>bệnh</a:t>
            </a:r>
            <a:r>
              <a:rPr lang="en-US" sz="2800" dirty="0"/>
              <a:t>, </a:t>
            </a:r>
            <a:r>
              <a:rPr lang="en-US" sz="2800" dirty="0" err="1"/>
              <a:t>chữa</a:t>
            </a:r>
            <a:r>
              <a:rPr lang="en-US" sz="2800" dirty="0"/>
              <a:t> </a:t>
            </a:r>
            <a:r>
              <a:rPr lang="en-US" sz="2800" dirty="0" err="1"/>
              <a:t>bệnh</a:t>
            </a:r>
            <a:r>
              <a:rPr lang="en-US" sz="2800" dirty="0"/>
              <a:t>. </a:t>
            </a:r>
            <a:r>
              <a:rPr lang="en-US" sz="2800" dirty="0" err="1"/>
              <a:t>Thông</a:t>
            </a:r>
            <a:r>
              <a:rPr lang="en-US" sz="2800" dirty="0"/>
              <a:t> </a:t>
            </a:r>
            <a:r>
              <a:rPr lang="en-US" sz="2800" dirty="0" err="1"/>
              <a:t>tư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hiệu</a:t>
            </a:r>
            <a:r>
              <a:rPr lang="en-US" sz="2800" dirty="0"/>
              <a:t> </a:t>
            </a:r>
            <a:r>
              <a:rPr lang="en-US" sz="2800" dirty="0" err="1"/>
              <a:t>lực</a:t>
            </a:r>
            <a:r>
              <a:rPr lang="en-US" sz="2800" dirty="0"/>
              <a:t> </a:t>
            </a:r>
            <a:r>
              <a:rPr lang="en-US" sz="2800" dirty="0" err="1"/>
              <a:t>thi</a:t>
            </a:r>
            <a:r>
              <a:rPr lang="en-US" sz="2800" dirty="0"/>
              <a:t> </a:t>
            </a:r>
            <a:r>
              <a:rPr lang="en-US" sz="2800" dirty="0" err="1"/>
              <a:t>hành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</a:t>
            </a:r>
            <a:r>
              <a:rPr lang="en-US" sz="2800" dirty="0" err="1"/>
              <a:t>ngày</a:t>
            </a:r>
            <a:r>
              <a:rPr lang="en-US" sz="2800" dirty="0"/>
              <a:t> 15/3/2019.</a:t>
            </a:r>
          </a:p>
          <a:p>
            <a:pPr marL="0" indent="0" algn="just"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97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00310"/>
            <a:ext cx="7219950" cy="128089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II. 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KẾT QUẢ KHẢO SÁT THỰC HIỆN THÔNG TƯ SỐ 39/2017/TT-BYT</a:t>
            </a:r>
            <a:endParaRPr lang="en-US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3962400"/>
            <a:ext cx="668655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143000" y="1676400"/>
            <a:ext cx="7266384" cy="5301622"/>
          </a:xfrm>
        </p:spPr>
        <p:txBody>
          <a:bodyPr>
            <a:normAutofit/>
          </a:bodyPr>
          <a:lstStyle/>
          <a:p>
            <a:pPr marL="0" indent="461963">
              <a:buNone/>
            </a:pPr>
            <a:r>
              <a:rPr lang="en-US" sz="2400" i="1" dirty="0" err="1" smtClean="0"/>
              <a:t>Đây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là</a:t>
            </a:r>
            <a:r>
              <a:rPr lang="en-US" sz="2400" i="1" dirty="0" smtClean="0"/>
              <a:t> </a:t>
            </a:r>
            <a:r>
              <a:rPr lang="en-US" sz="2400" i="1" dirty="0" err="1"/>
              <a:t>quy</a:t>
            </a:r>
            <a:r>
              <a:rPr lang="en-US" sz="2400" i="1" dirty="0"/>
              <a:t> </a:t>
            </a:r>
            <a:r>
              <a:rPr lang="en-US" sz="2400" i="1" dirty="0" err="1"/>
              <a:t>định</a:t>
            </a:r>
            <a:r>
              <a:rPr lang="en-US" sz="2400" i="1" dirty="0"/>
              <a:t> </a:t>
            </a:r>
            <a:r>
              <a:rPr lang="en-US" sz="2400" i="1" dirty="0" err="1"/>
              <a:t>gói</a:t>
            </a:r>
            <a:r>
              <a:rPr lang="en-US" sz="2400" i="1" dirty="0"/>
              <a:t> </a:t>
            </a:r>
            <a:r>
              <a:rPr lang="en-US" sz="2400" i="1" dirty="0" err="1"/>
              <a:t>dịch</a:t>
            </a:r>
            <a:r>
              <a:rPr lang="en-US" sz="2400" i="1" dirty="0"/>
              <a:t> </a:t>
            </a:r>
            <a:r>
              <a:rPr lang="en-US" sz="2400" i="1" dirty="0" err="1"/>
              <a:t>vụ</a:t>
            </a:r>
            <a:r>
              <a:rPr lang="en-US" sz="2400" i="1" dirty="0"/>
              <a:t> y </a:t>
            </a:r>
            <a:r>
              <a:rPr lang="en-US" sz="2400" i="1" dirty="0" err="1"/>
              <a:t>tế</a:t>
            </a:r>
            <a:r>
              <a:rPr lang="en-US" sz="2400" i="1" dirty="0"/>
              <a:t> </a:t>
            </a:r>
            <a:r>
              <a:rPr lang="en-US" sz="2400" i="1" dirty="0" err="1"/>
              <a:t>cơ</a:t>
            </a:r>
            <a:r>
              <a:rPr lang="en-US" sz="2400" i="1" dirty="0"/>
              <a:t> </a:t>
            </a:r>
            <a:r>
              <a:rPr lang="en-US" sz="2400" i="1" dirty="0" err="1"/>
              <a:t>bản</a:t>
            </a:r>
            <a:r>
              <a:rPr lang="en-US" sz="2400" i="1" dirty="0"/>
              <a:t> </a:t>
            </a:r>
            <a:r>
              <a:rPr lang="en-US" sz="2400" i="1" dirty="0" err="1"/>
              <a:t>cho</a:t>
            </a:r>
            <a:r>
              <a:rPr lang="en-US" sz="2400" i="1" dirty="0"/>
              <a:t> </a:t>
            </a:r>
            <a:r>
              <a:rPr lang="en-US" sz="2400" i="1" dirty="0" err="1"/>
              <a:t>tuyến</a:t>
            </a:r>
            <a:r>
              <a:rPr lang="en-US" sz="2400" i="1" dirty="0"/>
              <a:t> Y </a:t>
            </a:r>
            <a:r>
              <a:rPr lang="en-US" sz="2400" i="1" dirty="0" err="1"/>
              <a:t>tế</a:t>
            </a:r>
            <a:r>
              <a:rPr lang="en-US" sz="2400" i="1" dirty="0"/>
              <a:t> </a:t>
            </a:r>
            <a:r>
              <a:rPr lang="en-US" sz="2400" i="1" dirty="0" err="1"/>
              <a:t>cơ</a:t>
            </a:r>
            <a:r>
              <a:rPr lang="en-US" sz="2400" i="1" dirty="0"/>
              <a:t> </a:t>
            </a:r>
            <a:r>
              <a:rPr lang="en-US" sz="2400" i="1" dirty="0" err="1"/>
              <a:t>sở</a:t>
            </a:r>
            <a:r>
              <a:rPr lang="en-US" sz="2400" i="1" dirty="0"/>
              <a:t> </a:t>
            </a:r>
            <a:r>
              <a:rPr lang="en-US" sz="2400" i="1" dirty="0" err="1"/>
              <a:t>tại</a:t>
            </a:r>
            <a:r>
              <a:rPr lang="en-US" sz="2400" i="1" dirty="0"/>
              <a:t> </a:t>
            </a:r>
            <a:r>
              <a:rPr lang="en-US" sz="2400" i="1" dirty="0" err="1"/>
              <a:t>một</a:t>
            </a:r>
            <a:r>
              <a:rPr lang="en-US" sz="2400" i="1" dirty="0"/>
              <a:t> </a:t>
            </a:r>
            <a:r>
              <a:rPr lang="en-US" sz="2400" i="1" dirty="0" err="1"/>
              <a:t>số</a:t>
            </a:r>
            <a:r>
              <a:rPr lang="en-US" sz="2400" i="1" dirty="0"/>
              <a:t> </a:t>
            </a:r>
            <a:r>
              <a:rPr lang="en-US" sz="2400" i="1" dirty="0" err="1"/>
              <a:t>tỉnh</a:t>
            </a:r>
            <a:r>
              <a:rPr lang="en-US" sz="2400" i="1" dirty="0"/>
              <a:t> </a:t>
            </a:r>
            <a:r>
              <a:rPr lang="en-US" sz="2400" i="1" dirty="0" err="1"/>
              <a:t>năm</a:t>
            </a:r>
            <a:r>
              <a:rPr lang="en-US" sz="2400" i="1" dirty="0"/>
              <a:t> </a:t>
            </a:r>
            <a:r>
              <a:rPr lang="en-US" sz="2400" i="1" dirty="0" smtClean="0"/>
              <a:t>2018:</a:t>
            </a:r>
          </a:p>
          <a:p>
            <a:pPr marL="0" indent="0">
              <a:buNone/>
            </a:pPr>
            <a:r>
              <a:rPr lang="en-US" sz="2400" b="1" dirty="0" err="1"/>
              <a:t>Đối</a:t>
            </a:r>
            <a:r>
              <a:rPr lang="en-US" sz="2400" b="1" dirty="0"/>
              <a:t> </a:t>
            </a:r>
            <a:r>
              <a:rPr lang="en-US" sz="2400" b="1" dirty="0" err="1"/>
              <a:t>với</a:t>
            </a:r>
            <a:r>
              <a:rPr lang="en-US" sz="2400" b="1" dirty="0"/>
              <a:t> </a:t>
            </a:r>
            <a:r>
              <a:rPr lang="en-US" sz="2400" b="1" dirty="0" err="1"/>
              <a:t>Sở</a:t>
            </a:r>
            <a:r>
              <a:rPr lang="en-US" sz="2400" b="1" dirty="0"/>
              <a:t> Y </a:t>
            </a:r>
            <a:r>
              <a:rPr lang="en-US" sz="2400" b="1" dirty="0" err="1"/>
              <a:t>tế</a:t>
            </a:r>
            <a:r>
              <a:rPr lang="en-US" sz="2400" b="1" dirty="0"/>
              <a:t>:</a:t>
            </a:r>
            <a:endParaRPr lang="en-US" sz="2400" dirty="0"/>
          </a:p>
          <a:p>
            <a:pPr lvl="0"/>
            <a:r>
              <a:rPr lang="en-US" sz="2400" dirty="0" err="1"/>
              <a:t>Hầu</a:t>
            </a:r>
            <a:r>
              <a:rPr lang="en-US" sz="2400" dirty="0"/>
              <a:t> </a:t>
            </a:r>
            <a:r>
              <a:rPr lang="en-US" sz="2400" dirty="0" err="1"/>
              <a:t>hết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tỉnh</a:t>
            </a:r>
            <a:r>
              <a:rPr lang="en-US" sz="2400" dirty="0"/>
              <a:t> </a:t>
            </a:r>
            <a:r>
              <a:rPr lang="en-US" sz="2400" dirty="0" err="1"/>
              <a:t>đều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văn</a:t>
            </a:r>
            <a:r>
              <a:rPr lang="en-US" sz="2400" dirty="0"/>
              <a:t> </a:t>
            </a:r>
            <a:r>
              <a:rPr lang="en-US" sz="2400" dirty="0" err="1"/>
              <a:t>bản</a:t>
            </a:r>
            <a:r>
              <a:rPr lang="en-US" sz="2400" dirty="0"/>
              <a:t> </a:t>
            </a:r>
            <a:r>
              <a:rPr lang="en-US" sz="2400" dirty="0" err="1"/>
              <a:t>chỉ</a:t>
            </a:r>
            <a:r>
              <a:rPr lang="en-US" sz="2400" dirty="0"/>
              <a:t> </a:t>
            </a:r>
            <a:r>
              <a:rPr lang="en-US" sz="2400" dirty="0" err="1"/>
              <a:t>đạo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, </a:t>
            </a:r>
            <a:r>
              <a:rPr lang="en-US" sz="2400" dirty="0" err="1"/>
              <a:t>nhưng</a:t>
            </a:r>
            <a:r>
              <a:rPr lang="en-US" sz="2400" dirty="0"/>
              <a:t> </a:t>
            </a:r>
            <a:r>
              <a:rPr lang="en-US" sz="2400" dirty="0" err="1"/>
              <a:t>chưa</a:t>
            </a:r>
            <a:r>
              <a:rPr lang="en-US" sz="2400" dirty="0"/>
              <a:t> </a:t>
            </a:r>
            <a:r>
              <a:rPr lang="en-US" sz="2400" dirty="0" err="1"/>
              <a:t>triển</a:t>
            </a:r>
            <a:r>
              <a:rPr lang="en-US" sz="2400" dirty="0"/>
              <a:t> </a:t>
            </a:r>
            <a:r>
              <a:rPr lang="en-US" sz="2400" dirty="0" err="1"/>
              <a:t>khai</a:t>
            </a:r>
            <a:r>
              <a:rPr lang="en-US" sz="2400" dirty="0"/>
              <a:t> </a:t>
            </a:r>
            <a:r>
              <a:rPr lang="en-US" sz="2400" dirty="0" err="1"/>
              <a:t>truyền</a:t>
            </a:r>
            <a:r>
              <a:rPr lang="en-US" sz="2400" dirty="0"/>
              <a:t> </a:t>
            </a:r>
            <a:r>
              <a:rPr lang="en-US" sz="2400" dirty="0" err="1"/>
              <a:t>thông</a:t>
            </a:r>
            <a:r>
              <a:rPr lang="en-US" sz="2400" dirty="0"/>
              <a:t>, </a:t>
            </a:r>
            <a:r>
              <a:rPr lang="en-US" sz="2400" dirty="0" err="1"/>
              <a:t>tập</a:t>
            </a:r>
            <a:r>
              <a:rPr lang="en-US" sz="2400" dirty="0"/>
              <a:t> </a:t>
            </a:r>
            <a:r>
              <a:rPr lang="en-US" sz="2400" dirty="0" err="1"/>
              <a:t>huấn</a:t>
            </a:r>
            <a:r>
              <a:rPr lang="en-US" sz="2400" dirty="0"/>
              <a:t>.</a:t>
            </a:r>
          </a:p>
          <a:p>
            <a:pPr lvl="0"/>
            <a:r>
              <a:rPr lang="en-US" sz="2400" dirty="0" err="1"/>
              <a:t>Chưa</a:t>
            </a:r>
            <a:r>
              <a:rPr lang="en-US" sz="2400" dirty="0"/>
              <a:t> </a:t>
            </a:r>
            <a:r>
              <a:rPr lang="en-US" sz="2400" dirty="0" err="1"/>
              <a:t>rà</a:t>
            </a:r>
            <a:r>
              <a:rPr lang="en-US" sz="2400" dirty="0"/>
              <a:t> </a:t>
            </a:r>
            <a:r>
              <a:rPr lang="en-US" sz="2400" dirty="0" err="1"/>
              <a:t>soát</a:t>
            </a:r>
            <a:r>
              <a:rPr lang="en-US" sz="2400" dirty="0"/>
              <a:t>, </a:t>
            </a:r>
            <a:r>
              <a:rPr lang="en-US" sz="2400" dirty="0" err="1"/>
              <a:t>thống</a:t>
            </a:r>
            <a:r>
              <a:rPr lang="en-US" sz="2400" dirty="0"/>
              <a:t> </a:t>
            </a:r>
            <a:r>
              <a:rPr lang="en-US" sz="2400" dirty="0" err="1"/>
              <a:t>kê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trạng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đề</a:t>
            </a:r>
            <a:r>
              <a:rPr lang="en-US" sz="2400" dirty="0"/>
              <a:t> </a:t>
            </a:r>
            <a:r>
              <a:rPr lang="en-US" sz="2400" dirty="0" err="1"/>
              <a:t>xuất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cơ</a:t>
            </a:r>
            <a:r>
              <a:rPr lang="en-US" sz="2400" dirty="0"/>
              <a:t> </a:t>
            </a:r>
            <a:r>
              <a:rPr lang="en-US" sz="2400" dirty="0" err="1"/>
              <a:t>sở</a:t>
            </a:r>
            <a:r>
              <a:rPr lang="en-US" sz="2400" dirty="0"/>
              <a:t> y </a:t>
            </a:r>
            <a:r>
              <a:rPr lang="en-US" sz="2400" dirty="0" err="1"/>
              <a:t>tế</a:t>
            </a:r>
            <a:r>
              <a:rPr lang="en-US" sz="2400" dirty="0"/>
              <a:t> </a:t>
            </a:r>
            <a:r>
              <a:rPr lang="en-US" sz="2400" dirty="0" err="1"/>
              <a:t>về</a:t>
            </a:r>
            <a:r>
              <a:rPr lang="en-US" sz="2400" dirty="0"/>
              <a:t> </a:t>
            </a:r>
            <a:r>
              <a:rPr lang="en-US" sz="2400" dirty="0" err="1"/>
              <a:t>trang</a:t>
            </a:r>
            <a:r>
              <a:rPr lang="en-US" sz="2400" dirty="0"/>
              <a:t> </a:t>
            </a:r>
            <a:r>
              <a:rPr lang="en-US" sz="2400" dirty="0" err="1"/>
              <a:t>thiết</a:t>
            </a:r>
            <a:r>
              <a:rPr lang="en-US" sz="2400" dirty="0"/>
              <a:t> </a:t>
            </a:r>
            <a:r>
              <a:rPr lang="en-US" sz="2400" dirty="0" err="1"/>
              <a:t>bị</a:t>
            </a:r>
            <a:r>
              <a:rPr lang="en-US" sz="2400" dirty="0"/>
              <a:t>, </a:t>
            </a:r>
            <a:r>
              <a:rPr lang="en-US" sz="2400" dirty="0" err="1"/>
              <a:t>nhân</a:t>
            </a:r>
            <a:r>
              <a:rPr lang="en-US" sz="2400" dirty="0"/>
              <a:t> </a:t>
            </a:r>
            <a:r>
              <a:rPr lang="en-US" sz="2400" dirty="0" err="1"/>
              <a:t>lực</a:t>
            </a:r>
            <a:r>
              <a:rPr lang="en-US" sz="2400" dirty="0"/>
              <a:t>, </a:t>
            </a:r>
            <a:r>
              <a:rPr lang="en-US" sz="2400" dirty="0" err="1"/>
              <a:t>cơ</a:t>
            </a:r>
            <a:r>
              <a:rPr lang="en-US" sz="2400" dirty="0"/>
              <a:t> </a:t>
            </a:r>
            <a:r>
              <a:rPr lang="en-US" sz="2400" dirty="0" err="1"/>
              <a:t>sở</a:t>
            </a:r>
            <a:r>
              <a:rPr lang="en-US" sz="2400" dirty="0"/>
              <a:t> </a:t>
            </a:r>
            <a:r>
              <a:rPr lang="en-US" sz="2400" dirty="0" err="1"/>
              <a:t>vật</a:t>
            </a:r>
            <a:r>
              <a:rPr lang="en-US" sz="2400" dirty="0"/>
              <a:t> </a:t>
            </a:r>
            <a:r>
              <a:rPr lang="en-US" sz="2400" dirty="0" err="1"/>
              <a:t>chất</a:t>
            </a:r>
            <a:r>
              <a:rPr lang="en-US" sz="2400" dirty="0"/>
              <a:t> </a:t>
            </a:r>
            <a:r>
              <a:rPr lang="en-US" sz="2400" dirty="0" err="1"/>
              <a:t>để</a:t>
            </a:r>
            <a:r>
              <a:rPr lang="en-US" sz="2400" dirty="0"/>
              <a:t> </a:t>
            </a:r>
            <a:r>
              <a:rPr lang="en-US" sz="2400" dirty="0" err="1"/>
              <a:t>cung</a:t>
            </a:r>
            <a:r>
              <a:rPr lang="en-US" sz="2400" dirty="0"/>
              <a:t> </a:t>
            </a:r>
            <a:r>
              <a:rPr lang="en-US" sz="2400" dirty="0" err="1"/>
              <a:t>cấp</a:t>
            </a:r>
            <a:r>
              <a:rPr lang="en-US" sz="2400" dirty="0"/>
              <a:t> </a:t>
            </a:r>
            <a:r>
              <a:rPr lang="en-US" sz="2400" dirty="0" err="1"/>
              <a:t>dịch</a:t>
            </a:r>
            <a:r>
              <a:rPr lang="en-US" sz="2400" dirty="0"/>
              <a:t> </a:t>
            </a:r>
            <a:r>
              <a:rPr lang="en-US" sz="2400" dirty="0" err="1"/>
              <a:t>vụ</a:t>
            </a:r>
            <a:r>
              <a:rPr lang="en-US" sz="2400" dirty="0"/>
              <a:t> y </a:t>
            </a:r>
            <a:r>
              <a:rPr lang="en-US" sz="2400" dirty="0" err="1"/>
              <a:t>tế</a:t>
            </a:r>
            <a:r>
              <a:rPr lang="en-US" sz="2400" dirty="0"/>
              <a:t> </a:t>
            </a:r>
            <a:r>
              <a:rPr lang="en-US" sz="2400" dirty="0" err="1"/>
              <a:t>theo</a:t>
            </a:r>
            <a:r>
              <a:rPr lang="en-US" sz="2400" dirty="0"/>
              <a:t> TT 39.</a:t>
            </a:r>
          </a:p>
          <a:p>
            <a:pPr lvl="0"/>
            <a:r>
              <a:rPr lang="en-US" sz="2400" dirty="0" err="1"/>
              <a:t>Chưa</a:t>
            </a:r>
            <a:r>
              <a:rPr lang="en-US" sz="2400" dirty="0"/>
              <a:t> </a:t>
            </a:r>
            <a:r>
              <a:rPr lang="en-US" sz="2400" dirty="0" err="1"/>
              <a:t>xây</a:t>
            </a:r>
            <a:r>
              <a:rPr lang="en-US" sz="2400" dirty="0"/>
              <a:t> </a:t>
            </a:r>
            <a:r>
              <a:rPr lang="en-US" sz="2400" dirty="0" err="1"/>
              <a:t>dựng</a:t>
            </a:r>
            <a:r>
              <a:rPr lang="en-US" sz="2400" dirty="0"/>
              <a:t> </a:t>
            </a:r>
            <a:r>
              <a:rPr lang="en-US" sz="2400" dirty="0" err="1"/>
              <a:t>đề</a:t>
            </a:r>
            <a:r>
              <a:rPr lang="en-US" sz="2400" dirty="0"/>
              <a:t> </a:t>
            </a:r>
            <a:r>
              <a:rPr lang="en-US" sz="2400" dirty="0" err="1"/>
              <a:t>án</a:t>
            </a:r>
            <a:r>
              <a:rPr lang="en-US" sz="2400" dirty="0"/>
              <a:t> </a:t>
            </a:r>
            <a:r>
              <a:rPr lang="en-US" sz="2400" dirty="0" err="1"/>
              <a:t>trình</a:t>
            </a:r>
            <a:r>
              <a:rPr lang="en-US" sz="2400" dirty="0"/>
              <a:t> UBND </a:t>
            </a:r>
            <a:r>
              <a:rPr lang="en-US" sz="2400" dirty="0" err="1"/>
              <a:t>tỉnh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HĐND </a:t>
            </a:r>
            <a:r>
              <a:rPr lang="en-US" sz="2400" dirty="0" err="1"/>
              <a:t>tỉnh</a:t>
            </a:r>
            <a:r>
              <a:rPr lang="en-US" sz="2400" dirty="0"/>
              <a:t> </a:t>
            </a:r>
            <a:r>
              <a:rPr lang="en-US" sz="2400" dirty="0" err="1"/>
              <a:t>phê</a:t>
            </a:r>
            <a:r>
              <a:rPr lang="en-US" sz="2400" dirty="0"/>
              <a:t> </a:t>
            </a:r>
            <a:r>
              <a:rPr lang="en-US" sz="2400" dirty="0" err="1"/>
              <a:t>duyệt</a:t>
            </a:r>
            <a:r>
              <a:rPr lang="en-US" sz="2400" dirty="0"/>
              <a:t> </a:t>
            </a:r>
            <a:r>
              <a:rPr lang="en-US" sz="2400" dirty="0" err="1"/>
              <a:t>trước</a:t>
            </a:r>
            <a:r>
              <a:rPr lang="en-US" sz="2400" dirty="0"/>
              <a:t> </a:t>
            </a:r>
            <a:r>
              <a:rPr lang="en-US" sz="2400" dirty="0" err="1"/>
              <a:t>năm</a:t>
            </a:r>
            <a:r>
              <a:rPr lang="en-US" sz="2400" dirty="0"/>
              <a:t> 2020.</a:t>
            </a:r>
          </a:p>
        </p:txBody>
      </p:sp>
    </p:spTree>
    <p:extLst>
      <p:ext uri="{BB962C8B-B14F-4D97-AF65-F5344CB8AC3E}">
        <p14:creationId xmlns:p14="http://schemas.microsoft.com/office/powerpoint/2010/main" val="117458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00310"/>
            <a:ext cx="7219950" cy="128089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II. 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KẾT QUẢ KHẢO SÁT THỰC HIỆN THÔNG TƯ SỐ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39/2017/TT-BYT (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tt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3962400"/>
            <a:ext cx="668655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143000" y="1676400"/>
            <a:ext cx="7266384" cy="5301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err="1" smtClean="0"/>
              <a:t>Đối</a:t>
            </a:r>
            <a:r>
              <a:rPr lang="en-US" sz="2400" b="1" dirty="0" smtClean="0"/>
              <a:t> </a:t>
            </a:r>
            <a:r>
              <a:rPr lang="en-US" sz="2400" b="1" dirty="0" err="1"/>
              <a:t>với</a:t>
            </a:r>
            <a:r>
              <a:rPr lang="en-US" sz="2400" b="1" dirty="0"/>
              <a:t> Y </a:t>
            </a:r>
            <a:r>
              <a:rPr lang="en-US" sz="2400" b="1" dirty="0" err="1"/>
              <a:t>tế</a:t>
            </a:r>
            <a:r>
              <a:rPr lang="en-US" sz="2400" b="1" dirty="0"/>
              <a:t> </a:t>
            </a:r>
            <a:r>
              <a:rPr lang="en-US" sz="2400" b="1" dirty="0" err="1"/>
              <a:t>cơ</a:t>
            </a:r>
            <a:r>
              <a:rPr lang="en-US" sz="2400" b="1" dirty="0"/>
              <a:t> </a:t>
            </a:r>
            <a:r>
              <a:rPr lang="en-US" sz="2400" b="1" dirty="0" err="1"/>
              <a:t>sở</a:t>
            </a:r>
            <a:r>
              <a:rPr lang="en-US" sz="2400" b="1" dirty="0"/>
              <a:t>:</a:t>
            </a:r>
            <a:endParaRPr lang="en-US" sz="2400" dirty="0"/>
          </a:p>
          <a:p>
            <a:pPr lvl="0"/>
            <a:r>
              <a:rPr lang="en-US" sz="2400" dirty="0" err="1"/>
              <a:t>Thiếu</a:t>
            </a:r>
            <a:r>
              <a:rPr lang="en-US" sz="2400" dirty="0"/>
              <a:t> BS </a:t>
            </a:r>
            <a:r>
              <a:rPr lang="en-US" sz="2400" dirty="0" err="1"/>
              <a:t>đa</a:t>
            </a:r>
            <a:r>
              <a:rPr lang="en-US" sz="2400" dirty="0"/>
              <a:t> </a:t>
            </a:r>
            <a:r>
              <a:rPr lang="en-US" sz="2400" dirty="0" err="1"/>
              <a:t>khoa</a:t>
            </a:r>
            <a:r>
              <a:rPr lang="en-US" sz="2400" dirty="0"/>
              <a:t> </a:t>
            </a:r>
            <a:r>
              <a:rPr lang="en-US" sz="2400" dirty="0" err="1"/>
              <a:t>để</a:t>
            </a:r>
            <a:r>
              <a:rPr lang="en-US" sz="2400" dirty="0"/>
              <a:t> </a:t>
            </a:r>
            <a:r>
              <a:rPr lang="en-US" sz="2400" dirty="0" err="1"/>
              <a:t>đảm</a:t>
            </a:r>
            <a:r>
              <a:rPr lang="en-US" sz="2400" dirty="0"/>
              <a:t> </a:t>
            </a:r>
            <a:r>
              <a:rPr lang="en-US" sz="2400" dirty="0" err="1"/>
              <a:t>bảo</a:t>
            </a:r>
            <a:r>
              <a:rPr lang="en-US" sz="2400" dirty="0"/>
              <a:t> </a:t>
            </a:r>
            <a:r>
              <a:rPr lang="en-US" sz="2400" dirty="0" err="1"/>
              <a:t>cung</a:t>
            </a:r>
            <a:r>
              <a:rPr lang="en-US" sz="2400" dirty="0"/>
              <a:t> </a:t>
            </a:r>
            <a:r>
              <a:rPr lang="en-US" sz="2400" dirty="0" err="1"/>
              <a:t>cấp</a:t>
            </a:r>
            <a:r>
              <a:rPr lang="en-US" sz="2400" dirty="0"/>
              <a:t> 76 </a:t>
            </a:r>
            <a:r>
              <a:rPr lang="en-US" sz="2400" dirty="0" err="1"/>
              <a:t>loại</a:t>
            </a:r>
            <a:r>
              <a:rPr lang="en-US" sz="2400" dirty="0"/>
              <a:t> </a:t>
            </a:r>
            <a:r>
              <a:rPr lang="en-US" sz="2400" dirty="0" err="1"/>
              <a:t>dịch</a:t>
            </a:r>
            <a:r>
              <a:rPr lang="en-US" sz="2400" dirty="0"/>
              <a:t> </a:t>
            </a:r>
            <a:r>
              <a:rPr lang="en-US" sz="2400" dirty="0" err="1"/>
              <a:t>vụ</a:t>
            </a:r>
            <a:endParaRPr lang="en-US" sz="2400" dirty="0"/>
          </a:p>
          <a:p>
            <a:pPr lvl="0"/>
            <a:r>
              <a:rPr lang="en-US" sz="2400" dirty="0" err="1"/>
              <a:t>Có</a:t>
            </a:r>
            <a:r>
              <a:rPr lang="en-US" sz="2400" dirty="0"/>
              <a:t> BS, </a:t>
            </a:r>
            <a:r>
              <a:rPr lang="en-US" sz="2400" dirty="0" err="1"/>
              <a:t>nhân</a:t>
            </a:r>
            <a:r>
              <a:rPr lang="en-US" sz="2400" dirty="0"/>
              <a:t> </a:t>
            </a:r>
            <a:r>
              <a:rPr lang="en-US" sz="2400" dirty="0" err="1"/>
              <a:t>viên</a:t>
            </a:r>
            <a:r>
              <a:rPr lang="en-US" sz="2400" dirty="0"/>
              <a:t> y </a:t>
            </a:r>
            <a:r>
              <a:rPr lang="en-US" sz="2400" dirty="0" err="1"/>
              <a:t>tế</a:t>
            </a:r>
            <a:r>
              <a:rPr lang="en-US" sz="2400" dirty="0"/>
              <a:t> </a:t>
            </a:r>
            <a:r>
              <a:rPr lang="en-US" sz="2400" dirty="0" err="1"/>
              <a:t>nhưng</a:t>
            </a:r>
            <a:r>
              <a:rPr lang="en-US" sz="2400" dirty="0"/>
              <a:t> </a:t>
            </a:r>
            <a:r>
              <a:rPr lang="en-US" sz="2400" dirty="0" err="1"/>
              <a:t>không</a:t>
            </a:r>
            <a:r>
              <a:rPr lang="en-US" sz="2400" dirty="0"/>
              <a:t> </a:t>
            </a:r>
            <a:r>
              <a:rPr lang="en-US" sz="2400" dirty="0" err="1"/>
              <a:t>đủ</a:t>
            </a:r>
            <a:r>
              <a:rPr lang="en-US" sz="2400" dirty="0"/>
              <a:t> CCHN</a:t>
            </a:r>
          </a:p>
          <a:p>
            <a:pPr lvl="0"/>
            <a:r>
              <a:rPr lang="en-US" sz="2400" dirty="0" err="1"/>
              <a:t>Chưa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kế</a:t>
            </a:r>
            <a:r>
              <a:rPr lang="en-US" sz="2400" dirty="0"/>
              <a:t> </a:t>
            </a:r>
            <a:r>
              <a:rPr lang="en-US" sz="2400" dirty="0" err="1"/>
              <a:t>hoạch</a:t>
            </a:r>
            <a:r>
              <a:rPr lang="en-US" sz="2400" dirty="0"/>
              <a:t> </a:t>
            </a:r>
            <a:r>
              <a:rPr lang="en-US" sz="2400" dirty="0" err="1"/>
              <a:t>luân</a:t>
            </a:r>
            <a:r>
              <a:rPr lang="en-US" sz="2400" dirty="0"/>
              <a:t> </a:t>
            </a:r>
            <a:r>
              <a:rPr lang="en-US" sz="2400" dirty="0" err="1"/>
              <a:t>phiên</a:t>
            </a:r>
            <a:r>
              <a:rPr lang="en-US" sz="2400" dirty="0"/>
              <a:t> CB </a:t>
            </a:r>
            <a:r>
              <a:rPr lang="en-US" sz="2400" dirty="0" err="1"/>
              <a:t>chuyên</a:t>
            </a:r>
            <a:r>
              <a:rPr lang="en-US" sz="2400" dirty="0"/>
              <a:t> </a:t>
            </a:r>
            <a:r>
              <a:rPr lang="en-US" sz="2400" dirty="0" err="1"/>
              <a:t>môn</a:t>
            </a:r>
            <a:r>
              <a:rPr lang="en-US" sz="2400" dirty="0"/>
              <a:t> </a:t>
            </a:r>
            <a:r>
              <a:rPr lang="en-US" sz="2400" dirty="0" err="1"/>
              <a:t>từ</a:t>
            </a:r>
            <a:r>
              <a:rPr lang="en-US" sz="2400" dirty="0"/>
              <a:t> </a:t>
            </a:r>
            <a:r>
              <a:rPr lang="en-US" sz="2400" dirty="0" err="1"/>
              <a:t>huyện</a:t>
            </a:r>
            <a:r>
              <a:rPr lang="en-US" sz="2400" dirty="0"/>
              <a:t> </a:t>
            </a:r>
            <a:r>
              <a:rPr lang="en-US" sz="2400" dirty="0" err="1"/>
              <a:t>về</a:t>
            </a:r>
            <a:r>
              <a:rPr lang="en-US" sz="2400" dirty="0"/>
              <a:t> TYT </a:t>
            </a:r>
            <a:r>
              <a:rPr lang="en-US" sz="2400" dirty="0" err="1"/>
              <a:t>xã</a:t>
            </a:r>
            <a:endParaRPr lang="en-US" sz="2400" dirty="0"/>
          </a:p>
          <a:p>
            <a:pPr lvl="0"/>
            <a:r>
              <a:rPr lang="en-US" sz="2400" dirty="0" err="1"/>
              <a:t>Chưa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kế</a:t>
            </a:r>
            <a:r>
              <a:rPr lang="en-US" sz="2400" dirty="0"/>
              <a:t> </a:t>
            </a:r>
            <a:r>
              <a:rPr lang="en-US" sz="2400" dirty="0" err="1"/>
              <a:t>hoạch</a:t>
            </a:r>
            <a:r>
              <a:rPr lang="en-US" sz="2400" dirty="0"/>
              <a:t> </a:t>
            </a:r>
            <a:r>
              <a:rPr lang="en-US" sz="2400" dirty="0" err="1"/>
              <a:t>nâng</a:t>
            </a:r>
            <a:r>
              <a:rPr lang="en-US" sz="2400" dirty="0"/>
              <a:t> </a:t>
            </a:r>
            <a:r>
              <a:rPr lang="en-US" sz="2400" dirty="0" err="1"/>
              <a:t>cao</a:t>
            </a:r>
            <a:r>
              <a:rPr lang="en-US" sz="2400" dirty="0"/>
              <a:t> </a:t>
            </a:r>
            <a:r>
              <a:rPr lang="en-US" sz="2400" dirty="0" err="1"/>
              <a:t>năng</a:t>
            </a:r>
            <a:r>
              <a:rPr lang="en-US" sz="2400" dirty="0"/>
              <a:t> </a:t>
            </a:r>
            <a:r>
              <a:rPr lang="en-US" sz="2400" dirty="0" err="1"/>
              <a:t>lực</a:t>
            </a:r>
            <a:r>
              <a:rPr lang="en-US" sz="2400" dirty="0"/>
              <a:t>, </a:t>
            </a:r>
            <a:r>
              <a:rPr lang="en-US" sz="2400" dirty="0" err="1"/>
              <a:t>bổ</a:t>
            </a:r>
            <a:r>
              <a:rPr lang="en-US" sz="2400" dirty="0"/>
              <a:t> sung </a:t>
            </a:r>
            <a:r>
              <a:rPr lang="en-US" sz="2400" dirty="0" err="1"/>
              <a:t>nhân</a:t>
            </a:r>
            <a:r>
              <a:rPr lang="en-US" sz="2400" dirty="0"/>
              <a:t> </a:t>
            </a:r>
            <a:r>
              <a:rPr lang="en-US" sz="2400" dirty="0" err="1"/>
              <a:t>lực</a:t>
            </a:r>
            <a:r>
              <a:rPr lang="en-US" sz="2400" dirty="0"/>
              <a:t>, </a:t>
            </a:r>
            <a:r>
              <a:rPr lang="en-US" sz="2400" dirty="0" err="1"/>
              <a:t>đào</a:t>
            </a:r>
            <a:r>
              <a:rPr lang="en-US" sz="2400" dirty="0"/>
              <a:t> </a:t>
            </a:r>
            <a:r>
              <a:rPr lang="en-US" sz="2400" dirty="0" err="1"/>
              <a:t>tạo</a:t>
            </a:r>
            <a:r>
              <a:rPr lang="en-US" sz="2400" dirty="0"/>
              <a:t> </a:t>
            </a:r>
            <a:r>
              <a:rPr lang="en-US" sz="2400" dirty="0" err="1"/>
              <a:t>ngắn</a:t>
            </a:r>
            <a:r>
              <a:rPr lang="en-US" sz="2400" dirty="0"/>
              <a:t> </a:t>
            </a:r>
            <a:r>
              <a:rPr lang="en-US" sz="2400" dirty="0" err="1"/>
              <a:t>hạn</a:t>
            </a:r>
            <a:r>
              <a:rPr lang="en-US" sz="2400" dirty="0"/>
              <a:t>, </a:t>
            </a:r>
            <a:r>
              <a:rPr lang="en-US" sz="2400" dirty="0" err="1"/>
              <a:t>dài</a:t>
            </a:r>
            <a:r>
              <a:rPr lang="en-US" sz="2400" dirty="0"/>
              <a:t> </a:t>
            </a:r>
            <a:r>
              <a:rPr lang="en-US" sz="2400" dirty="0" err="1"/>
              <a:t>hạn</a:t>
            </a:r>
            <a:r>
              <a:rPr lang="en-US" sz="2400" dirty="0"/>
              <a:t>, </a:t>
            </a:r>
            <a:r>
              <a:rPr lang="en-US" sz="2400" dirty="0" err="1"/>
              <a:t>đào</a:t>
            </a:r>
            <a:r>
              <a:rPr lang="en-US" sz="2400" dirty="0"/>
              <a:t> </a:t>
            </a:r>
            <a:r>
              <a:rPr lang="en-US" sz="2400" dirty="0" err="1"/>
              <a:t>tạo</a:t>
            </a:r>
            <a:r>
              <a:rPr lang="en-US" sz="2400" dirty="0"/>
              <a:t> </a:t>
            </a:r>
            <a:r>
              <a:rPr lang="en-US" sz="2400" dirty="0" err="1"/>
              <a:t>liên</a:t>
            </a:r>
            <a:r>
              <a:rPr lang="en-US" sz="2400" dirty="0"/>
              <a:t> </a:t>
            </a:r>
            <a:r>
              <a:rPr lang="en-US" sz="2400" dirty="0" err="1"/>
              <a:t>tục</a:t>
            </a:r>
            <a:r>
              <a:rPr lang="en-US" sz="2400" dirty="0"/>
              <a:t>.</a:t>
            </a:r>
          </a:p>
          <a:p>
            <a:pPr lvl="0"/>
            <a:r>
              <a:rPr lang="en-US" sz="2400" dirty="0" err="1"/>
              <a:t>Chưa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theo</a:t>
            </a:r>
            <a:r>
              <a:rPr lang="en-US" sz="2400" dirty="0"/>
              <a:t> </a:t>
            </a:r>
            <a:r>
              <a:rPr lang="en-US" sz="2400" dirty="0" err="1"/>
              <a:t>mô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BS </a:t>
            </a:r>
            <a:r>
              <a:rPr lang="en-US" sz="2400" dirty="0" err="1"/>
              <a:t>gia</a:t>
            </a:r>
            <a:r>
              <a:rPr lang="en-US" sz="2400" dirty="0"/>
              <a:t> </a:t>
            </a:r>
            <a:r>
              <a:rPr lang="en-US" sz="2400" dirty="0" err="1"/>
              <a:t>đình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6939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00310"/>
            <a:ext cx="7219950" cy="128089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II. 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KẾT QUẢ KHẢO SÁT THỰC HIỆN THÔNG TƯ SỐ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39/2017/TT-BYT (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tt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3962400"/>
            <a:ext cx="668655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143000" y="1676400"/>
            <a:ext cx="7266384" cy="5301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err="1" smtClean="0"/>
              <a:t>Đối</a:t>
            </a:r>
            <a:r>
              <a:rPr lang="en-US" sz="2400" b="1" dirty="0" smtClean="0"/>
              <a:t> </a:t>
            </a:r>
            <a:r>
              <a:rPr lang="en-US" sz="2400" b="1" dirty="0" err="1"/>
              <a:t>với</a:t>
            </a:r>
            <a:r>
              <a:rPr lang="en-US" sz="2400" b="1" dirty="0"/>
              <a:t> Y </a:t>
            </a:r>
            <a:r>
              <a:rPr lang="en-US" sz="2400" b="1" dirty="0" err="1"/>
              <a:t>tế</a:t>
            </a:r>
            <a:r>
              <a:rPr lang="en-US" sz="2400" b="1" dirty="0"/>
              <a:t> </a:t>
            </a:r>
            <a:r>
              <a:rPr lang="en-US" sz="2400" b="1" dirty="0" err="1"/>
              <a:t>cơ</a:t>
            </a:r>
            <a:r>
              <a:rPr lang="en-US" sz="2400" b="1" dirty="0"/>
              <a:t> </a:t>
            </a:r>
            <a:r>
              <a:rPr lang="en-US" sz="2400" b="1" dirty="0" err="1"/>
              <a:t>sở</a:t>
            </a:r>
            <a:r>
              <a:rPr lang="en-US" sz="2400" b="1" dirty="0"/>
              <a:t>:</a:t>
            </a:r>
            <a:endParaRPr lang="en-US" sz="2400" dirty="0"/>
          </a:p>
          <a:p>
            <a:pPr lvl="0"/>
            <a:r>
              <a:rPr lang="en-US" sz="2400" dirty="0" err="1"/>
              <a:t>Năng</a:t>
            </a:r>
            <a:r>
              <a:rPr lang="en-US" sz="2400" dirty="0"/>
              <a:t> </a:t>
            </a:r>
            <a:r>
              <a:rPr lang="en-US" sz="2400" dirty="0" err="1"/>
              <a:t>lực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danhh</a:t>
            </a:r>
            <a:r>
              <a:rPr lang="en-US" sz="2400" dirty="0"/>
              <a:t> </a:t>
            </a:r>
            <a:r>
              <a:rPr lang="en-US" sz="2400" dirty="0" err="1"/>
              <a:t>mục</a:t>
            </a:r>
            <a:r>
              <a:rPr lang="en-US" sz="2400" dirty="0"/>
              <a:t> </a:t>
            </a:r>
            <a:r>
              <a:rPr lang="en-US" sz="2400" dirty="0" err="1"/>
              <a:t>dịch</a:t>
            </a:r>
            <a:r>
              <a:rPr lang="en-US" sz="2400" dirty="0"/>
              <a:t> </a:t>
            </a:r>
            <a:r>
              <a:rPr lang="en-US" sz="2400" dirty="0" err="1"/>
              <a:t>vụ</a:t>
            </a:r>
            <a:r>
              <a:rPr lang="en-US" sz="2400" dirty="0"/>
              <a:t> </a:t>
            </a:r>
            <a:r>
              <a:rPr lang="en-US" sz="2400" dirty="0" err="1"/>
              <a:t>kỹ</a:t>
            </a:r>
            <a:r>
              <a:rPr lang="en-US" sz="2400" dirty="0"/>
              <a:t> </a:t>
            </a:r>
            <a:r>
              <a:rPr lang="en-US" sz="2400" dirty="0" err="1"/>
              <a:t>thuật</a:t>
            </a:r>
            <a:r>
              <a:rPr lang="en-US" sz="2400" dirty="0"/>
              <a:t> </a:t>
            </a:r>
            <a:r>
              <a:rPr lang="en-US" sz="2400" dirty="0" err="1"/>
              <a:t>theo</a:t>
            </a:r>
            <a:r>
              <a:rPr lang="en-US" sz="2400" dirty="0"/>
              <a:t> TT 39 (76 </a:t>
            </a:r>
            <a:r>
              <a:rPr lang="en-US" sz="2400" dirty="0" err="1"/>
              <a:t>kỹ</a:t>
            </a:r>
            <a:r>
              <a:rPr lang="en-US" sz="2400" dirty="0"/>
              <a:t> </a:t>
            </a:r>
            <a:r>
              <a:rPr lang="en-US" sz="2400" dirty="0" err="1"/>
              <a:t>thuật</a:t>
            </a:r>
            <a:r>
              <a:rPr lang="en-US" sz="2400" dirty="0"/>
              <a:t>):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50" dirty="0"/>
              <a:t>TYT </a:t>
            </a:r>
            <a:r>
              <a:rPr lang="en-US" sz="2250" dirty="0" err="1"/>
              <a:t>phường</a:t>
            </a:r>
            <a:r>
              <a:rPr lang="en-US" sz="2250" dirty="0"/>
              <a:t> Tam </a:t>
            </a:r>
            <a:r>
              <a:rPr lang="en-US" sz="2250" dirty="0" err="1"/>
              <a:t>Hiệp</a:t>
            </a:r>
            <a:r>
              <a:rPr lang="en-US" sz="2250" dirty="0"/>
              <a:t> (</a:t>
            </a:r>
            <a:r>
              <a:rPr lang="en-US" sz="2250" dirty="0" err="1"/>
              <a:t>Biên</a:t>
            </a:r>
            <a:r>
              <a:rPr lang="en-US" sz="2250" dirty="0"/>
              <a:t> </a:t>
            </a:r>
            <a:r>
              <a:rPr lang="en-US" sz="2250" dirty="0" err="1"/>
              <a:t>Hòa</a:t>
            </a:r>
            <a:r>
              <a:rPr lang="en-US" sz="2250" dirty="0"/>
              <a:t>) : 28,9%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50" dirty="0"/>
              <a:t>TYT </a:t>
            </a:r>
            <a:r>
              <a:rPr lang="en-US" sz="2250" dirty="0" err="1"/>
              <a:t>xã</a:t>
            </a:r>
            <a:r>
              <a:rPr lang="en-US" sz="2250" dirty="0"/>
              <a:t> </a:t>
            </a:r>
            <a:r>
              <a:rPr lang="en-US" sz="2250" dirty="0" err="1"/>
              <a:t>Tân</a:t>
            </a:r>
            <a:r>
              <a:rPr lang="en-US" sz="2250" dirty="0"/>
              <a:t> </a:t>
            </a:r>
            <a:r>
              <a:rPr lang="en-US" sz="2250" dirty="0" err="1"/>
              <a:t>Hiệp</a:t>
            </a:r>
            <a:r>
              <a:rPr lang="en-US" sz="2250" dirty="0"/>
              <a:t> (Long </a:t>
            </a:r>
            <a:r>
              <a:rPr lang="en-US" sz="2250" dirty="0" err="1"/>
              <a:t>Thành</a:t>
            </a:r>
            <a:r>
              <a:rPr lang="en-US" sz="2250" dirty="0"/>
              <a:t>) : 59,2%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50" dirty="0"/>
              <a:t>TYT </a:t>
            </a:r>
            <a:r>
              <a:rPr lang="en-US" sz="2250" dirty="0" err="1"/>
              <a:t>xã</a:t>
            </a:r>
            <a:r>
              <a:rPr lang="en-US" sz="2250" dirty="0"/>
              <a:t> An </a:t>
            </a:r>
            <a:r>
              <a:rPr lang="en-US" sz="2250" dirty="0" err="1"/>
              <a:t>Phước</a:t>
            </a:r>
            <a:r>
              <a:rPr lang="en-US" sz="2250" dirty="0"/>
              <a:t> (Long </a:t>
            </a:r>
            <a:r>
              <a:rPr lang="en-US" sz="2250" dirty="0" err="1"/>
              <a:t>Thành</a:t>
            </a:r>
            <a:r>
              <a:rPr lang="en-US" sz="2250" dirty="0"/>
              <a:t>): 52,6%</a:t>
            </a:r>
          </a:p>
          <a:p>
            <a:pPr lvl="0"/>
            <a:r>
              <a:rPr lang="en-US" sz="2400" dirty="0" err="1"/>
              <a:t>Năng</a:t>
            </a:r>
            <a:r>
              <a:rPr lang="en-US" sz="2400" dirty="0"/>
              <a:t> </a:t>
            </a:r>
            <a:r>
              <a:rPr lang="en-US" sz="2400" dirty="0" err="1"/>
              <a:t>lực</a:t>
            </a:r>
            <a:r>
              <a:rPr lang="en-US" sz="2400" dirty="0"/>
              <a:t> </a:t>
            </a:r>
            <a:r>
              <a:rPr lang="en-US" sz="2400" dirty="0" err="1"/>
              <a:t>cung</a:t>
            </a:r>
            <a:r>
              <a:rPr lang="en-US" sz="2400" dirty="0"/>
              <a:t> </a:t>
            </a:r>
            <a:r>
              <a:rPr lang="en-US" sz="2400" dirty="0" err="1"/>
              <a:t>ứng</a:t>
            </a:r>
            <a:r>
              <a:rPr lang="en-US" sz="2400" dirty="0"/>
              <a:t> </a:t>
            </a:r>
            <a:r>
              <a:rPr lang="en-US" sz="2400" dirty="0" err="1"/>
              <a:t>thuốc</a:t>
            </a:r>
            <a:r>
              <a:rPr lang="en-US" sz="2400" dirty="0"/>
              <a:t> </a:t>
            </a:r>
            <a:r>
              <a:rPr lang="en-US" sz="2400" dirty="0" err="1"/>
              <a:t>theo</a:t>
            </a:r>
            <a:r>
              <a:rPr lang="en-US" sz="2400" dirty="0"/>
              <a:t> TT 39 (241 </a:t>
            </a:r>
            <a:r>
              <a:rPr lang="en-US" sz="2400" dirty="0" err="1"/>
              <a:t>loại</a:t>
            </a:r>
            <a:r>
              <a:rPr lang="en-US" sz="2400" dirty="0"/>
              <a:t> </a:t>
            </a:r>
            <a:r>
              <a:rPr lang="en-US" sz="2400" dirty="0" err="1"/>
              <a:t>thuốc</a:t>
            </a:r>
            <a:r>
              <a:rPr lang="en-US" sz="2400" dirty="0"/>
              <a:t>):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50" dirty="0"/>
              <a:t>TYT </a:t>
            </a:r>
            <a:r>
              <a:rPr lang="en-US" sz="2250" dirty="0" err="1"/>
              <a:t>phường</a:t>
            </a:r>
            <a:r>
              <a:rPr lang="en-US" sz="2250" dirty="0"/>
              <a:t> Tam </a:t>
            </a:r>
            <a:r>
              <a:rPr lang="en-US" sz="2250" dirty="0" err="1"/>
              <a:t>Hiệp</a:t>
            </a:r>
            <a:r>
              <a:rPr lang="en-US" sz="2250" dirty="0"/>
              <a:t> (</a:t>
            </a:r>
            <a:r>
              <a:rPr lang="en-US" sz="2250" dirty="0" err="1"/>
              <a:t>Biên</a:t>
            </a:r>
            <a:r>
              <a:rPr lang="en-US" sz="2250" dirty="0"/>
              <a:t> </a:t>
            </a:r>
            <a:r>
              <a:rPr lang="en-US" sz="2250" dirty="0" err="1"/>
              <a:t>Hòa</a:t>
            </a:r>
            <a:r>
              <a:rPr lang="en-US" sz="2250" dirty="0"/>
              <a:t>): 34%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50" dirty="0"/>
              <a:t>TYT </a:t>
            </a:r>
            <a:r>
              <a:rPr lang="en-US" sz="2250" dirty="0" err="1"/>
              <a:t>xã</a:t>
            </a:r>
            <a:r>
              <a:rPr lang="en-US" sz="2250" dirty="0"/>
              <a:t> </a:t>
            </a:r>
            <a:r>
              <a:rPr lang="en-US" sz="2250" dirty="0" err="1"/>
              <a:t>Tân</a:t>
            </a:r>
            <a:r>
              <a:rPr lang="en-US" sz="2250" dirty="0"/>
              <a:t> </a:t>
            </a:r>
            <a:r>
              <a:rPr lang="en-US" sz="2250" dirty="0" err="1"/>
              <a:t>Hiệp</a:t>
            </a:r>
            <a:r>
              <a:rPr lang="en-US" sz="2250" dirty="0"/>
              <a:t>, An </a:t>
            </a:r>
            <a:r>
              <a:rPr lang="en-US" sz="2250" dirty="0" err="1"/>
              <a:t>Phước</a:t>
            </a:r>
            <a:r>
              <a:rPr lang="en-US" sz="2250" dirty="0"/>
              <a:t> (Long </a:t>
            </a:r>
            <a:r>
              <a:rPr lang="en-US" sz="2250" dirty="0" err="1"/>
              <a:t>Thành</a:t>
            </a:r>
            <a:r>
              <a:rPr lang="en-US" sz="2250" dirty="0"/>
              <a:t>): 29%</a:t>
            </a:r>
          </a:p>
        </p:txBody>
      </p:sp>
    </p:spTree>
    <p:extLst>
      <p:ext uri="{BB962C8B-B14F-4D97-AF65-F5344CB8AC3E}">
        <p14:creationId xmlns:p14="http://schemas.microsoft.com/office/powerpoint/2010/main" val="289192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00310"/>
            <a:ext cx="7219950" cy="128089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II. 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KẾT QUẢ KHẢO SÁT THỰC HIỆN THÔNG TƯ SỐ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39/2017/TT-BYT (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tt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3962400"/>
            <a:ext cx="668655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143000" y="1676400"/>
            <a:ext cx="7266384" cy="5301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err="1" smtClean="0"/>
              <a:t>Đối</a:t>
            </a:r>
            <a:r>
              <a:rPr lang="en-US" sz="2400" b="1" dirty="0" smtClean="0"/>
              <a:t> </a:t>
            </a:r>
            <a:r>
              <a:rPr lang="en-US" sz="2400" b="1" dirty="0" err="1"/>
              <a:t>với</a:t>
            </a:r>
            <a:r>
              <a:rPr lang="en-US" sz="2400" b="1" dirty="0"/>
              <a:t> Y </a:t>
            </a:r>
            <a:r>
              <a:rPr lang="en-US" sz="2400" b="1" dirty="0" err="1"/>
              <a:t>tế</a:t>
            </a:r>
            <a:r>
              <a:rPr lang="en-US" sz="2400" b="1" dirty="0"/>
              <a:t> </a:t>
            </a:r>
            <a:r>
              <a:rPr lang="en-US" sz="2400" b="1" dirty="0" err="1"/>
              <a:t>cơ</a:t>
            </a:r>
            <a:r>
              <a:rPr lang="en-US" sz="2400" b="1" dirty="0"/>
              <a:t> </a:t>
            </a:r>
            <a:r>
              <a:rPr lang="en-US" sz="2400" b="1" dirty="0" err="1"/>
              <a:t>sở</a:t>
            </a:r>
            <a:r>
              <a:rPr lang="en-US" sz="2400" b="1" dirty="0"/>
              <a:t>:</a:t>
            </a:r>
            <a:endParaRPr lang="en-US" sz="2400" dirty="0"/>
          </a:p>
          <a:p>
            <a:pPr lvl="0"/>
            <a:r>
              <a:rPr lang="en-US" sz="2400" dirty="0" err="1"/>
              <a:t>Danh</a:t>
            </a:r>
            <a:r>
              <a:rPr lang="en-US" sz="2400" dirty="0"/>
              <a:t> </a:t>
            </a:r>
            <a:r>
              <a:rPr lang="en-US" sz="2400" dirty="0" err="1"/>
              <a:t>mục</a:t>
            </a:r>
            <a:r>
              <a:rPr lang="en-US" sz="2400" dirty="0"/>
              <a:t> </a:t>
            </a:r>
            <a:r>
              <a:rPr lang="en-US" sz="2400" dirty="0" err="1"/>
              <a:t>dịch</a:t>
            </a:r>
            <a:r>
              <a:rPr lang="en-US" sz="2400" dirty="0"/>
              <a:t> </a:t>
            </a:r>
            <a:r>
              <a:rPr lang="en-US" sz="2400" dirty="0" err="1"/>
              <a:t>vụ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BHYT </a:t>
            </a:r>
            <a:r>
              <a:rPr lang="en-US" sz="2400" dirty="0" err="1"/>
              <a:t>thanh</a:t>
            </a:r>
            <a:r>
              <a:rPr lang="en-US" sz="2400" dirty="0"/>
              <a:t> </a:t>
            </a:r>
            <a:r>
              <a:rPr lang="en-US" sz="2400" dirty="0" err="1"/>
              <a:t>toán</a:t>
            </a:r>
            <a:r>
              <a:rPr lang="en-US" sz="2400" dirty="0"/>
              <a:t>: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50" dirty="0"/>
              <a:t>TYT </a:t>
            </a:r>
            <a:r>
              <a:rPr lang="en-US" sz="2250" dirty="0" err="1"/>
              <a:t>phường</a:t>
            </a:r>
            <a:r>
              <a:rPr lang="en-US" sz="2250" dirty="0"/>
              <a:t> Tam </a:t>
            </a:r>
            <a:r>
              <a:rPr lang="en-US" sz="2250" dirty="0" err="1"/>
              <a:t>Hiệp</a:t>
            </a:r>
            <a:r>
              <a:rPr lang="en-US" sz="2250" dirty="0"/>
              <a:t> (</a:t>
            </a:r>
            <a:r>
              <a:rPr lang="en-US" sz="2250" dirty="0" err="1"/>
              <a:t>Biên</a:t>
            </a:r>
            <a:r>
              <a:rPr lang="en-US" sz="2250" dirty="0"/>
              <a:t> </a:t>
            </a:r>
            <a:r>
              <a:rPr lang="en-US" sz="2250" dirty="0" err="1"/>
              <a:t>Hòa</a:t>
            </a:r>
            <a:r>
              <a:rPr lang="en-US" sz="2250" dirty="0"/>
              <a:t>) : 18,4%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50" dirty="0"/>
              <a:t>TYT </a:t>
            </a:r>
            <a:r>
              <a:rPr lang="en-US" sz="2250" dirty="0" err="1"/>
              <a:t>xã</a:t>
            </a:r>
            <a:r>
              <a:rPr lang="en-US" sz="2250" dirty="0"/>
              <a:t> </a:t>
            </a:r>
            <a:r>
              <a:rPr lang="en-US" sz="2250" dirty="0" err="1"/>
              <a:t>Tân</a:t>
            </a:r>
            <a:r>
              <a:rPr lang="en-US" sz="2250" dirty="0"/>
              <a:t> </a:t>
            </a:r>
            <a:r>
              <a:rPr lang="en-US" sz="2250" dirty="0" err="1"/>
              <a:t>Hiệp</a:t>
            </a:r>
            <a:r>
              <a:rPr lang="en-US" sz="2250" dirty="0"/>
              <a:t> (Long </a:t>
            </a:r>
            <a:r>
              <a:rPr lang="en-US" sz="2250" dirty="0" err="1"/>
              <a:t>Thành</a:t>
            </a:r>
            <a:r>
              <a:rPr lang="en-US" sz="2250" dirty="0"/>
              <a:t>) : 30,3%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50" dirty="0"/>
              <a:t>TYT </a:t>
            </a:r>
            <a:r>
              <a:rPr lang="en-US" sz="2250" dirty="0" err="1"/>
              <a:t>xã</a:t>
            </a:r>
            <a:r>
              <a:rPr lang="en-US" sz="2250" dirty="0"/>
              <a:t> An </a:t>
            </a:r>
            <a:r>
              <a:rPr lang="en-US" sz="2250" dirty="0" err="1"/>
              <a:t>Phước</a:t>
            </a:r>
            <a:r>
              <a:rPr lang="en-US" sz="2250" dirty="0"/>
              <a:t> (Long </a:t>
            </a:r>
            <a:r>
              <a:rPr lang="en-US" sz="2250" dirty="0" err="1"/>
              <a:t>Thành</a:t>
            </a:r>
            <a:r>
              <a:rPr lang="en-US" sz="2250" dirty="0"/>
              <a:t>): 26,3</a:t>
            </a:r>
            <a:r>
              <a:rPr lang="en-US" sz="2250" dirty="0" smtClean="0"/>
              <a:t>%</a:t>
            </a:r>
            <a:endParaRPr lang="en-US" sz="2250" dirty="0"/>
          </a:p>
        </p:txBody>
      </p:sp>
    </p:spTree>
    <p:extLst>
      <p:ext uri="{BB962C8B-B14F-4D97-AF65-F5344CB8AC3E}">
        <p14:creationId xmlns:p14="http://schemas.microsoft.com/office/powerpoint/2010/main" val="362879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00310"/>
            <a:ext cx="6683765" cy="1280890"/>
          </a:xfrm>
        </p:spPr>
        <p:txBody>
          <a:bodyPr/>
          <a:lstStyle/>
          <a:p>
            <a:pPr marL="571500" indent="-571500">
              <a:spcBef>
                <a:spcPts val="600"/>
              </a:spcBef>
              <a:spcAft>
                <a:spcPts val="600"/>
              </a:spcAft>
            </a:pPr>
            <a:r>
              <a:rPr lang="en-US" sz="24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III. HỘI </a:t>
            </a:r>
            <a:r>
              <a:rPr lang="en-US" sz="24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NGHỊ KH&amp;KT NGÀNH LẦN THỨ VII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3962400"/>
            <a:ext cx="668655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362075" y="1447800"/>
            <a:ext cx="7620000" cy="21336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1638" lvl="1" indent="-230188">
              <a:buClr>
                <a:srgbClr val="0F025E"/>
              </a:buClr>
            </a:pP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Thời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gian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Tổ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chức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ngày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25/5/2019 (1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ngày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).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Địa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điểm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Trung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tâm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Hội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nghị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Eros Palace.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Số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lượng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đại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biểu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: 500.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Số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lượng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các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báo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cáo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tham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gia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: 87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1800" dirty="0" err="1" smtClean="0">
                <a:solidFill>
                  <a:schemeClr val="accent1">
                    <a:lumMod val="50000"/>
                  </a:schemeClr>
                </a:solidFill>
              </a:rPr>
              <a:t>Các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1">
                    <a:lumMod val="50000"/>
                  </a:schemeClr>
                </a:solidFill>
              </a:rPr>
              <a:t>chuyên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1">
                    <a:lumMod val="50000"/>
                  </a:schemeClr>
                </a:solidFill>
              </a:rPr>
              <a:t>đề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: 05 </a:t>
            </a: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3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685800" lvl="2" indent="0">
              <a:buNone/>
            </a:pPr>
            <a:endParaRPr lang="en-US" sz="13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362075" y="3962400"/>
            <a:ext cx="7620000" cy="25908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1638" lvl="1" indent="-230188">
              <a:buClr>
                <a:srgbClr val="0F025E"/>
              </a:buClr>
            </a:pP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Thành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phần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đại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biểu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khách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mời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</a:p>
          <a:p>
            <a:pPr marL="457200" lvl="1" indent="-285750">
              <a:buClr>
                <a:srgbClr val="0F025E"/>
              </a:buClr>
              <a:buFont typeface="Arial" panose="020B0604020202020204" pitchFamily="34" charset="0"/>
              <a:buChar char="•"/>
            </a:pP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Ngoài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tỉnh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: 20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tỉnh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thành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khu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vực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Đông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–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Tây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Nam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bộ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457200" lvl="1" indent="-285750">
              <a:buClr>
                <a:srgbClr val="0F025E"/>
              </a:buClr>
              <a:buFont typeface="Arial" panose="020B0604020202020204" pitchFamily="34" charset="0"/>
              <a:buChar char="•"/>
            </a:pP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Trong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tỉnh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các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Sở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ngành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các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cơ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sở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khám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–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chữa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bệnh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công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lập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ngoài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công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lập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Đối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tượng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Bác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sĩ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điều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dưỡng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hộ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sinh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kỹ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thuật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viên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Báo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cáo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viên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: Trang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phục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theo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nghi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thứ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báo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cáo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khoa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</a:rPr>
              <a:t>học</a:t>
            </a:r>
            <a:r>
              <a:rPr lang="en-US" sz="200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en-US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lvl="1" indent="-285750">
              <a:buClr>
                <a:srgbClr val="0F025E"/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3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685800" lvl="2" indent="0">
              <a:buNone/>
            </a:pPr>
            <a:endParaRPr lang="en-US" sz="13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91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isp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</TotalTime>
  <Words>806</Words>
  <Application>Microsoft Office PowerPoint</Application>
  <PresentationFormat>On-screen Show (4:3)</PresentationFormat>
  <Paragraphs>73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1_Office Theme</vt:lpstr>
      <vt:lpstr>Wisp</vt:lpstr>
      <vt:lpstr>NỘI DUNG GIAO BAN NGÀNH THÁNG 5/ 2019</vt:lpstr>
      <vt:lpstr>NỘI DUNG </vt:lpstr>
      <vt:lpstr>I. CÁC VĂN BẢN MỚI:</vt:lpstr>
      <vt:lpstr>I. CÁC VĂN BẢN MỚI (tt):</vt:lpstr>
      <vt:lpstr>II. KẾT QUẢ KHẢO SÁT THỰC HIỆN THÔNG TƯ SỐ 39/2017/TT-BYT</vt:lpstr>
      <vt:lpstr>II. KẾT QUẢ KHẢO SÁT THỰC HIỆN THÔNG TƯ SỐ 39/2017/TT-BYT (tt)</vt:lpstr>
      <vt:lpstr>II. KẾT QUẢ KHẢO SÁT THỰC HIỆN THÔNG TƯ SỐ 39/2017/TT-BYT (tt)</vt:lpstr>
      <vt:lpstr>II. KẾT QUẢ KHẢO SÁT THỰC HIỆN THÔNG TƯ SỐ 39/2017/TT-BYT (tt)</vt:lpstr>
      <vt:lpstr>III. HỘI NGHỊ KH&amp;KT NGÀNH LẦN THỨ VII</vt:lpstr>
      <vt:lpstr>III. HỘI NGHỊ KH&amp;KT NGÀNH LẦN THỨ VII (tt)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THỰC TRẠNG CHUYỂN TUYẾN TRONG CÔNG TÁC  KHÁM CHỮA BỆNH GIAI ĐOẠN 2016 - 2018</dc:title>
  <dc:creator>Tuanh</dc:creator>
  <cp:lastModifiedBy>TOSHIBA</cp:lastModifiedBy>
  <cp:revision>77</cp:revision>
  <dcterms:created xsi:type="dcterms:W3CDTF">2019-04-05T20:53:48Z</dcterms:created>
  <dcterms:modified xsi:type="dcterms:W3CDTF">2019-05-07T01:11:55Z</dcterms:modified>
</cp:coreProperties>
</file>