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3" r:id="rId5"/>
    <p:sldId id="262" r:id="rId6"/>
    <p:sldId id="261" r:id="rId7"/>
    <p:sldId id="265" r:id="rId8"/>
    <p:sldId id="260" r:id="rId9"/>
  </p:sldIdLst>
  <p:sldSz cx="11245850" cy="6326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5731" y="1035328"/>
            <a:ext cx="8434388" cy="2202451"/>
          </a:xfrm>
        </p:spPr>
        <p:txBody>
          <a:bodyPr anchor="b"/>
          <a:lstStyle>
            <a:lvl1pPr algn="ctr">
              <a:defRPr sz="553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731" y="3322714"/>
            <a:ext cx="8434388" cy="1527364"/>
          </a:xfrm>
        </p:spPr>
        <p:txBody>
          <a:bodyPr/>
          <a:lstStyle>
            <a:lvl1pPr marL="0" indent="0" algn="ctr">
              <a:buNone/>
              <a:defRPr sz="2214"/>
            </a:lvl1pPr>
            <a:lvl2pPr marL="421721" indent="0" algn="ctr">
              <a:buNone/>
              <a:defRPr sz="1845"/>
            </a:lvl2pPr>
            <a:lvl3pPr marL="843443" indent="0" algn="ctr">
              <a:buNone/>
              <a:defRPr sz="1660"/>
            </a:lvl3pPr>
            <a:lvl4pPr marL="1265164" indent="0" algn="ctr">
              <a:buNone/>
              <a:defRPr sz="1476"/>
            </a:lvl4pPr>
            <a:lvl5pPr marL="1686885" indent="0" algn="ctr">
              <a:buNone/>
              <a:defRPr sz="1476"/>
            </a:lvl5pPr>
            <a:lvl6pPr marL="2108606" indent="0" algn="ctr">
              <a:buNone/>
              <a:defRPr sz="1476"/>
            </a:lvl6pPr>
            <a:lvl7pPr marL="2530328" indent="0" algn="ctr">
              <a:buNone/>
              <a:defRPr sz="1476"/>
            </a:lvl7pPr>
            <a:lvl8pPr marL="2952049" indent="0" algn="ctr">
              <a:buNone/>
              <a:defRPr sz="1476"/>
            </a:lvl8pPr>
            <a:lvl9pPr marL="3373770" indent="0" algn="ctr">
              <a:buNone/>
              <a:defRPr sz="147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43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6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47812" y="336811"/>
            <a:ext cx="2424886" cy="536115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3152" y="336811"/>
            <a:ext cx="7134086" cy="536115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458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3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295" y="1577155"/>
            <a:ext cx="9699546" cy="2631518"/>
          </a:xfrm>
        </p:spPr>
        <p:txBody>
          <a:bodyPr anchor="b"/>
          <a:lstStyle>
            <a:lvl1pPr>
              <a:defRPr sz="553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7295" y="4233568"/>
            <a:ext cx="9699546" cy="1383853"/>
          </a:xfrm>
        </p:spPr>
        <p:txBody>
          <a:bodyPr/>
          <a:lstStyle>
            <a:lvl1pPr marL="0" indent="0">
              <a:buNone/>
              <a:defRPr sz="2214">
                <a:solidFill>
                  <a:schemeClr val="tx1">
                    <a:tint val="75000"/>
                  </a:schemeClr>
                </a:solidFill>
              </a:defRPr>
            </a:lvl1pPr>
            <a:lvl2pPr marL="421721" indent="0">
              <a:buNone/>
              <a:defRPr sz="1845">
                <a:solidFill>
                  <a:schemeClr val="tx1">
                    <a:tint val="75000"/>
                  </a:schemeClr>
                </a:solidFill>
              </a:defRPr>
            </a:lvl2pPr>
            <a:lvl3pPr marL="843443" indent="0">
              <a:buNone/>
              <a:defRPr sz="1660">
                <a:solidFill>
                  <a:schemeClr val="tx1">
                    <a:tint val="75000"/>
                  </a:schemeClr>
                </a:solidFill>
              </a:defRPr>
            </a:lvl3pPr>
            <a:lvl4pPr marL="1265164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4pPr>
            <a:lvl5pPr marL="1686885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5pPr>
            <a:lvl6pPr marL="2108606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6pPr>
            <a:lvl7pPr marL="2530328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7pPr>
            <a:lvl8pPr marL="2952049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8pPr>
            <a:lvl9pPr marL="3373770" indent="0">
              <a:buNone/>
              <a:defRPr sz="14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81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3152" y="1684055"/>
            <a:ext cx="4779486" cy="401390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3212" y="1684055"/>
            <a:ext cx="4779486" cy="401390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617" y="336811"/>
            <a:ext cx="9699546" cy="12227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4618" y="1550795"/>
            <a:ext cx="4757521" cy="760021"/>
          </a:xfrm>
        </p:spPr>
        <p:txBody>
          <a:bodyPr anchor="b"/>
          <a:lstStyle>
            <a:lvl1pPr marL="0" indent="0">
              <a:buNone/>
              <a:defRPr sz="2214" b="1"/>
            </a:lvl1pPr>
            <a:lvl2pPr marL="421721" indent="0">
              <a:buNone/>
              <a:defRPr sz="1845" b="1"/>
            </a:lvl2pPr>
            <a:lvl3pPr marL="843443" indent="0">
              <a:buNone/>
              <a:defRPr sz="1660" b="1"/>
            </a:lvl3pPr>
            <a:lvl4pPr marL="1265164" indent="0">
              <a:buNone/>
              <a:defRPr sz="1476" b="1"/>
            </a:lvl4pPr>
            <a:lvl5pPr marL="1686885" indent="0">
              <a:buNone/>
              <a:defRPr sz="1476" b="1"/>
            </a:lvl5pPr>
            <a:lvl6pPr marL="2108606" indent="0">
              <a:buNone/>
              <a:defRPr sz="1476" b="1"/>
            </a:lvl6pPr>
            <a:lvl7pPr marL="2530328" indent="0">
              <a:buNone/>
              <a:defRPr sz="1476" b="1"/>
            </a:lvl7pPr>
            <a:lvl8pPr marL="2952049" indent="0">
              <a:buNone/>
              <a:defRPr sz="1476" b="1"/>
            </a:lvl8pPr>
            <a:lvl9pPr marL="3373770" indent="0">
              <a:buNone/>
              <a:defRPr sz="147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618" y="2310816"/>
            <a:ext cx="4757521" cy="33988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93212" y="1550795"/>
            <a:ext cx="4780951" cy="760021"/>
          </a:xfrm>
        </p:spPr>
        <p:txBody>
          <a:bodyPr anchor="b"/>
          <a:lstStyle>
            <a:lvl1pPr marL="0" indent="0">
              <a:buNone/>
              <a:defRPr sz="2214" b="1"/>
            </a:lvl1pPr>
            <a:lvl2pPr marL="421721" indent="0">
              <a:buNone/>
              <a:defRPr sz="1845" b="1"/>
            </a:lvl2pPr>
            <a:lvl3pPr marL="843443" indent="0">
              <a:buNone/>
              <a:defRPr sz="1660" b="1"/>
            </a:lvl3pPr>
            <a:lvl4pPr marL="1265164" indent="0">
              <a:buNone/>
              <a:defRPr sz="1476" b="1"/>
            </a:lvl4pPr>
            <a:lvl5pPr marL="1686885" indent="0">
              <a:buNone/>
              <a:defRPr sz="1476" b="1"/>
            </a:lvl5pPr>
            <a:lvl6pPr marL="2108606" indent="0">
              <a:buNone/>
              <a:defRPr sz="1476" b="1"/>
            </a:lvl6pPr>
            <a:lvl7pPr marL="2530328" indent="0">
              <a:buNone/>
              <a:defRPr sz="1476" b="1"/>
            </a:lvl7pPr>
            <a:lvl8pPr marL="2952049" indent="0">
              <a:buNone/>
              <a:defRPr sz="1476" b="1"/>
            </a:lvl8pPr>
            <a:lvl9pPr marL="3373770" indent="0">
              <a:buNone/>
              <a:defRPr sz="1476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93212" y="2310816"/>
            <a:ext cx="4780951" cy="33988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8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68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90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617" y="421746"/>
            <a:ext cx="3627079" cy="1476111"/>
          </a:xfrm>
        </p:spPr>
        <p:txBody>
          <a:bodyPr anchor="b"/>
          <a:lstStyle>
            <a:lvl1pPr>
              <a:defRPr sz="295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0951" y="910854"/>
            <a:ext cx="5693212" cy="4495694"/>
          </a:xfrm>
        </p:spPr>
        <p:txBody>
          <a:bodyPr/>
          <a:lstStyle>
            <a:lvl1pPr>
              <a:defRPr sz="2952"/>
            </a:lvl1pPr>
            <a:lvl2pPr>
              <a:defRPr sz="2583"/>
            </a:lvl2pPr>
            <a:lvl3pPr>
              <a:defRPr sz="2214"/>
            </a:lvl3pPr>
            <a:lvl4pPr>
              <a:defRPr sz="1845"/>
            </a:lvl4pPr>
            <a:lvl5pPr>
              <a:defRPr sz="1845"/>
            </a:lvl5pPr>
            <a:lvl6pPr>
              <a:defRPr sz="1845"/>
            </a:lvl6pPr>
            <a:lvl7pPr>
              <a:defRPr sz="1845"/>
            </a:lvl7pPr>
            <a:lvl8pPr>
              <a:defRPr sz="1845"/>
            </a:lvl8pPr>
            <a:lvl9pPr>
              <a:defRPr sz="1845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4617" y="1897856"/>
            <a:ext cx="3627079" cy="3516014"/>
          </a:xfrm>
        </p:spPr>
        <p:txBody>
          <a:bodyPr/>
          <a:lstStyle>
            <a:lvl1pPr marL="0" indent="0">
              <a:buNone/>
              <a:defRPr sz="1476"/>
            </a:lvl1pPr>
            <a:lvl2pPr marL="421721" indent="0">
              <a:buNone/>
              <a:defRPr sz="1291"/>
            </a:lvl2pPr>
            <a:lvl3pPr marL="843443" indent="0">
              <a:buNone/>
              <a:defRPr sz="1107"/>
            </a:lvl3pPr>
            <a:lvl4pPr marL="1265164" indent="0">
              <a:buNone/>
              <a:defRPr sz="922"/>
            </a:lvl4pPr>
            <a:lvl5pPr marL="1686885" indent="0">
              <a:buNone/>
              <a:defRPr sz="922"/>
            </a:lvl5pPr>
            <a:lvl6pPr marL="2108606" indent="0">
              <a:buNone/>
              <a:defRPr sz="922"/>
            </a:lvl6pPr>
            <a:lvl7pPr marL="2530328" indent="0">
              <a:buNone/>
              <a:defRPr sz="922"/>
            </a:lvl7pPr>
            <a:lvl8pPr marL="2952049" indent="0">
              <a:buNone/>
              <a:defRPr sz="922"/>
            </a:lvl8pPr>
            <a:lvl9pPr marL="3373770" indent="0">
              <a:buNone/>
              <a:defRPr sz="92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617" y="421746"/>
            <a:ext cx="3627079" cy="1476111"/>
          </a:xfrm>
        </p:spPr>
        <p:txBody>
          <a:bodyPr anchor="b"/>
          <a:lstStyle>
            <a:lvl1pPr>
              <a:defRPr sz="2952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80951" y="910854"/>
            <a:ext cx="5693212" cy="4495694"/>
          </a:xfrm>
        </p:spPr>
        <p:txBody>
          <a:bodyPr anchor="t"/>
          <a:lstStyle>
            <a:lvl1pPr marL="0" indent="0">
              <a:buNone/>
              <a:defRPr sz="2952"/>
            </a:lvl1pPr>
            <a:lvl2pPr marL="421721" indent="0">
              <a:buNone/>
              <a:defRPr sz="2583"/>
            </a:lvl2pPr>
            <a:lvl3pPr marL="843443" indent="0">
              <a:buNone/>
              <a:defRPr sz="2214"/>
            </a:lvl3pPr>
            <a:lvl4pPr marL="1265164" indent="0">
              <a:buNone/>
              <a:defRPr sz="1845"/>
            </a:lvl4pPr>
            <a:lvl5pPr marL="1686885" indent="0">
              <a:buNone/>
              <a:defRPr sz="1845"/>
            </a:lvl5pPr>
            <a:lvl6pPr marL="2108606" indent="0">
              <a:buNone/>
              <a:defRPr sz="1845"/>
            </a:lvl6pPr>
            <a:lvl7pPr marL="2530328" indent="0">
              <a:buNone/>
              <a:defRPr sz="1845"/>
            </a:lvl7pPr>
            <a:lvl8pPr marL="2952049" indent="0">
              <a:buNone/>
              <a:defRPr sz="1845"/>
            </a:lvl8pPr>
            <a:lvl9pPr marL="3373770" indent="0">
              <a:buNone/>
              <a:defRPr sz="1845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4617" y="1897856"/>
            <a:ext cx="3627079" cy="3516014"/>
          </a:xfrm>
        </p:spPr>
        <p:txBody>
          <a:bodyPr/>
          <a:lstStyle>
            <a:lvl1pPr marL="0" indent="0">
              <a:buNone/>
              <a:defRPr sz="1476"/>
            </a:lvl1pPr>
            <a:lvl2pPr marL="421721" indent="0">
              <a:buNone/>
              <a:defRPr sz="1291"/>
            </a:lvl2pPr>
            <a:lvl3pPr marL="843443" indent="0">
              <a:buNone/>
              <a:defRPr sz="1107"/>
            </a:lvl3pPr>
            <a:lvl4pPr marL="1265164" indent="0">
              <a:buNone/>
              <a:defRPr sz="922"/>
            </a:lvl4pPr>
            <a:lvl5pPr marL="1686885" indent="0">
              <a:buNone/>
              <a:defRPr sz="922"/>
            </a:lvl5pPr>
            <a:lvl6pPr marL="2108606" indent="0">
              <a:buNone/>
              <a:defRPr sz="922"/>
            </a:lvl6pPr>
            <a:lvl7pPr marL="2530328" indent="0">
              <a:buNone/>
              <a:defRPr sz="922"/>
            </a:lvl7pPr>
            <a:lvl8pPr marL="2952049" indent="0">
              <a:buNone/>
              <a:defRPr sz="922"/>
            </a:lvl8pPr>
            <a:lvl9pPr marL="3373770" indent="0">
              <a:buNone/>
              <a:defRPr sz="92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779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3152" y="336811"/>
            <a:ext cx="9699546" cy="12227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152" y="1684055"/>
            <a:ext cx="9699546" cy="4013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3152" y="5863439"/>
            <a:ext cx="2530316" cy="336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4F902-9EDC-4277-8D84-BACEC286451A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5188" y="5863439"/>
            <a:ext cx="3795474" cy="336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42382" y="5863439"/>
            <a:ext cx="2530316" cy="336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034E3-4D1C-4C18-818C-782414C1F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0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43443" rtl="0" eaLnBrk="1" latinLnBrk="0" hangingPunct="1">
        <a:lnSpc>
          <a:spcPct val="90000"/>
        </a:lnSpc>
        <a:spcBef>
          <a:spcPct val="0"/>
        </a:spcBef>
        <a:buNone/>
        <a:defRPr sz="40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0861" indent="-210861" algn="l" defTabSz="843443" rtl="0" eaLnBrk="1" latinLnBrk="0" hangingPunct="1">
        <a:lnSpc>
          <a:spcPct val="90000"/>
        </a:lnSpc>
        <a:spcBef>
          <a:spcPts val="922"/>
        </a:spcBef>
        <a:buFont typeface="Arial" panose="020B0604020202020204" pitchFamily="34" charset="0"/>
        <a:buChar char="•"/>
        <a:defRPr sz="2583" kern="1200">
          <a:solidFill>
            <a:schemeClr val="tx1"/>
          </a:solidFill>
          <a:latin typeface="+mn-lt"/>
          <a:ea typeface="+mn-ea"/>
          <a:cs typeface="+mn-cs"/>
        </a:defRPr>
      </a:lvl1pPr>
      <a:lvl2pPr marL="632582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2214" kern="1200">
          <a:solidFill>
            <a:schemeClr val="tx1"/>
          </a:solidFill>
          <a:latin typeface="+mn-lt"/>
          <a:ea typeface="+mn-ea"/>
          <a:cs typeface="+mn-cs"/>
        </a:defRPr>
      </a:lvl2pPr>
      <a:lvl3pPr marL="1054303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845" kern="1200">
          <a:solidFill>
            <a:schemeClr val="tx1"/>
          </a:solidFill>
          <a:latin typeface="+mn-lt"/>
          <a:ea typeface="+mn-ea"/>
          <a:cs typeface="+mn-cs"/>
        </a:defRPr>
      </a:lvl3pPr>
      <a:lvl4pPr marL="1476024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4pPr>
      <a:lvl5pPr marL="1897746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5pPr>
      <a:lvl6pPr marL="2319467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88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7pPr>
      <a:lvl8pPr marL="3162910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8pPr>
      <a:lvl9pPr marL="3584631" indent="-210861" algn="l" defTabSz="843443" rtl="0" eaLnBrk="1" latinLnBrk="0" hangingPunct="1">
        <a:lnSpc>
          <a:spcPct val="90000"/>
        </a:lnSpc>
        <a:spcBef>
          <a:spcPts val="461"/>
        </a:spcBef>
        <a:buFont typeface="Arial" panose="020B0604020202020204" pitchFamily="34" charset="0"/>
        <a:buChar char="•"/>
        <a:defRPr sz="1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1pPr>
      <a:lvl2pPr marL="421721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2pPr>
      <a:lvl3pPr marL="843443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3pPr>
      <a:lvl4pPr marL="1265164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4pPr>
      <a:lvl5pPr marL="1686885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5pPr>
      <a:lvl6pPr marL="2108606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6pPr>
      <a:lvl7pPr marL="2530328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7pPr>
      <a:lvl8pPr marL="2952049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8pPr>
      <a:lvl9pPr marL="3373770" algn="l" defTabSz="843443" rtl="0" eaLnBrk="1" latinLnBrk="0" hangingPunct="1">
        <a:defRPr sz="16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70048"/>
            <a:ext cx="11245850" cy="63228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81326" y="4739759"/>
            <a:ext cx="8353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CÔNG TÁC DƯỢC THÁNG 5/2019</a:t>
            </a:r>
          </a:p>
          <a:p>
            <a:pPr algn="ctr"/>
            <a:r>
              <a:rPr lang="en-US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Ngày</a:t>
            </a:r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07/05/2019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4984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1251850" cy="632618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52" y="336810"/>
            <a:ext cx="7265948" cy="54734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1. </a:t>
            </a:r>
            <a: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 TRÌNH TUÂN THỦ THỰC     HÀNH TỐT BẢO QUẢN THUỐC- GSP</a:t>
            </a:r>
            <a:b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HOẠT ĐỘNG CỦA CSBL THUỐC TRONG KHUÔN VIÊN CSKCB.</a:t>
            </a:r>
            <a:b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KẾT NỐI DỮ LIỆU DỰỢC QUỐC GIA</a:t>
            </a:r>
            <a:endParaRPr lang="en-US" sz="3200" b="1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51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549"/>
            <a:ext cx="11245850" cy="63228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52" y="781050"/>
            <a:ext cx="9699546" cy="778532"/>
          </a:xfrm>
        </p:spPr>
        <p:txBody>
          <a:bodyPr>
            <a:normAutofit fontScale="90000"/>
          </a:bodyPr>
          <a:lstStyle/>
          <a:p>
            <a:pPr algn="ctr"/>
            <a: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TUÂN THỦ GSP TẠI CƠ SỞ CÓ HOẠT ĐỘNG</a:t>
            </a:r>
            <a:b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DƯỢC KHÔNG THUỘC DIỆN CẤP GCNĐĐKKDD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866775" y="1543396"/>
            <a:ext cx="9725025" cy="350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a) LỘ TRÌNH THEO THÔNG TƯ 36/2018/TT-BYT</a:t>
            </a:r>
          </a:p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</a:t>
            </a:r>
            <a:r>
              <a:rPr lang="vi-VN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sở có hoạt động bảo quản, tồn trữ, cung ứng vắc xin phải triển khai và tuân thủ GSP đối với hoạt động bảo quản vắc xin: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01/07/2019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</a:t>
            </a:r>
            <a:r>
              <a:rPr lang="vi-VN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sở đầu mối bảo quản thuốc, nguyên liệu làm thuốc của chương trình y tế quốc gia, của các LLVT, </a:t>
            </a:r>
            <a:r>
              <a:rPr lang="vi-VN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sở KCB phải tuân thủ GSP đối với hoạt động bảo quản thuốc: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01/01/2021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700" y="76199"/>
            <a:ext cx="11245850" cy="63228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52" y="504825"/>
            <a:ext cx="9699546" cy="1038225"/>
          </a:xfrm>
        </p:spPr>
        <p:txBody>
          <a:bodyPr>
            <a:normAutofit/>
          </a:bodyPr>
          <a:lstStyle/>
          <a:p>
            <a:pPr algn="ctr"/>
            <a: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TUÂN THỦ GSP TẠI CƠ SỞ CÓ HOẠT ĐỘNG</a:t>
            </a:r>
            <a:b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vi-VN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DƯỢC KHÔNG THUỘC DIỆN CẤP GCNĐĐKKDD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71476" y="1752600"/>
            <a:ext cx="10496550" cy="425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b) LỘ TRÌNH TRÊN ĐỊA BÀN ĐỒNG NAI:</a:t>
            </a:r>
          </a:p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dirty="0" smtClean="0">
                <a:solidFill>
                  <a:srgbClr val="4620B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sở có hoạt động bảo quản, tồn trữ, cung ứng vắc xin phải triển khai và tuân thủ GSP đối với hoạt động bảo quản vắc xin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01/07/2019 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  <a:buFontTx/>
              <a:buChar char="-"/>
            </a:pP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sở KCB tuyến trung ương và các Bệnh viện hạng 1 thuộc Sở Y tế:</a:t>
            </a:r>
            <a:r>
              <a:rPr lang="vi-VN" sz="2400" dirty="0">
                <a:solidFill>
                  <a:srgbClr val="4620B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01/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01/2020</a:t>
            </a:r>
          </a:p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Các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bệnh viện hạng 2 thuộc Sở Y tế và hạng 2 tư nhân:</a:t>
            </a:r>
            <a:r>
              <a:rPr lang="vi-VN" sz="2400" dirty="0">
                <a:solidFill>
                  <a:srgbClr val="4620B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01/0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7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/2020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1200"/>
              </a:spcBef>
              <a:buClr>
                <a:srgbClr val="1F497D"/>
              </a:buClr>
              <a:buSzPct val="100000"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Các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cơ sở KCB còn lại</a:t>
            </a:r>
            <a:r>
              <a:rPr lang="vi-VN" sz="2400" dirty="0">
                <a:solidFill>
                  <a:srgbClr val="4620B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Chậm nhất đến ngày 01/01/2021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26"/>
            <a:ext cx="11245850" cy="63228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52" y="336811"/>
            <a:ext cx="9699546" cy="882389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HOẠT ĐỘNG CỦA NHÀ THUỐC TRONG CSKCB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5775" y="1146364"/>
            <a:ext cx="10134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>
              <a:buClr>
                <a:schemeClr val="accent2"/>
              </a:buClr>
              <a:buNone/>
            </a:pP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CƠ SỞ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BÁN LẺ THUỐC TRONG CSKCB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 NƯỚC :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   </a:t>
            </a:r>
            <a:r>
              <a:rPr lang="en-US" sz="2400" dirty="0" smtClean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Theo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quả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đấu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thầu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Đơn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Bệnh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khoa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tuyến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tỉnh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BHXH, TT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sắm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quốc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-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Theo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thặng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lẻ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136, NĐ 54/2017/NĐ-CP.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Niêm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yết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- 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Hồ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Danh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cung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Quyết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trúng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thầu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kèm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danh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mục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kèm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lục</a:t>
            </a:r>
            <a:r>
              <a:rPr lang="en-US" sz="2400" dirty="0">
                <a:solidFill>
                  <a:srgbClr val="00277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Duy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GPP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;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tin</a:t>
            </a:r>
          </a:p>
        </p:txBody>
      </p:sp>
    </p:spTree>
    <p:extLst>
      <p:ext uri="{BB962C8B-B14F-4D97-AF65-F5344CB8AC3E}">
        <p14:creationId xmlns:p14="http://schemas.microsoft.com/office/powerpoint/2010/main" val="260949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3373"/>
            <a:ext cx="11245850" cy="63228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475" y="486293"/>
            <a:ext cx="9144000" cy="1073289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HOẠT ĐỘNG 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CSBL THUỐC 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CSKCB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1076325" y="1559581"/>
            <a:ext cx="98393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CƠ SỞ BÁN LẺ THUỐC TRONG CSKCB TƯ NHÂN: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</a:t>
            </a:r>
            <a:r>
              <a:rPr lang="en-US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mua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buôn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                      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Theo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thặng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lẻ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136, NĐ54/2017/NĐ-CP.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Niêm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yết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Hồ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ĐĐKKDD, GDP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buôn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kê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kèm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lục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-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Duy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GPP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;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tin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0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3373"/>
            <a:ext cx="11245850" cy="63228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475" y="486293"/>
            <a:ext cx="9144000" cy="1073289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KẾT NỐI DỮ LIỆU DƯỢC QUỐC GIA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1076325" y="1559581"/>
            <a:ext cx="98393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algn="just">
              <a:buClr>
                <a:schemeClr val="accent2"/>
              </a:buClr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a) LỘ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TRÌNH THEO THÔNG TƯ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02/2018/TT-BYT</a:t>
            </a:r>
          </a:p>
          <a:p>
            <a:pPr marL="114300" lvl="0" algn="just">
              <a:buClr>
                <a:schemeClr val="accent2"/>
              </a:buClr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   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N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hà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  01/01/2019.</a:t>
            </a:r>
          </a:p>
          <a:p>
            <a:pPr marL="114300" lvl="0" algn="just">
              <a:buClr>
                <a:schemeClr val="accent2"/>
              </a:buClr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     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Quầy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01/01/2020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pPr marL="114300" indent="0" algn="just">
              <a:buClr>
                <a:schemeClr val="accent2"/>
              </a:buClr>
              <a:buNone/>
            </a:pP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b)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LỘ TRÌNH TRÊN ĐỊA BÀN ĐỒNG NAI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</a:t>
            </a:r>
          </a:p>
          <a:p>
            <a:pPr marL="114300" lvl="0" algn="just">
              <a:buClr>
                <a:schemeClr val="accent2"/>
              </a:buClr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    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-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Nhà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30/4/2019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.</a:t>
            </a:r>
          </a:p>
          <a:p>
            <a:pPr marL="114300" lvl="0" algn="just">
              <a:buClr>
                <a:schemeClr val="accent2"/>
              </a:buClr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     -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Quầy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mở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mới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quầy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tái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kiểm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GPP: 01/07/2019.</a:t>
            </a:r>
          </a:p>
          <a:p>
            <a:pPr marL="114300" lvl="0" algn="just">
              <a:buClr>
                <a:schemeClr val="accent2"/>
              </a:buClr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    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Quầy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thuốc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còn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굴림" pitchFamily="50" charset="-127"/>
                <a:cs typeface="Times New Roman" panose="02020603050405020304" pitchFamily="18" charset="0"/>
              </a:rPr>
              <a:t>: 01/01/2020.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pPr lvl="0"/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30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1245850" cy="6322815"/>
          </a:xfrm>
        </p:spPr>
      </p:pic>
    </p:spTree>
    <p:extLst>
      <p:ext uri="{BB962C8B-B14F-4D97-AF65-F5344CB8AC3E}">
        <p14:creationId xmlns:p14="http://schemas.microsoft.com/office/powerpoint/2010/main" val="10378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560</Words>
  <Application>Microsoft Office PowerPoint</Application>
  <PresentationFormat>Custom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굴림</vt:lpstr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1. LỘ TRÌNH TUÂN THỦ THỰC     HÀNH TỐT BẢO QUẢN THUỐC- GSP 2. HOẠT ĐỘNG CỦA CSBL THUỐC TRONG KHUÔN VIÊN CSKCB. 3. KẾT NỐI DỮ LIỆU DỰỢC QUỐC GIA</vt:lpstr>
      <vt:lpstr>TUÂN THỦ GSP TẠI CƠ SỞ CÓ HOẠT ĐỘNG DƯỢC KHÔNG THUỘC DIỆN CẤP GCNĐĐKKDD</vt:lpstr>
      <vt:lpstr>TUÂN THỦ GSP TẠI CƠ SỞ CÓ HOẠT ĐỘNG DƯỢC KHÔNG THUỘC DIỆN CẤP GCNĐĐKKDD</vt:lpstr>
      <vt:lpstr>2. HOẠT ĐỘNG CỦA NHÀ THUỐC TRONG CSKCB</vt:lpstr>
      <vt:lpstr>2. HOẠT ĐỘNG CỦA CSBL THUỐC TRONG CSKCB</vt:lpstr>
      <vt:lpstr>3. KẾT NỐI DỮ LIỆU DƯỢC QUỐC GIA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Huynh Quoc Thang</dc:creator>
  <cp:lastModifiedBy>andongnhi</cp:lastModifiedBy>
  <cp:revision>29</cp:revision>
  <dcterms:created xsi:type="dcterms:W3CDTF">2019-03-25T03:21:18Z</dcterms:created>
  <dcterms:modified xsi:type="dcterms:W3CDTF">2019-05-06T01:57:59Z</dcterms:modified>
</cp:coreProperties>
</file>