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1"/>
    <p:sldMasterId id="2147483741" r:id="rId2"/>
    <p:sldMasterId id="2147483753" r:id="rId3"/>
    <p:sldMasterId id="2147483765" r:id="rId4"/>
    <p:sldMasterId id="2147483777" r:id="rId5"/>
    <p:sldMasterId id="2147483790" r:id="rId6"/>
  </p:sldMasterIdLst>
  <p:notesMasterIdLst>
    <p:notesMasterId r:id="rId72"/>
  </p:notesMasterIdLst>
  <p:handoutMasterIdLst>
    <p:handoutMasterId r:id="rId73"/>
  </p:handoutMasterIdLst>
  <p:sldIdLst>
    <p:sldId id="320" r:id="rId7"/>
    <p:sldId id="348" r:id="rId8"/>
    <p:sldId id="349" r:id="rId9"/>
    <p:sldId id="322"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 id="342" r:id="rId26"/>
    <p:sldId id="343" r:id="rId27"/>
    <p:sldId id="344" r:id="rId28"/>
    <p:sldId id="345" r:id="rId29"/>
    <p:sldId id="346" r:id="rId30"/>
    <p:sldId id="347" r:id="rId31"/>
    <p:sldId id="256" r:id="rId32"/>
    <p:sldId id="257" r:id="rId33"/>
    <p:sldId id="258" r:id="rId34"/>
    <p:sldId id="259" r:id="rId35"/>
    <p:sldId id="260" r:id="rId36"/>
    <p:sldId id="261" r:id="rId37"/>
    <p:sldId id="262" r:id="rId38"/>
    <p:sldId id="287" r:id="rId39"/>
    <p:sldId id="288" r:id="rId40"/>
    <p:sldId id="264" r:id="rId41"/>
    <p:sldId id="289" r:id="rId42"/>
    <p:sldId id="307" r:id="rId43"/>
    <p:sldId id="308" r:id="rId44"/>
    <p:sldId id="309" r:id="rId45"/>
    <p:sldId id="310" r:id="rId46"/>
    <p:sldId id="267" r:id="rId47"/>
    <p:sldId id="311" r:id="rId48"/>
    <p:sldId id="312" r:id="rId49"/>
    <p:sldId id="313" r:id="rId50"/>
    <p:sldId id="269" r:id="rId51"/>
    <p:sldId id="270" r:id="rId52"/>
    <p:sldId id="294" r:id="rId53"/>
    <p:sldId id="272" r:id="rId54"/>
    <p:sldId id="273" r:id="rId55"/>
    <p:sldId id="275" r:id="rId56"/>
    <p:sldId id="314" r:id="rId57"/>
    <p:sldId id="315" r:id="rId58"/>
    <p:sldId id="317" r:id="rId59"/>
    <p:sldId id="318" r:id="rId60"/>
    <p:sldId id="319" r:id="rId61"/>
    <p:sldId id="277" r:id="rId62"/>
    <p:sldId id="278" r:id="rId63"/>
    <p:sldId id="279" r:id="rId64"/>
    <p:sldId id="280" r:id="rId65"/>
    <p:sldId id="281" r:id="rId66"/>
    <p:sldId id="296" r:id="rId67"/>
    <p:sldId id="282" r:id="rId68"/>
    <p:sldId id="283" r:id="rId69"/>
    <p:sldId id="284" r:id="rId70"/>
    <p:sldId id="286" r:id="rId7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9B9875D-4D45-4E41-A2CE-D5873AC38BB2}">
          <p14:sldIdLst>
            <p14:sldId id="320"/>
            <p14:sldId id="348"/>
            <p14:sldId id="349"/>
            <p14:sldId id="322"/>
            <p14:sldId id="323"/>
            <p14:sldId id="324"/>
            <p14:sldId id="325"/>
            <p14:sldId id="326"/>
            <p14:sldId id="327"/>
            <p14:sldId id="328"/>
            <p14:sldId id="329"/>
            <p14:sldId id="330"/>
            <p14:sldId id="331"/>
            <p14:sldId id="332"/>
            <p14:sldId id="333"/>
            <p14:sldId id="334"/>
            <p14:sldId id="335"/>
            <p14:sldId id="336"/>
            <p14:sldId id="337"/>
            <p14:sldId id="342"/>
            <p14:sldId id="343"/>
            <p14:sldId id="344"/>
            <p14:sldId id="345"/>
            <p14:sldId id="346"/>
            <p14:sldId id="347"/>
            <p14:sldId id="256"/>
            <p14:sldId id="257"/>
            <p14:sldId id="258"/>
            <p14:sldId id="259"/>
            <p14:sldId id="260"/>
            <p14:sldId id="261"/>
            <p14:sldId id="262"/>
            <p14:sldId id="287"/>
            <p14:sldId id="288"/>
            <p14:sldId id="264"/>
            <p14:sldId id="289"/>
            <p14:sldId id="307"/>
            <p14:sldId id="308"/>
            <p14:sldId id="309"/>
            <p14:sldId id="310"/>
          </p14:sldIdLst>
        </p14:section>
        <p14:section name="Untitled Section" id="{33BD0FB1-B319-4399-B9D1-747F7B54E8DE}">
          <p14:sldIdLst>
            <p14:sldId id="267"/>
            <p14:sldId id="311"/>
            <p14:sldId id="312"/>
            <p14:sldId id="313"/>
            <p14:sldId id="269"/>
            <p14:sldId id="270"/>
            <p14:sldId id="294"/>
            <p14:sldId id="272"/>
            <p14:sldId id="273"/>
            <p14:sldId id="275"/>
            <p14:sldId id="314"/>
            <p14:sldId id="315"/>
            <p14:sldId id="317"/>
            <p14:sldId id="318"/>
            <p14:sldId id="319"/>
            <p14:sldId id="277"/>
            <p14:sldId id="278"/>
            <p14:sldId id="279"/>
            <p14:sldId id="280"/>
            <p14:sldId id="281"/>
            <p14:sldId id="296"/>
            <p14:sldId id="282"/>
            <p14:sldId id="283"/>
            <p14:sldId id="284"/>
            <p14:sldId id="286"/>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9" d="100"/>
          <a:sy n="69" d="100"/>
        </p:scale>
        <p:origin x="-966" y="-60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2" Type="http://schemas.openxmlformats.org/officeDocument/2006/relationships/oleObject" Target="file:///D:\huynh\My%20Documents\RESA%20Research\Future%20of%20Work\APEC\Future%20of%20work%20and%20labour%20market%20implications%20in%20the%20digital%20age.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8"/>
            <c:invertIfNegative val="0"/>
            <c:bubble3D val="0"/>
            <c:spPr>
              <a:solidFill>
                <a:srgbClr val="FFC000"/>
              </a:solidFill>
              <a:ln>
                <a:noFill/>
              </a:ln>
              <a:effectLst/>
            </c:spPr>
          </c:dPt>
          <c:dPt>
            <c:idx val="9"/>
            <c:invertIfNegative val="0"/>
            <c:bubble3D val="0"/>
            <c:spPr>
              <a:solidFill>
                <a:srgbClr val="FFC000"/>
              </a:solidFill>
              <a:ln>
                <a:noFill/>
              </a:ln>
              <a:effectLst/>
            </c:spPr>
          </c:dPt>
          <c:dPt>
            <c:idx val="10"/>
            <c:invertIfNegative val="0"/>
            <c:bubble3D val="0"/>
            <c:spPr>
              <a:solidFill>
                <a:srgbClr val="FFC000"/>
              </a:solidFill>
              <a:ln>
                <a:noFill/>
              </a:ln>
              <a:effectLst/>
            </c:spPr>
          </c:dPt>
          <c:dPt>
            <c:idx val="11"/>
            <c:invertIfNegative val="0"/>
            <c:bubble3D val="0"/>
            <c:spPr>
              <a:solidFill>
                <a:srgbClr val="FFC000"/>
              </a:solidFill>
              <a:ln>
                <a:noFill/>
              </a:ln>
              <a:effectLst/>
            </c:spPr>
          </c:dPt>
          <c:cat>
            <c:multiLvlStrRef>
              <c:f>'D-Automation'!$A$10:$B$21</c:f>
              <c:multiLvlStrCache>
                <c:ptCount val="12"/>
                <c:lvl>
                  <c:pt idx="0">
                    <c:v>China, People's Rep.</c:v>
                  </c:pt>
                  <c:pt idx="1">
                    <c:v>Indonesia</c:v>
                  </c:pt>
                  <c:pt idx="2">
                    <c:v>Malaysia</c:v>
                  </c:pt>
                  <c:pt idx="3">
                    <c:v>Philippines</c:v>
                  </c:pt>
                  <c:pt idx="4">
                    <c:v>Singapore</c:v>
                  </c:pt>
                  <c:pt idx="5">
                    <c:v>Thailand</c:v>
                  </c:pt>
                  <c:pt idx="6">
                    <c:v>United States</c:v>
                  </c:pt>
                  <c:pt idx="7">
                    <c:v>Viet Nam</c:v>
                  </c:pt>
                  <c:pt idx="8">
                    <c:v>Canada</c:v>
                  </c:pt>
                  <c:pt idx="9">
                    <c:v>Japan</c:v>
                  </c:pt>
                  <c:pt idx="10">
                    <c:v>Korea, Rep.</c:v>
                  </c:pt>
                  <c:pt idx="11">
                    <c:v>United States</c:v>
                  </c:pt>
                </c:lvl>
                <c:lvl>
                  <c:pt idx="0">
                    <c:v>Occupation-based</c:v>
                  </c:pt>
                  <c:pt idx="8">
                    <c:v>Task-based</c:v>
                  </c:pt>
                </c:lvl>
              </c:multiLvlStrCache>
            </c:multiLvlStrRef>
          </c:cat>
          <c:val>
            <c:numRef>
              <c:f>'D-Automation'!$C$10:$C$21</c:f>
              <c:numCache>
                <c:formatCode>0.0</c:formatCode>
                <c:ptCount val="12"/>
                <c:pt idx="0">
                  <c:v>77.069999999999993</c:v>
                </c:pt>
                <c:pt idx="1">
                  <c:v>56</c:v>
                </c:pt>
                <c:pt idx="2">
                  <c:v>67.826999999999998</c:v>
                </c:pt>
                <c:pt idx="3">
                  <c:v>49</c:v>
                </c:pt>
                <c:pt idx="4">
                  <c:v>35</c:v>
                </c:pt>
                <c:pt idx="5">
                  <c:v>44</c:v>
                </c:pt>
                <c:pt idx="6">
                  <c:v>47</c:v>
                </c:pt>
                <c:pt idx="7">
                  <c:v>70</c:v>
                </c:pt>
                <c:pt idx="8" formatCode="General">
                  <c:v>9</c:v>
                </c:pt>
                <c:pt idx="9">
                  <c:v>7</c:v>
                </c:pt>
                <c:pt idx="10" formatCode="General">
                  <c:v>6</c:v>
                </c:pt>
                <c:pt idx="11" formatCode="General">
                  <c:v>9</c:v>
                </c:pt>
              </c:numCache>
            </c:numRef>
          </c:val>
        </c:ser>
        <c:dLbls>
          <c:showLegendKey val="0"/>
          <c:showVal val="0"/>
          <c:showCatName val="0"/>
          <c:showSerName val="0"/>
          <c:showPercent val="0"/>
          <c:showBubbleSize val="0"/>
        </c:dLbls>
        <c:gapWidth val="219"/>
        <c:overlap val="-27"/>
        <c:axId val="83253120"/>
        <c:axId val="83254656"/>
      </c:barChart>
      <c:catAx>
        <c:axId val="83253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Gill Sans MT" panose="020B0502020104020203" pitchFamily="34" charset="0"/>
                <a:ea typeface="+mn-ea"/>
                <a:cs typeface="+mn-cs"/>
              </a:defRPr>
            </a:pPr>
            <a:endParaRPr lang="en-US"/>
          </a:p>
        </c:txPr>
        <c:crossAx val="83254656"/>
        <c:crosses val="autoZero"/>
        <c:auto val="1"/>
        <c:lblAlgn val="ctr"/>
        <c:lblOffset val="100"/>
        <c:noMultiLvlLbl val="0"/>
      </c:catAx>
      <c:valAx>
        <c:axId val="83254656"/>
        <c:scaling>
          <c:orientation val="minMax"/>
          <c:max val="8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Gill Sans MT" panose="020B0502020104020203" pitchFamily="34" charset="0"/>
                <a:ea typeface="+mn-ea"/>
                <a:cs typeface="+mn-cs"/>
              </a:defRPr>
            </a:pPr>
            <a:endParaRPr lang="en-US"/>
          </a:p>
        </c:txPr>
        <c:crossAx val="83253120"/>
        <c:crosses val="autoZero"/>
        <c:crossBetween val="between"/>
      </c:valAx>
      <c:spPr>
        <a:noFill/>
        <a:ln>
          <a:noFill/>
        </a:ln>
        <a:effectLst/>
      </c:spPr>
    </c:plotArea>
    <c:plotVisOnly val="1"/>
    <c:dispBlanksAs val="gap"/>
    <c:showDLblsOverMax val="0"/>
  </c:chart>
  <c:spPr>
    <a:noFill/>
    <a:ln>
      <a:noFill/>
    </a:ln>
    <a:effectLst/>
  </c:spPr>
  <c:txPr>
    <a:bodyPr/>
    <a:lstStyle/>
    <a:p>
      <a:pPr>
        <a:defRPr b="1">
          <a:latin typeface="Gill Sans MT" panose="020B0502020104020203" pitchFamily="34" charset="0"/>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989E9C5D-CF7E-49B6-BE50-C1F052F053D1}" type="datetimeFigureOut">
              <a:rPr lang="en-US" smtClean="0"/>
              <a:t>5/6/2019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48167CC5-B802-418C-819E-54A9C0543F9E}" type="slidenum">
              <a:rPr lang="en-US" smtClean="0"/>
              <a:t>‹#›</a:t>
            </a:fld>
            <a:endParaRPr lang="en-US"/>
          </a:p>
        </p:txBody>
      </p:sp>
    </p:spTree>
    <p:extLst>
      <p:ext uri="{BB962C8B-B14F-4D97-AF65-F5344CB8AC3E}">
        <p14:creationId xmlns:p14="http://schemas.microsoft.com/office/powerpoint/2010/main" val="51605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B406EBB-72F7-48B7-BBDE-68DAFFBC5AC8}" type="datetimeFigureOut">
              <a:rPr lang="en-US" smtClean="0"/>
              <a:t>5/6/2019</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B586A5F-2D4F-4D66-A13B-669F0EDF96B6}" type="slidenum">
              <a:rPr lang="en-US" smtClean="0"/>
              <a:t>‹#›</a:t>
            </a:fld>
            <a:endParaRPr lang="en-US"/>
          </a:p>
        </p:txBody>
      </p:sp>
    </p:spTree>
    <p:extLst>
      <p:ext uri="{BB962C8B-B14F-4D97-AF65-F5344CB8AC3E}">
        <p14:creationId xmlns:p14="http://schemas.microsoft.com/office/powerpoint/2010/main" val="1109733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2C2980E-E290-4C2F-A7B3-CFB360F40C95}" type="slidenum">
              <a:rPr lang="en-US" smtClean="0">
                <a:solidFill>
                  <a:prstClr val="black"/>
                </a:solidFill>
                <a:cs typeface="Cordia New" pitchFamily="34" charset="-34"/>
              </a:rPr>
              <a:pPr/>
              <a:t>4</a:t>
            </a:fld>
            <a:endParaRPr lang="en-US" smtClean="0">
              <a:solidFill>
                <a:prstClr val="black"/>
              </a:solidFill>
              <a:cs typeface="Cordia New" pitchFamily="34" charset="-34"/>
            </a:endParaRPr>
          </a:p>
        </p:txBody>
      </p:sp>
      <p:sp>
        <p:nvSpPr>
          <p:cNvPr id="50179"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latin typeface="Arial" charset="0"/>
              <a:cs typeface="Cordia New" pitchFamily="34" charset="-34"/>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93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0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14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24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34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45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55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65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75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86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69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706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2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32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4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52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63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73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p:spPr>
      </p:sp>
      <p:sp>
        <p:nvSpPr>
          <p:cNvPr id="583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cs typeface="Cordia New" pitchFamily="34" charset="-34"/>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5.xml"/><Relationship Id="rId1" Type="http://schemas.openxmlformats.org/officeDocument/2006/relationships/vmlDrawing" Target="../drawings/vmlDrawing2.vml"/><Relationship Id="rId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5.xml"/><Relationship Id="rId1" Type="http://schemas.openxmlformats.org/officeDocument/2006/relationships/vmlDrawing" Target="../drawings/vmlDrawing3.vml"/><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5.xml"/><Relationship Id="rId1" Type="http://schemas.openxmlformats.org/officeDocument/2006/relationships/vmlDrawing" Target="../drawings/vmlDrawing4.vml"/><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5.xml"/><Relationship Id="rId1" Type="http://schemas.openxmlformats.org/officeDocument/2006/relationships/vmlDrawing" Target="../drawings/vmlDrawing5.vml"/><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5.xml"/><Relationship Id="rId1" Type="http://schemas.openxmlformats.org/officeDocument/2006/relationships/vmlDrawing" Target="../drawings/vmlDrawing6.v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5.xml"/><Relationship Id="rId1" Type="http://schemas.openxmlformats.org/officeDocument/2006/relationships/vmlDrawing" Target="../drawings/vmlDrawing7.vml"/><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5.xml"/><Relationship Id="rId1" Type="http://schemas.openxmlformats.org/officeDocument/2006/relationships/vmlDrawing" Target="../drawings/vmlDrawing8.v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5.xml"/><Relationship Id="rId1" Type="http://schemas.openxmlformats.org/officeDocument/2006/relationships/vmlDrawing" Target="../drawings/vmlDrawing9.v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5.xml"/><Relationship Id="rId1" Type="http://schemas.openxmlformats.org/officeDocument/2006/relationships/vmlDrawing" Target="../drawings/vmlDrawing10.v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5.xml"/><Relationship Id="rId1" Type="http://schemas.openxmlformats.org/officeDocument/2006/relationships/vmlDrawing" Target="../drawings/vmlDrawing11.v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5.xml"/><Relationship Id="rId1" Type="http://schemas.openxmlformats.org/officeDocument/2006/relationships/vmlDrawing" Target="../drawings/vmlDrawing12.vml"/><Relationship Id="rId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69"/>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7" y="2099733"/>
            <a:ext cx="8825659"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7" y="4777380"/>
            <a:ext cx="8825659"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089397" y="1792226"/>
            <a:ext cx="990599" cy="304799"/>
          </a:xfrm>
        </p:spPr>
        <p:txBody>
          <a:bodyPr anchor="t"/>
          <a:lstStyle>
            <a:lvl1pPr algn="l">
              <a:defRPr b="0" i="0">
                <a:solidFill>
                  <a:schemeClr val="bg1"/>
                </a:solidFill>
              </a:defRPr>
            </a:lvl1p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a:xfrm rot="5400000">
            <a:off x="8959599" y="3226830"/>
            <a:ext cx="3859795" cy="304801"/>
          </a:xfrm>
        </p:spPr>
        <p:txBody>
          <a:bodyPr/>
          <a:lstStyle>
            <a:lvl1pPr>
              <a:defRPr b="0" i="0">
                <a:solidFill>
                  <a:schemeClr val="bg1"/>
                </a:solidFill>
              </a:defRPr>
            </a:lvl1pPr>
          </a:lstStyle>
          <a:p>
            <a:endParaRPr lang="en-US" dirty="0"/>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15" y="292612"/>
            <a:ext cx="838199" cy="767687"/>
          </a:xfrm>
        </p:spPr>
        <p:txBody>
          <a:bodyPr/>
          <a:lstStyle>
            <a:lvl1pPr>
              <a:defRPr sz="2800" b="0" i="0">
                <a:latin typeface="+mj-lt"/>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97326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69"/>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9" y="4966674"/>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7"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97556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69"/>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1063416"/>
            <a:ext cx="8825659" cy="1379755"/>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7"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65515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69"/>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9"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7" y="980517"/>
            <a:ext cx="8453907" cy="2698249"/>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6"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7"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05785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69"/>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7"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07312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5"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5"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3"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3" y="3193567"/>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6700" y="261730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6707" y="3193568"/>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22" name="Straight Connector 21"/>
          <p:cNvCxnSpPr/>
          <p:nvPr/>
        </p:nvCxnSpPr>
        <p:spPr>
          <a:xfrm>
            <a:off x="4403971" y="2569640"/>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40"/>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8219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9"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1334553"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6" y="510911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72543" y="4532846"/>
            <a:ext cx="3046767"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4748470"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68871" y="5184002"/>
            <a:ext cx="3050439"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3439" y="4532847"/>
            <a:ext cx="3050439"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8163033"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3436"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075947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5" y="973668"/>
            <a:ext cx="8825660"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352136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69"/>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3" y="1278468"/>
            <a:ext cx="6247547"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694172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90000"/>
                </a:srgbClr>
              </a:solidFill>
            </a:endParaRPr>
          </a:p>
        </p:txBody>
      </p:sp>
      <p:sp>
        <p:nvSpPr>
          <p:cNvPr id="27" name="Slide Number Placeholder 26"/>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2765667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351686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95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581682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6" name="Footer Placeholder 5"/>
          <p:cNvSpPr>
            <a:spLocks noGrp="1"/>
          </p:cNvSpPr>
          <p:nvPr>
            <p:ph type="ftr" sz="quarter" idx="11"/>
          </p:nvPr>
        </p:nvSpPr>
        <p:spPr/>
        <p:txBody>
          <a:bodyPr/>
          <a:lstStyle/>
          <a:p>
            <a:endParaRPr lang="en-US">
              <a:solidFill>
                <a:srgbClr val="DBF5F9">
                  <a:shade val="90000"/>
                </a:srgbClr>
              </a:solidFill>
            </a:endParaRPr>
          </a:p>
        </p:txBody>
      </p:sp>
      <p:sp>
        <p:nvSpPr>
          <p:cNvPr id="7" name="Slide Number Placeholder 6"/>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31619752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74" y="1859761"/>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74"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8" name="Footer Placeholder 7"/>
          <p:cNvSpPr>
            <a:spLocks noGrp="1"/>
          </p:cNvSpPr>
          <p:nvPr>
            <p:ph type="ftr" sz="quarter" idx="11"/>
          </p:nvPr>
        </p:nvSpPr>
        <p:spPr/>
        <p:txBody>
          <a:bodyPr/>
          <a:lstStyle/>
          <a:p>
            <a:endParaRPr lang="en-US">
              <a:solidFill>
                <a:srgbClr val="DBF5F9">
                  <a:shade val="90000"/>
                </a:srgbClr>
              </a:solidFill>
            </a:endParaRPr>
          </a:p>
        </p:txBody>
      </p:sp>
      <p:sp>
        <p:nvSpPr>
          <p:cNvPr id="9" name="Slide Number Placeholder 8"/>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4678392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4" name="Footer Placeholder 3"/>
          <p:cNvSpPr>
            <a:spLocks noGrp="1"/>
          </p:cNvSpPr>
          <p:nvPr>
            <p:ph type="ftr" sz="quarter" idx="11"/>
          </p:nvPr>
        </p:nvSpPr>
        <p:spPr/>
        <p:txBody>
          <a:bodyPr/>
          <a:lstStyle/>
          <a:p>
            <a:endParaRPr lang="en-US">
              <a:solidFill>
                <a:srgbClr val="DBF5F9">
                  <a:shade val="90000"/>
                </a:srgbClr>
              </a:solidFill>
            </a:endParaRPr>
          </a:p>
        </p:txBody>
      </p:sp>
      <p:sp>
        <p:nvSpPr>
          <p:cNvPr id="5" name="Slide Number Placeholder 4"/>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25157205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3" name="Footer Placeholder 2"/>
          <p:cNvSpPr>
            <a:spLocks noGrp="1"/>
          </p:cNvSpPr>
          <p:nvPr>
            <p:ph type="ftr" sz="quarter" idx="11"/>
          </p:nvPr>
        </p:nvSpPr>
        <p:spPr/>
        <p:txBody>
          <a:bodyPr/>
          <a:lstStyle/>
          <a:p>
            <a:endParaRPr lang="en-US">
              <a:solidFill>
                <a:srgbClr val="DBF5F9">
                  <a:shade val="90000"/>
                </a:srgbClr>
              </a:solidFill>
            </a:endParaRPr>
          </a:p>
        </p:txBody>
      </p:sp>
      <p:sp>
        <p:nvSpPr>
          <p:cNvPr id="4" name="Slide Number Placeholder 3"/>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37719632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6" name="Footer Placeholder 5"/>
          <p:cNvSpPr>
            <a:spLocks noGrp="1"/>
          </p:cNvSpPr>
          <p:nvPr>
            <p:ph type="ftr" sz="quarter" idx="11"/>
          </p:nvPr>
        </p:nvSpPr>
        <p:spPr/>
        <p:txBody>
          <a:bodyPr/>
          <a:lstStyle/>
          <a:p>
            <a:endParaRPr lang="en-US">
              <a:solidFill>
                <a:srgbClr val="DBF5F9">
                  <a:shade val="90000"/>
                </a:srgbClr>
              </a:solidFill>
            </a:endParaRPr>
          </a:p>
        </p:txBody>
      </p:sp>
      <p:sp>
        <p:nvSpPr>
          <p:cNvPr id="7" name="Slide Number Placeholder 6"/>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22679562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2" name="Title 1"/>
          <p:cNvSpPr>
            <a:spLocks noGrp="1"/>
          </p:cNvSpPr>
          <p:nvPr>
            <p:ph type="title"/>
          </p:nvPr>
        </p:nvSpPr>
        <p:spPr>
          <a:xfrm>
            <a:off x="812800" y="1176999"/>
            <a:ext cx="2950464"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6" name="Footer Placeholder 5"/>
          <p:cNvSpPr>
            <a:spLocks noGrp="1"/>
          </p:cNvSpPr>
          <p:nvPr>
            <p:ph type="ftr" sz="quarter" idx="11"/>
          </p:nvPr>
        </p:nvSpPr>
        <p:spPr/>
        <p:txBody>
          <a:bodyPr/>
          <a:lstStyle/>
          <a:p>
            <a:endParaRPr lang="en-US">
              <a:solidFill>
                <a:srgbClr val="DBF5F9">
                  <a:shade val="90000"/>
                </a:srgbClr>
              </a:solidFill>
            </a:endParaRPr>
          </a:p>
        </p:txBody>
      </p:sp>
      <p:sp>
        <p:nvSpPr>
          <p:cNvPr id="7" name="Slide Number Placeholder 6"/>
          <p:cNvSpPr>
            <a:spLocks noGrp="1"/>
          </p:cNvSpPr>
          <p:nvPr>
            <p:ph type="sldNum" sz="quarter" idx="12"/>
          </p:nvPr>
        </p:nvSpPr>
        <p:spPr>
          <a:xfrm>
            <a:off x="10769600" y="6356361"/>
            <a:ext cx="812800" cy="365125"/>
          </a:xfrm>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11" name="Freeform 10"/>
          <p:cNvSpPr>
            <a:spLocks/>
          </p:cNvSpPr>
          <p:nvPr/>
        </p:nvSpPr>
        <p:spPr bwMode="auto">
          <a:xfrm flipV="1">
            <a:off x="5842000" y="621983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Tree>
    <p:extLst>
      <p:ext uri="{BB962C8B-B14F-4D97-AF65-F5344CB8AC3E}">
        <p14:creationId xmlns:p14="http://schemas.microsoft.com/office/powerpoint/2010/main" val="38187929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2968486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1"/>
            <a:ext cx="27432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914401"/>
            <a:ext cx="80264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25612926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lvl1pPr>
              <a:defRPr/>
            </a:lvl1pPr>
          </a:lstStyle>
          <a:p>
            <a:pPr>
              <a:defRPr/>
            </a:pPr>
            <a:fld id="{72A00A36-EF45-42F3-A869-9238E2A7BAEA}"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D1364E-DA5C-4F43-9635-901CCC777E2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942888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69"/>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61" y="2677648"/>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678529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1CA25E5F-A56D-47E8-806D-65F20697978B}"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DD4D3CD-20C2-4907-B445-B0BD14362E71}"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9542853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7"/>
            <a:ext cx="103632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393EE97-5745-4DEF-B4A6-C98EFADBDF43}"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B2F2169-B3A9-48F3-827D-D26E993E326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8294065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09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97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04174925-6AC2-4530-AD86-CEC5790DD63C}" type="datetimeFigureOut">
              <a:rPr lang="th-TH">
                <a:solidFill>
                  <a:prstClr val="black">
                    <a:tint val="75000"/>
                  </a:prstClr>
                </a:solidFill>
              </a:rPr>
              <a:pPr>
                <a:defRPr/>
              </a:pPr>
              <a:t>06/05/62</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1843141-2F86-49DB-951F-A777AC031AD7}"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2908918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9F81091F-67C8-4AA4-BF76-30000554D1AB}" type="datetimeFigureOut">
              <a:rPr lang="th-TH">
                <a:solidFill>
                  <a:prstClr val="black">
                    <a:tint val="75000"/>
                  </a:prstClr>
                </a:solidFill>
              </a:rPr>
              <a:pPr>
                <a:defRPr/>
              </a:pPr>
              <a:t>06/05/62</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AAFE5AF-9142-4F40-BDA6-513C2FD41157}"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113509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3205F022-D7CE-4935-B849-C601F818E789}" type="datetimeFigureOut">
              <a:rPr lang="th-TH">
                <a:solidFill>
                  <a:prstClr val="black">
                    <a:tint val="75000"/>
                  </a:prstClr>
                </a:solidFill>
              </a:rPr>
              <a:pPr>
                <a:defRPr/>
              </a:pPr>
              <a:t>06/05/62</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96CD0A6-DACA-4712-9023-8FDCD1D1DC30}"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8818540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7F73825-54AC-452C-8BEC-6544765652D1}" type="datetimeFigureOut">
              <a:rPr lang="th-TH">
                <a:solidFill>
                  <a:prstClr val="black">
                    <a:tint val="75000"/>
                  </a:prstClr>
                </a:solidFill>
              </a:rPr>
              <a:pPr>
                <a:defRPr/>
              </a:pPr>
              <a:t>06/05/62</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8B9A13C-1C8C-468C-94CA-B09C2A93878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3209711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E252394-6886-46B4-A6E0-9BCFB160CC0E}" type="datetimeFigureOut">
              <a:rPr lang="th-TH">
                <a:solidFill>
                  <a:prstClr val="black">
                    <a:tint val="75000"/>
                  </a:prstClr>
                </a:solidFill>
              </a:rPr>
              <a:pPr>
                <a:defRPr/>
              </a:pPr>
              <a:t>06/05/62</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B15F72F-F9A6-456E-86D4-9AA81A2D7A5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323677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E50D73-C82C-4EC8-82AA-C9EFB41E7C56}" type="datetimeFigureOut">
              <a:rPr lang="th-TH">
                <a:solidFill>
                  <a:prstClr val="black">
                    <a:tint val="75000"/>
                  </a:prstClr>
                </a:solidFill>
              </a:rPr>
              <a:pPr>
                <a:defRPr/>
              </a:pPr>
              <a:t>06/05/62</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61D78E0-6455-4114-9F85-BEB18A89C17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41138845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16C12958-4DAB-437B-8EB3-1812618FB000}"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D6C81C0-D794-44BE-8C63-B7C45A655F9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2489875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9F17BAA7-66E2-4C36-B515-B2F74CBC24FE}"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9DE2BFD-A9F6-4EEE-B052-F50818DAD3F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51304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9" y="2603508"/>
            <a:ext cx="4825159"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9"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16921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lvl1pPr>
              <a:defRPr/>
            </a:lvl1pPr>
          </a:lstStyle>
          <a:p>
            <a:pPr>
              <a:defRPr/>
            </a:pPr>
            <a:fld id="{72A00A36-EF45-42F3-A869-9238E2A7BAEA}"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6D1364E-DA5C-4F43-9635-901CCC777E2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9539719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1CA25E5F-A56D-47E8-806D-65F20697978B}"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DD4D3CD-20C2-4907-B445-B0BD14362E71}"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0670605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393EE97-5745-4DEF-B4A6-C98EFADBDF43}"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B2F2169-B3A9-48F3-827D-D26E993E3262}"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8020789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09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97600" y="1600204"/>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3"/>
          <p:cNvSpPr>
            <a:spLocks noGrp="1"/>
          </p:cNvSpPr>
          <p:nvPr>
            <p:ph type="dt" sz="half" idx="10"/>
          </p:nvPr>
        </p:nvSpPr>
        <p:spPr/>
        <p:txBody>
          <a:bodyPr/>
          <a:lstStyle>
            <a:lvl1pPr>
              <a:defRPr/>
            </a:lvl1pPr>
          </a:lstStyle>
          <a:p>
            <a:pPr>
              <a:defRPr/>
            </a:pPr>
            <a:fld id="{04174925-6AC2-4530-AD86-CEC5790DD63C}" type="datetimeFigureOut">
              <a:rPr lang="th-TH">
                <a:solidFill>
                  <a:prstClr val="black">
                    <a:tint val="75000"/>
                  </a:prstClr>
                </a:solidFill>
              </a:rPr>
              <a:pPr>
                <a:defRPr/>
              </a:pPr>
              <a:t>06/05/62</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1843141-2F86-49DB-951F-A777AC031AD7}"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8035132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3"/>
          <p:cNvSpPr>
            <a:spLocks noGrp="1"/>
          </p:cNvSpPr>
          <p:nvPr>
            <p:ph type="dt" sz="half" idx="10"/>
          </p:nvPr>
        </p:nvSpPr>
        <p:spPr/>
        <p:txBody>
          <a:bodyPr/>
          <a:lstStyle>
            <a:lvl1pPr>
              <a:defRPr/>
            </a:lvl1pPr>
          </a:lstStyle>
          <a:p>
            <a:pPr>
              <a:defRPr/>
            </a:pPr>
            <a:fld id="{9F81091F-67C8-4AA4-BF76-30000554D1AB}" type="datetimeFigureOut">
              <a:rPr lang="th-TH">
                <a:solidFill>
                  <a:prstClr val="black">
                    <a:tint val="75000"/>
                  </a:prstClr>
                </a:solidFill>
              </a:rPr>
              <a:pPr>
                <a:defRPr/>
              </a:pPr>
              <a:t>06/05/62</a:t>
            </a:fld>
            <a:endParaRPr lang="th-TH">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FAAFE5AF-9142-4F40-BDA6-513C2FD41157}"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4055112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3"/>
          <p:cNvSpPr>
            <a:spLocks noGrp="1"/>
          </p:cNvSpPr>
          <p:nvPr>
            <p:ph type="dt" sz="half" idx="10"/>
          </p:nvPr>
        </p:nvSpPr>
        <p:spPr/>
        <p:txBody>
          <a:bodyPr/>
          <a:lstStyle>
            <a:lvl1pPr>
              <a:defRPr/>
            </a:lvl1pPr>
          </a:lstStyle>
          <a:p>
            <a:pPr>
              <a:defRPr/>
            </a:pPr>
            <a:fld id="{3205F022-D7CE-4935-B849-C601F818E789}" type="datetimeFigureOut">
              <a:rPr lang="th-TH">
                <a:solidFill>
                  <a:prstClr val="black">
                    <a:tint val="75000"/>
                  </a:prstClr>
                </a:solidFill>
              </a:rPr>
              <a:pPr>
                <a:defRPr/>
              </a:pPr>
              <a:t>06/05/62</a:t>
            </a:fld>
            <a:endParaRPr lang="th-TH">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96CD0A6-DACA-4712-9023-8FDCD1D1DC30}"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3741192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7F73825-54AC-452C-8BEC-6544765652D1}" type="datetimeFigureOut">
              <a:rPr lang="th-TH">
                <a:solidFill>
                  <a:prstClr val="black">
                    <a:tint val="75000"/>
                  </a:prstClr>
                </a:solidFill>
              </a:rPr>
              <a:pPr>
                <a:defRPr/>
              </a:pPr>
              <a:t>06/05/62</a:t>
            </a:fld>
            <a:endParaRPr lang="th-TH">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48B9A13C-1C8C-468C-94CA-B09C2A93878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9356376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609603"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E252394-6886-46B4-A6E0-9BCFB160CC0E}" type="datetimeFigureOut">
              <a:rPr lang="th-TH">
                <a:solidFill>
                  <a:prstClr val="black">
                    <a:tint val="75000"/>
                  </a:prstClr>
                </a:solidFill>
              </a:rPr>
              <a:pPr>
                <a:defRPr/>
              </a:pPr>
              <a:t>06/05/62</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B15F72F-F9A6-456E-86D4-9AA81A2D7A5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5658394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E50D73-C82C-4EC8-82AA-C9EFB41E7C56}" type="datetimeFigureOut">
              <a:rPr lang="th-TH">
                <a:solidFill>
                  <a:prstClr val="black">
                    <a:tint val="75000"/>
                  </a:prstClr>
                </a:solidFill>
              </a:rPr>
              <a:pPr>
                <a:defRPr/>
              </a:pPr>
              <a:t>06/05/62</a:t>
            </a:fld>
            <a:endParaRPr lang="th-TH">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61D78E0-6455-4114-9F85-BEB18A89C17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19694694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16C12958-4DAB-437B-8EB3-1812618FB000}"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D6C81C0-D794-44BE-8C63-B7C45A655F9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885647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6"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9" y="3179767"/>
            <a:ext cx="4825159"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9"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7" y="3179767"/>
            <a:ext cx="4825159"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804496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lvl1pPr>
              <a:defRPr/>
            </a:lvl1pPr>
          </a:lstStyle>
          <a:p>
            <a:pPr>
              <a:defRPr/>
            </a:pPr>
            <a:fld id="{9F17BAA7-66E2-4C36-B515-B2F74CBC24FE}" type="datetimeFigureOut">
              <a:rPr lang="th-TH">
                <a:solidFill>
                  <a:prstClr val="black">
                    <a:tint val="75000"/>
                  </a:prstClr>
                </a:solidFill>
              </a:rPr>
              <a:pPr>
                <a:defRPr/>
              </a:pPr>
              <a:t>06/05/62</a:t>
            </a:fld>
            <a:endParaRPr lang="th-TH">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th-TH">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9DE2BFD-A9F6-4EEE-B052-F50818DAD3FD}"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9269602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28" descr="bar"/>
          <p:cNvPicPr>
            <a:picLocks noChangeAspect="1" noChangeArrowheads="1"/>
          </p:cNvPicPr>
          <p:nvPr/>
        </p:nvPicPr>
        <p:blipFill>
          <a:blip r:embed="rId3" cstate="print"/>
          <a:srcRect/>
          <a:stretch>
            <a:fillRect/>
          </a:stretch>
        </p:blipFill>
        <p:spPr bwMode="auto">
          <a:xfrm>
            <a:off x="3149600" y="5764216"/>
            <a:ext cx="6299200" cy="560387"/>
          </a:xfrm>
          <a:prstGeom prst="rect">
            <a:avLst/>
          </a:prstGeom>
          <a:noFill/>
          <a:ln w="9525">
            <a:noFill/>
            <a:miter lim="800000"/>
            <a:headEnd/>
            <a:tailEnd/>
          </a:ln>
        </p:spPr>
      </p:pic>
      <p:sp>
        <p:nvSpPr>
          <p:cNvPr id="5" name="Text Box 14"/>
          <p:cNvSpPr txBox="1">
            <a:spLocks noChangeArrowheads="1"/>
          </p:cNvSpPr>
          <p:nvPr/>
        </p:nvSpPr>
        <p:spPr bwMode="gray">
          <a:xfrm>
            <a:off x="203200" y="152400"/>
            <a:ext cx="2844800" cy="457200"/>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400" b="1" i="1" smtClean="0">
                <a:solidFill>
                  <a:srgbClr val="0F3F85"/>
                </a:solidFill>
                <a:cs typeface="Arial" charset="0"/>
              </a:rPr>
              <a:t>LOGO</a:t>
            </a:r>
          </a:p>
        </p:txBody>
      </p:sp>
      <p:sp>
        <p:nvSpPr>
          <p:cNvPr id="6" name="Rectangle 29"/>
          <p:cNvSpPr>
            <a:spLocks noChangeArrowheads="1"/>
          </p:cNvSpPr>
          <p:nvPr/>
        </p:nvSpPr>
        <p:spPr bwMode="gray">
          <a:xfrm>
            <a:off x="0" y="0"/>
            <a:ext cx="3962400" cy="1524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7" name="Rectangle 30"/>
          <p:cNvSpPr>
            <a:spLocks noChangeArrowheads="1"/>
          </p:cNvSpPr>
          <p:nvPr/>
        </p:nvSpPr>
        <p:spPr bwMode="gray">
          <a:xfrm>
            <a:off x="3962400" y="0"/>
            <a:ext cx="8229600" cy="1524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3075" name="Rectangle 3"/>
          <p:cNvSpPr>
            <a:spLocks noGrp="1" noChangeArrowheads="1"/>
          </p:cNvSpPr>
          <p:nvPr>
            <p:ph type="subTitle" idx="1"/>
          </p:nvPr>
        </p:nvSpPr>
        <p:spPr>
          <a:xfrm>
            <a:off x="3014133" y="5791200"/>
            <a:ext cx="6400800" cy="381000"/>
          </a:xfrm>
        </p:spPr>
        <p:txBody>
          <a:bodyPr/>
          <a:lstStyle>
            <a:lvl1pPr marL="0" indent="0" algn="ctr">
              <a:buFont typeface="Wingdings" panose="05000000000000000000" pitchFamily="2" charset="2"/>
              <a:buNone/>
              <a:defRPr sz="1800"/>
            </a:lvl1pPr>
          </a:lstStyle>
          <a:p>
            <a:pPr lvl="0"/>
            <a:r>
              <a:rPr lang="en-US" noProof="0" smtClean="0"/>
              <a:t>Click to edit Master subtitle style</a:t>
            </a:r>
          </a:p>
        </p:txBody>
      </p:sp>
      <p:sp>
        <p:nvSpPr>
          <p:cNvPr id="3074" name="Rectangle 2"/>
          <p:cNvSpPr>
            <a:spLocks noGrp="1" noChangeArrowheads="1"/>
          </p:cNvSpPr>
          <p:nvPr>
            <p:ph type="ctrTitle"/>
          </p:nvPr>
        </p:nvSpPr>
        <p:spPr>
          <a:xfrm>
            <a:off x="812800" y="4986341"/>
            <a:ext cx="10566400" cy="682625"/>
          </a:xfrm>
          <a:extLst/>
        </p:spPr>
        <p:txBody>
          <a:bodyPr/>
          <a:lstStyle>
            <a:lvl1pPr algn="ctr">
              <a:defRPr sz="4400" b="0"/>
            </a:lvl1pPr>
          </a:lstStyle>
          <a:p>
            <a:pPr lvl="0"/>
            <a:r>
              <a:rPr lang="en-US" noProof="0" smtClean="0"/>
              <a:t>Click to edit Master title style</a:t>
            </a:r>
          </a:p>
        </p:txBody>
      </p:sp>
      <p:sp>
        <p:nvSpPr>
          <p:cNvPr id="8" name="Rectangle 4"/>
          <p:cNvSpPr>
            <a:spLocks noGrp="1" noChangeArrowheads="1"/>
          </p:cNvSpPr>
          <p:nvPr>
            <p:ph type="dt" sz="half" idx="10"/>
          </p:nvPr>
        </p:nvSpPr>
        <p:spPr>
          <a:xfrm>
            <a:off x="609600" y="6448428"/>
            <a:ext cx="2844800" cy="244475"/>
          </a:xfrm>
        </p:spPr>
        <p:txBody>
          <a:bodyPr/>
          <a:lstStyle>
            <a:lvl1pPr fontAlgn="auto">
              <a:spcBef>
                <a:spcPts val="0"/>
              </a:spcBef>
              <a:spcAft>
                <a:spcPts val="0"/>
              </a:spcAft>
              <a:defRPr sz="1200">
                <a:solidFill>
                  <a:srgbClr val="0F3F85"/>
                </a:solidFill>
              </a:defRPr>
            </a:lvl1pPr>
          </a:lstStyle>
          <a:p>
            <a:pPr>
              <a:defRPr/>
            </a:pPr>
            <a:endParaRPr lang="en-US"/>
          </a:p>
        </p:txBody>
      </p:sp>
      <p:sp>
        <p:nvSpPr>
          <p:cNvPr id="9" name="Rectangle 5"/>
          <p:cNvSpPr>
            <a:spLocks noGrp="1" noChangeArrowheads="1"/>
          </p:cNvSpPr>
          <p:nvPr>
            <p:ph type="ftr" sz="quarter" idx="11"/>
          </p:nvPr>
        </p:nvSpPr>
        <p:spPr>
          <a:xfrm>
            <a:off x="1509184" y="228603"/>
            <a:ext cx="3062816" cy="244475"/>
          </a:xfrm>
        </p:spPr>
        <p:txBody>
          <a:bodyPr/>
          <a:lstStyle>
            <a:lvl1pPr marL="0" marR="0" indent="0" algn="l" defTabSz="914400" rtl="0" eaLnBrk="1" fontAlgn="base" latinLnBrk="0" hangingPunct="1">
              <a:lnSpc>
                <a:spcPct val="100000"/>
              </a:lnSpc>
              <a:spcBef>
                <a:spcPct val="0"/>
              </a:spcBef>
              <a:spcAft>
                <a:spcPct val="0"/>
              </a:spcAft>
              <a:buClrTx/>
              <a:buSzTx/>
              <a:buFontTx/>
              <a:buNone/>
              <a:tabLst/>
              <a:defRPr sz="1200" b="1" i="1">
                <a:solidFill>
                  <a:srgbClr val="000000"/>
                </a:solidFill>
              </a:defRPr>
            </a:lvl1pPr>
          </a:lstStyle>
          <a:p>
            <a:pPr>
              <a:defRPr/>
            </a:pPr>
            <a:r>
              <a:rPr lang="en-US"/>
              <a:t>http://blogcongdong.com</a:t>
            </a:r>
          </a:p>
        </p:txBody>
      </p:sp>
      <p:sp>
        <p:nvSpPr>
          <p:cNvPr id="10" name="Rectangle 6"/>
          <p:cNvSpPr>
            <a:spLocks noGrp="1" noChangeArrowheads="1"/>
          </p:cNvSpPr>
          <p:nvPr>
            <p:ph type="sldNum" sz="quarter" idx="12"/>
          </p:nvPr>
        </p:nvSpPr>
        <p:spPr>
          <a:xfrm>
            <a:off x="4605867" y="6465891"/>
            <a:ext cx="2844800" cy="244475"/>
          </a:xfrm>
        </p:spPr>
        <p:txBody>
          <a:bodyPr/>
          <a:lstStyle>
            <a:lvl1pPr fontAlgn="auto">
              <a:spcBef>
                <a:spcPts val="0"/>
              </a:spcBef>
              <a:spcAft>
                <a:spcPts val="0"/>
              </a:spcAft>
              <a:defRPr sz="1200"/>
            </a:lvl1pPr>
          </a:lstStyle>
          <a:p>
            <a:pPr>
              <a:defRPr/>
            </a:pPr>
            <a:fld id="{4A6C6BB3-F994-4990-9E2C-F7E12FEE4CEB}" type="slidenum">
              <a:rPr lang="en-US"/>
              <a:pPr>
                <a:defRPr/>
              </a:pPr>
              <a:t>‹#›</a:t>
            </a:fld>
            <a:endParaRPr lang="en-US"/>
          </a:p>
        </p:txBody>
      </p:sp>
    </p:spTree>
    <p:extLst>
      <p:ext uri="{BB962C8B-B14F-4D97-AF65-F5344CB8AC3E}">
        <p14:creationId xmlns:p14="http://schemas.microsoft.com/office/powerpoint/2010/main" val="28274661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5"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7"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8"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2059"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488D3463-BE59-44CB-AFD9-8A6D97534B8D}" type="slidenum">
              <a:rPr lang="en-US"/>
              <a:pPr>
                <a:defRPr/>
              </a:pPr>
              <a:t>‹#›</a:t>
            </a:fld>
            <a:endParaRPr lang="en-US"/>
          </a:p>
        </p:txBody>
      </p:sp>
      <p:sp>
        <p:nvSpPr>
          <p:cNvPr id="11" name="Date Placeholder 5"/>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604921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5"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7"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8"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3083"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6"/>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10"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C635E9E7-B718-4534-8985-C10F591653BE}" type="slidenum">
              <a:rPr lang="en-US"/>
              <a:pPr>
                <a:defRPr/>
              </a:pPr>
              <a:t>‹#›</a:t>
            </a:fld>
            <a:endParaRPr lang="en-US"/>
          </a:p>
        </p:txBody>
      </p:sp>
      <p:sp>
        <p:nvSpPr>
          <p:cNvPr id="11" name="Date Placeholder 5"/>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9014708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7"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8"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9"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4107"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48419" y="1535113"/>
            <a:ext cx="4665133"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016753" y="1535113"/>
            <a:ext cx="4667249"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Slide Number Placeholder 5"/>
          <p:cNvSpPr>
            <a:spLocks noGrp="1"/>
          </p:cNvSpPr>
          <p:nvPr>
            <p:ph type="sldNum" sz="quarter" idx="10"/>
          </p:nvPr>
        </p:nvSpPr>
        <p:spPr/>
        <p:txBody>
          <a:bodyPr/>
          <a:lstStyle>
            <a:lvl1pPr fontAlgn="auto">
              <a:spcBef>
                <a:spcPts val="0"/>
              </a:spcBef>
              <a:spcAft>
                <a:spcPts val="0"/>
              </a:spcAft>
              <a:defRPr/>
            </a:lvl1pPr>
          </a:lstStyle>
          <a:p>
            <a:pPr>
              <a:defRPr/>
            </a:pPr>
            <a:fld id="{37D78930-04DC-4BEA-81A2-5895EE0C30FE}" type="slidenum">
              <a:rPr lang="en-US"/>
              <a:pPr>
                <a:defRPr/>
              </a:pPr>
              <a:t>‹#›</a:t>
            </a:fld>
            <a:endParaRPr lang="en-US"/>
          </a:p>
        </p:txBody>
      </p:sp>
      <p:sp>
        <p:nvSpPr>
          <p:cNvPr id="12" name="Date Placeholder 6"/>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3128632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8"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9"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10"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11"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5131"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9"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7"/>
          <p:cNvSpPr>
            <a:spLocks noGrp="1"/>
          </p:cNvSpPr>
          <p:nvPr>
            <p:ph type="sldNum" sz="quarter" idx="10"/>
          </p:nvPr>
        </p:nvSpPr>
        <p:spPr/>
        <p:txBody>
          <a:bodyPr/>
          <a:lstStyle>
            <a:lvl1pPr fontAlgn="auto">
              <a:spcBef>
                <a:spcPts val="0"/>
              </a:spcBef>
              <a:spcAft>
                <a:spcPts val="0"/>
              </a:spcAft>
              <a:defRPr/>
            </a:lvl1pPr>
          </a:lstStyle>
          <a:p>
            <a:pPr>
              <a:defRPr/>
            </a:pPr>
            <a:fld id="{CBF459C3-15DD-4B3B-8573-2CE6DF609261}" type="slidenum">
              <a:rPr lang="en-US"/>
              <a:pPr>
                <a:defRPr/>
              </a:pPr>
              <a:t>‹#›</a:t>
            </a:fld>
            <a:endParaRPr lang="en-US"/>
          </a:p>
        </p:txBody>
      </p:sp>
      <p:sp>
        <p:nvSpPr>
          <p:cNvPr id="14" name="Date Placeholder 8"/>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118273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4"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5"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6"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7"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6155"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9"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A657A515-8859-4607-B8CA-D27B9F10B2DE}" type="slidenum">
              <a:rPr lang="en-US"/>
              <a:pPr>
                <a:defRPr/>
              </a:pPr>
              <a:t>‹#›</a:t>
            </a:fld>
            <a:endParaRPr lang="en-US"/>
          </a:p>
        </p:txBody>
      </p:sp>
      <p:sp>
        <p:nvSpPr>
          <p:cNvPr id="10" name="Date Placeholder 4"/>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2095719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3"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4"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5"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6"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7179"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8" name="Slide Number Placeholder 2"/>
          <p:cNvSpPr>
            <a:spLocks noGrp="1"/>
          </p:cNvSpPr>
          <p:nvPr>
            <p:ph type="sldNum" sz="quarter" idx="10"/>
          </p:nvPr>
        </p:nvSpPr>
        <p:spPr/>
        <p:txBody>
          <a:bodyPr/>
          <a:lstStyle>
            <a:lvl1pPr fontAlgn="auto">
              <a:spcBef>
                <a:spcPts val="0"/>
              </a:spcBef>
              <a:spcAft>
                <a:spcPts val="0"/>
              </a:spcAft>
              <a:defRPr/>
            </a:lvl1pPr>
          </a:lstStyle>
          <a:p>
            <a:pPr>
              <a:defRPr/>
            </a:pPr>
            <a:fld id="{7920B07C-EFBC-4B7D-9153-2081C97D1209}" type="slidenum">
              <a:rPr lang="en-US"/>
              <a:pPr>
                <a:defRPr/>
              </a:pPr>
              <a:t>‹#›</a:t>
            </a:fld>
            <a:endParaRPr lang="en-US"/>
          </a:p>
        </p:txBody>
      </p:sp>
      <p:sp>
        <p:nvSpPr>
          <p:cNvPr id="9" name="Date Placeholder 3"/>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8541818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7"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8"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9"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8203"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a:xfrm>
            <a:off x="840319"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9"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11" name="Slide Number Placeholder 5"/>
          <p:cNvSpPr>
            <a:spLocks noGrp="1"/>
          </p:cNvSpPr>
          <p:nvPr>
            <p:ph type="sldNum" sz="quarter" idx="10"/>
          </p:nvPr>
        </p:nvSpPr>
        <p:spPr/>
        <p:txBody>
          <a:bodyPr/>
          <a:lstStyle>
            <a:lvl1pPr fontAlgn="auto">
              <a:spcBef>
                <a:spcPts val="0"/>
              </a:spcBef>
              <a:spcAft>
                <a:spcPts val="0"/>
              </a:spcAft>
              <a:defRPr/>
            </a:lvl1pPr>
          </a:lstStyle>
          <a:p>
            <a:pPr>
              <a:defRPr/>
            </a:pPr>
            <a:fld id="{1DBF8C45-FE87-4202-B0F0-7FAAE374887F}" type="slidenum">
              <a:rPr lang="en-US"/>
              <a:pPr>
                <a:defRPr/>
              </a:pPr>
              <a:t>‹#›</a:t>
            </a:fld>
            <a:endParaRPr lang="en-US"/>
          </a:p>
        </p:txBody>
      </p:sp>
      <p:sp>
        <p:nvSpPr>
          <p:cNvPr id="12" name="Date Placeholder 6"/>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2297278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7"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8"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9"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9227"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a:xfrm>
            <a:off x="840319"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840319"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11" name="Slide Number Placeholder 5"/>
          <p:cNvSpPr>
            <a:spLocks noGrp="1"/>
          </p:cNvSpPr>
          <p:nvPr>
            <p:ph type="sldNum" sz="quarter" idx="10"/>
          </p:nvPr>
        </p:nvSpPr>
        <p:spPr/>
        <p:txBody>
          <a:bodyPr/>
          <a:lstStyle>
            <a:lvl1pPr fontAlgn="auto">
              <a:spcBef>
                <a:spcPts val="0"/>
              </a:spcBef>
              <a:spcAft>
                <a:spcPts val="0"/>
              </a:spcAft>
              <a:defRPr/>
            </a:lvl1pPr>
          </a:lstStyle>
          <a:p>
            <a:pPr>
              <a:defRPr/>
            </a:pPr>
            <a:fld id="{4517F9C0-DA05-442F-BED4-CEA489CCCB9D}" type="slidenum">
              <a:rPr lang="en-US"/>
              <a:pPr>
                <a:defRPr/>
              </a:pPr>
              <a:t>‹#›</a:t>
            </a:fld>
            <a:endParaRPr lang="en-US"/>
          </a:p>
        </p:txBody>
      </p:sp>
      <p:sp>
        <p:nvSpPr>
          <p:cNvPr id="12" name="Date Placeholder 6"/>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618666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399517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4"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5"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7"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8"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10251"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409A9365-B07E-4EFB-AB5A-9E60EC1B8EB6}" type="slidenum">
              <a:rPr lang="en-US"/>
              <a:pPr>
                <a:defRPr/>
              </a:pPr>
              <a:t>‹#›</a:t>
            </a:fld>
            <a:endParaRPr lang="en-US"/>
          </a:p>
        </p:txBody>
      </p:sp>
      <p:sp>
        <p:nvSpPr>
          <p:cNvPr id="11" name="Date Placeholder 5"/>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35359263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5"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7"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8"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11275"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Vertical Title 1"/>
          <p:cNvSpPr>
            <a:spLocks noGrp="1"/>
          </p:cNvSpPr>
          <p:nvPr>
            <p:ph type="title" orient="vert"/>
          </p:nvPr>
        </p:nvSpPr>
        <p:spPr>
          <a:xfrm>
            <a:off x="9296400" y="427038"/>
            <a:ext cx="2387600" cy="5984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33600" y="427038"/>
            <a:ext cx="6959600" cy="5984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9BAEFB5B-A23D-4268-A959-934705E0CC97}" type="slidenum">
              <a:rPr lang="en-US"/>
              <a:pPr>
                <a:defRPr/>
              </a:pPr>
              <a:t>‹#›</a:t>
            </a:fld>
            <a:endParaRPr lang="en-US"/>
          </a:p>
        </p:txBody>
      </p:sp>
      <p:sp>
        <p:nvSpPr>
          <p:cNvPr id="11" name="Date Placeholder 5"/>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39921471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4"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5"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6"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7"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graphicFrame>
        <p:nvGraphicFramePr>
          <p:cNvPr id="8"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12299" name="Image" r:id="rId3" imgW="2526984" imgH="2476190" progId="Photoshop.Image.7">
                  <p:embed/>
                </p:oleObj>
              </mc:Choice>
              <mc:Fallback>
                <p:oleObj name="Image" r:id="rId3" imgW="2526984" imgH="2476190"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Title 1"/>
          <p:cNvSpPr>
            <a:spLocks noGrp="1"/>
          </p:cNvSpPr>
          <p:nvPr>
            <p:ph type="title"/>
          </p:nvPr>
        </p:nvSpPr>
        <p:spPr>
          <a:xfrm>
            <a:off x="2133600" y="427038"/>
            <a:ext cx="8917517" cy="4873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148419" y="1535113"/>
            <a:ext cx="9535583" cy="4876800"/>
          </a:xfrm>
        </p:spPr>
        <p:txBody>
          <a:bodyPr/>
          <a:lstStyle/>
          <a:p>
            <a:pPr lvl="0"/>
            <a:r>
              <a:rPr lang="en-US" noProof="0" smtClean="0"/>
              <a:t>Click icon to add table</a:t>
            </a:r>
          </a:p>
        </p:txBody>
      </p:sp>
      <p:sp>
        <p:nvSpPr>
          <p:cNvPr id="10"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3ADC22B1-6760-4B47-B311-30EA80D9BEEF}" type="slidenum">
              <a:rPr lang="en-US"/>
              <a:pPr>
                <a:defRPr/>
              </a:pPr>
              <a:t>‹#›</a:t>
            </a:fld>
            <a:endParaRPr lang="en-US"/>
          </a:p>
        </p:txBody>
      </p:sp>
      <p:sp>
        <p:nvSpPr>
          <p:cNvPr id="11" name="Date Placeholder 5"/>
          <p:cNvSpPr>
            <a:spLocks noGrp="1"/>
          </p:cNvSpPr>
          <p:nvPr>
            <p:ph type="dt" sz="half" idx="11"/>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21460319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90000"/>
                </a:srgbClr>
              </a:solidFill>
            </a:endParaRPr>
          </a:p>
        </p:txBody>
      </p:sp>
      <p:sp>
        <p:nvSpPr>
          <p:cNvPr id="27" name="Slide Number Placeholder 26"/>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14807135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4407597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102963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6" name="Footer Placeholder 5"/>
          <p:cNvSpPr>
            <a:spLocks noGrp="1"/>
          </p:cNvSpPr>
          <p:nvPr>
            <p:ph type="ftr" sz="quarter" idx="11"/>
          </p:nvPr>
        </p:nvSpPr>
        <p:spPr/>
        <p:txBody>
          <a:bodyPr/>
          <a:lstStyle/>
          <a:p>
            <a:endParaRPr lang="en-US">
              <a:solidFill>
                <a:srgbClr val="DBF5F9">
                  <a:shade val="90000"/>
                </a:srgbClr>
              </a:solidFill>
            </a:endParaRPr>
          </a:p>
        </p:txBody>
      </p:sp>
      <p:sp>
        <p:nvSpPr>
          <p:cNvPr id="7" name="Slide Number Placeholder 6"/>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188051808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8" name="Footer Placeholder 7"/>
          <p:cNvSpPr>
            <a:spLocks noGrp="1"/>
          </p:cNvSpPr>
          <p:nvPr>
            <p:ph type="ftr" sz="quarter" idx="11"/>
          </p:nvPr>
        </p:nvSpPr>
        <p:spPr/>
        <p:txBody>
          <a:bodyPr/>
          <a:lstStyle/>
          <a:p>
            <a:endParaRPr lang="en-US">
              <a:solidFill>
                <a:srgbClr val="DBF5F9">
                  <a:shade val="90000"/>
                </a:srgbClr>
              </a:solidFill>
            </a:endParaRPr>
          </a:p>
        </p:txBody>
      </p:sp>
      <p:sp>
        <p:nvSpPr>
          <p:cNvPr id="9" name="Slide Number Placeholder 8"/>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83545196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4" name="Footer Placeholder 3"/>
          <p:cNvSpPr>
            <a:spLocks noGrp="1"/>
          </p:cNvSpPr>
          <p:nvPr>
            <p:ph type="ftr" sz="quarter" idx="11"/>
          </p:nvPr>
        </p:nvSpPr>
        <p:spPr/>
        <p:txBody>
          <a:bodyPr/>
          <a:lstStyle/>
          <a:p>
            <a:endParaRPr lang="en-US">
              <a:solidFill>
                <a:srgbClr val="DBF5F9">
                  <a:shade val="90000"/>
                </a:srgbClr>
              </a:solidFill>
            </a:endParaRPr>
          </a:p>
        </p:txBody>
      </p:sp>
      <p:sp>
        <p:nvSpPr>
          <p:cNvPr id="5" name="Slide Number Placeholder 4"/>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7152900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3" name="Footer Placeholder 2"/>
          <p:cNvSpPr>
            <a:spLocks noGrp="1"/>
          </p:cNvSpPr>
          <p:nvPr>
            <p:ph type="ftr" sz="quarter" idx="11"/>
          </p:nvPr>
        </p:nvSpPr>
        <p:spPr/>
        <p:txBody>
          <a:bodyPr/>
          <a:lstStyle/>
          <a:p>
            <a:endParaRPr lang="en-US">
              <a:solidFill>
                <a:srgbClr val="DBF5F9">
                  <a:shade val="90000"/>
                </a:srgbClr>
              </a:solidFill>
            </a:endParaRPr>
          </a:p>
        </p:txBody>
      </p:sp>
      <p:sp>
        <p:nvSpPr>
          <p:cNvPr id="4" name="Slide Number Placeholder 3"/>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1559594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940365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6" name="Footer Placeholder 5"/>
          <p:cNvSpPr>
            <a:spLocks noGrp="1"/>
          </p:cNvSpPr>
          <p:nvPr>
            <p:ph type="ftr" sz="quarter" idx="11"/>
          </p:nvPr>
        </p:nvSpPr>
        <p:spPr/>
        <p:txBody>
          <a:bodyPr/>
          <a:lstStyle/>
          <a:p>
            <a:endParaRPr lang="en-US">
              <a:solidFill>
                <a:srgbClr val="DBF5F9">
                  <a:shade val="90000"/>
                </a:srgbClr>
              </a:solidFill>
            </a:endParaRPr>
          </a:p>
        </p:txBody>
      </p:sp>
      <p:sp>
        <p:nvSpPr>
          <p:cNvPr id="7" name="Slide Number Placeholder 6"/>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9681340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6" name="Footer Placeholder 5"/>
          <p:cNvSpPr>
            <a:spLocks noGrp="1"/>
          </p:cNvSpPr>
          <p:nvPr>
            <p:ph type="ftr" sz="quarter" idx="11"/>
          </p:nvPr>
        </p:nvSpPr>
        <p:spPr/>
        <p:txBody>
          <a:bodyPr/>
          <a:lstStyle/>
          <a:p>
            <a:endParaRPr lang="en-US">
              <a:solidFill>
                <a:srgbClr val="DBF5F9">
                  <a:shade val="90000"/>
                </a:srgbClr>
              </a:solidFill>
            </a:endParaRPr>
          </a:p>
        </p:txBody>
      </p:sp>
      <p:sp>
        <p:nvSpPr>
          <p:cNvPr id="7" name="Slide Number Placeholder 6"/>
          <p:cNvSpPr>
            <a:spLocks noGrp="1"/>
          </p:cNvSpPr>
          <p:nvPr>
            <p:ph type="sldNum" sz="quarter" idx="12"/>
          </p:nvPr>
        </p:nvSpPr>
        <p:spPr>
          <a:xfrm>
            <a:off x="10769600" y="6356351"/>
            <a:ext cx="812800" cy="365125"/>
          </a:xfrm>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Tree>
    <p:extLst>
      <p:ext uri="{BB962C8B-B14F-4D97-AF65-F5344CB8AC3E}">
        <p14:creationId xmlns:p14="http://schemas.microsoft.com/office/powerpoint/2010/main" val="42111383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33876494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1"/>
            <a:ext cx="27432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914401"/>
            <a:ext cx="80264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DC71FB5-BAD8-44CB-A930-AFF74E7275A3}" type="datetimeFigureOut">
              <a:rPr lang="en-US" smtClean="0">
                <a:solidFill>
                  <a:srgbClr val="DBF5F9">
                    <a:shade val="90000"/>
                  </a:srgbClr>
                </a:solidFill>
              </a:rPr>
              <a:pPr/>
              <a:t>5/6/2019</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A2BB6DD4-B46B-4943-8746-A1FDCD0EDA7B}"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228313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69"/>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61" y="1295400"/>
            <a:ext cx="2793159"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53" y="1447800"/>
            <a:ext cx="5190065"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61" y="2895604"/>
            <a:ext cx="2793159"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93378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69"/>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7"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18890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4.png"/><Relationship Id="rId2" Type="http://schemas.openxmlformats.org/officeDocument/2006/relationships/slideLayout" Target="../slideLayouts/slideLayout52.xml"/><Relationship Id="rId16" Type="http://schemas.openxmlformats.org/officeDocument/2006/relationships/image" Target="../media/image3.png"/><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oleObject" Target="../embeddings/oleObject1.bin"/><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vmlDrawing" Target="../drawings/vmlDrawing1.v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6.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69"/>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6"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0945" y="639407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48A87A34-81AB-432B-8DAE-1953F412C126}" type="datetimeFigureOut">
              <a:rPr lang="en-US" smtClean="0"/>
              <a:pPr/>
              <a:t>5/6/2019</a:t>
            </a:fld>
            <a:endParaRPr lang="en-US" dirty="0"/>
          </a:p>
        </p:txBody>
      </p:sp>
      <p:sp>
        <p:nvSpPr>
          <p:cNvPr id="5" name="Footer Placeholder 4"/>
          <p:cNvSpPr>
            <a:spLocks noGrp="1"/>
          </p:cNvSpPr>
          <p:nvPr>
            <p:ph type="ftr" sz="quarter" idx="3"/>
          </p:nvPr>
        </p:nvSpPr>
        <p:spPr>
          <a:xfrm>
            <a:off x="528361" y="639184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7" y="295731"/>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0442659"/>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8" name="Freeform 7"/>
          <p:cNvSpPr>
            <a:spLocks/>
          </p:cNvSpPr>
          <p:nvPr/>
        </p:nvSpPr>
        <p:spPr bwMode="auto">
          <a:xfrm>
            <a:off x="5842000" y="-7143"/>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09600" y="635636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defTabSz="914400"/>
            <a:fld id="{8DC71FB5-BAD8-44CB-A930-AFF74E7275A3}" type="datetimeFigureOut">
              <a:rPr lang="en-US" smtClean="0">
                <a:solidFill>
                  <a:srgbClr val="DBF5F9">
                    <a:shade val="90000"/>
                  </a:srgbClr>
                </a:solidFill>
              </a:rPr>
              <a:pPr defTabSz="914400"/>
              <a:t>5/6/2019</a:t>
            </a:fld>
            <a:endParaRPr lang="en-US">
              <a:solidFill>
                <a:srgbClr val="DBF5F9">
                  <a:shade val="90000"/>
                </a:srgbClr>
              </a:solidFill>
            </a:endParaRPr>
          </a:p>
        </p:txBody>
      </p:sp>
      <p:sp>
        <p:nvSpPr>
          <p:cNvPr id="22" name="Footer Placeholder 21"/>
          <p:cNvSpPr>
            <a:spLocks noGrp="1"/>
          </p:cNvSpPr>
          <p:nvPr>
            <p:ph type="ftr" sz="quarter" idx="3"/>
          </p:nvPr>
        </p:nvSpPr>
        <p:spPr>
          <a:xfrm>
            <a:off x="3556000" y="635636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defTabSz="914400"/>
            <a:endParaRPr lang="en-US">
              <a:solidFill>
                <a:srgbClr val="DBF5F9">
                  <a:shade val="90000"/>
                </a:srgbClr>
              </a:solidFill>
            </a:endParaRPr>
          </a:p>
        </p:txBody>
      </p:sp>
      <p:sp>
        <p:nvSpPr>
          <p:cNvPr id="18" name="Slide Number Placeholder 17"/>
          <p:cNvSpPr>
            <a:spLocks noGrp="1"/>
          </p:cNvSpPr>
          <p:nvPr>
            <p:ph type="sldNum" sz="quarter" idx="4"/>
          </p:nvPr>
        </p:nvSpPr>
        <p:spPr>
          <a:xfrm>
            <a:off x="10566400" y="635636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defTabSz="914400"/>
            <a:fld id="{A2BB6DD4-B46B-4943-8746-A1FDCD0EDA7B}" type="slidenum">
              <a:rPr lang="en-US" smtClean="0">
                <a:solidFill>
                  <a:srgbClr val="DBF5F9">
                    <a:shade val="90000"/>
                  </a:srgbClr>
                </a:solidFill>
              </a:rPr>
              <a:pPr defTabSz="914400"/>
              <a:t>‹#›</a:t>
            </a:fld>
            <a:endParaRPr lang="en-US">
              <a:solidFill>
                <a:srgbClr val="DBF5F9">
                  <a:shade val="90000"/>
                </a:srgbClr>
              </a:solidFill>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grpSp>
    </p:spTree>
    <p:extLst>
      <p:ext uri="{BB962C8B-B14F-4D97-AF65-F5344CB8AC3E}">
        <p14:creationId xmlns:p14="http://schemas.microsoft.com/office/powerpoint/2010/main" val="4188807372"/>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25603" name="Text Placeholder 2"/>
          <p:cNvSpPr>
            <a:spLocks noGrp="1"/>
          </p:cNvSpPr>
          <p:nvPr>
            <p:ph type="body" idx="1"/>
          </p:nvPr>
        </p:nvSpPr>
        <p:spPr bwMode="auto">
          <a:xfrm>
            <a:off x="609600" y="1600204"/>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defTabSz="914400">
              <a:defRPr/>
            </a:pPr>
            <a:fld id="{3CDAB3B3-EADE-4DB9-8077-1B089E740FF8}" type="datetimeFigureOut">
              <a:rPr lang="th-TH">
                <a:solidFill>
                  <a:prstClr val="black">
                    <a:tint val="75000"/>
                  </a:prstClr>
                </a:solidFill>
              </a:rPr>
              <a:pPr defTabSz="914400">
                <a:defRPr/>
              </a:pPr>
              <a:t>06/05/62</a:t>
            </a:fld>
            <a:endParaRPr lang="th-TH">
              <a:solidFill>
                <a:prstClr val="black">
                  <a:tint val="75000"/>
                </a:prst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defTabSz="914400">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defTabSz="914400">
              <a:defRPr/>
            </a:pPr>
            <a:fld id="{F8C9C103-7D03-4A79-823B-D32108B64901}" type="slidenum">
              <a:rPr lang="th-TH">
                <a:solidFill>
                  <a:prstClr val="black">
                    <a:tint val="75000"/>
                  </a:prstClr>
                </a:solidFill>
              </a:rPr>
              <a:pPr defTabSz="914400">
                <a:defRPr/>
              </a:pPr>
              <a:t>‹#›</a:t>
            </a:fld>
            <a:endParaRPr lang="th-TH">
              <a:solidFill>
                <a:prstClr val="black">
                  <a:tint val="75000"/>
                </a:prstClr>
              </a:solidFill>
            </a:endParaRPr>
          </a:p>
        </p:txBody>
      </p:sp>
    </p:spTree>
    <p:extLst>
      <p:ext uri="{BB962C8B-B14F-4D97-AF65-F5344CB8AC3E}">
        <p14:creationId xmlns:p14="http://schemas.microsoft.com/office/powerpoint/2010/main" val="2739465485"/>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200" algn="ctr" rtl="0" fontAlgn="base">
        <a:spcBef>
          <a:spcPct val="0"/>
        </a:spcBef>
        <a:spcAft>
          <a:spcPct val="0"/>
        </a:spcAft>
        <a:defRPr sz="4400">
          <a:solidFill>
            <a:schemeClr val="tx1"/>
          </a:solidFill>
          <a:latin typeface="Calibri" pitchFamily="34" charset="0"/>
          <a:cs typeface="Angsana New" pitchFamily="18" charset="-34"/>
        </a:defRPr>
      </a:lvl6pPr>
      <a:lvl7pPr marL="914400" algn="ctr" rtl="0" fontAlgn="base">
        <a:spcBef>
          <a:spcPct val="0"/>
        </a:spcBef>
        <a:spcAft>
          <a:spcPct val="0"/>
        </a:spcAft>
        <a:defRPr sz="4400">
          <a:solidFill>
            <a:schemeClr val="tx1"/>
          </a:solidFill>
          <a:latin typeface="Calibri" pitchFamily="34" charset="0"/>
          <a:cs typeface="Angsana New" pitchFamily="18" charset="-34"/>
        </a:defRPr>
      </a:lvl7pPr>
      <a:lvl8pPr marL="1371600" algn="ctr" rtl="0" fontAlgn="base">
        <a:spcBef>
          <a:spcPct val="0"/>
        </a:spcBef>
        <a:spcAft>
          <a:spcPct val="0"/>
        </a:spcAft>
        <a:defRPr sz="4400">
          <a:solidFill>
            <a:schemeClr val="tx1"/>
          </a:solidFill>
          <a:latin typeface="Calibri" pitchFamily="34" charset="0"/>
          <a:cs typeface="Angsana New" pitchFamily="18" charset="-34"/>
        </a:defRPr>
      </a:lvl8pPr>
      <a:lvl9pPr marL="1828800"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h-TH" smtClean="0"/>
          </a:p>
        </p:txBody>
      </p:sp>
      <p:sp>
        <p:nvSpPr>
          <p:cNvPr id="25603" name="Text Placeholder 2"/>
          <p:cNvSpPr>
            <a:spLocks noGrp="1"/>
          </p:cNvSpPr>
          <p:nvPr>
            <p:ph type="body" idx="1"/>
          </p:nvPr>
        </p:nvSpPr>
        <p:spPr bwMode="auto">
          <a:xfrm>
            <a:off x="609600" y="1600204"/>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smtClean="0"/>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defTabSz="914400">
              <a:defRPr/>
            </a:pPr>
            <a:fld id="{3CDAB3B3-EADE-4DB9-8077-1B089E740FF8}" type="datetimeFigureOut">
              <a:rPr lang="th-TH">
                <a:solidFill>
                  <a:prstClr val="black">
                    <a:tint val="75000"/>
                  </a:prstClr>
                </a:solidFill>
              </a:rPr>
              <a:pPr defTabSz="914400">
                <a:defRPr/>
              </a:pPr>
              <a:t>06/05/62</a:t>
            </a:fld>
            <a:endParaRPr lang="th-TH">
              <a:solidFill>
                <a:prstClr val="black">
                  <a:tint val="75000"/>
                </a:prstClr>
              </a:solidFill>
            </a:endParaRP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defTabSz="914400">
              <a:defRPr/>
            </a:pPr>
            <a:endParaRPr lang="th-TH">
              <a:solidFill>
                <a:prstClr val="black">
                  <a:tint val="75000"/>
                </a:prstClr>
              </a:solidFill>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defTabSz="914400">
              <a:defRPr/>
            </a:pPr>
            <a:fld id="{F8C9C103-7D03-4A79-823B-D32108B64901}" type="slidenum">
              <a:rPr lang="th-TH">
                <a:solidFill>
                  <a:prstClr val="black">
                    <a:tint val="75000"/>
                  </a:prstClr>
                </a:solidFill>
              </a:rPr>
              <a:pPr defTabSz="914400">
                <a:defRPr/>
              </a:pPr>
              <a:t>‹#›</a:t>
            </a:fld>
            <a:endParaRPr lang="th-TH">
              <a:solidFill>
                <a:prstClr val="black">
                  <a:tint val="75000"/>
                </a:prstClr>
              </a:solidFill>
            </a:endParaRPr>
          </a:p>
        </p:txBody>
      </p:sp>
    </p:spTree>
    <p:extLst>
      <p:ext uri="{BB962C8B-B14F-4D97-AF65-F5344CB8AC3E}">
        <p14:creationId xmlns:p14="http://schemas.microsoft.com/office/powerpoint/2010/main" val="2695683197"/>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ngsana New" pitchFamily="18" charset="-34"/>
        </a:defRPr>
      </a:lvl2pPr>
      <a:lvl3pPr algn="ctr" rtl="0" eaLnBrk="0" fontAlgn="base" hangingPunct="0">
        <a:spcBef>
          <a:spcPct val="0"/>
        </a:spcBef>
        <a:spcAft>
          <a:spcPct val="0"/>
        </a:spcAft>
        <a:defRPr sz="4400">
          <a:solidFill>
            <a:schemeClr val="tx1"/>
          </a:solidFill>
          <a:latin typeface="Calibri" pitchFamily="34" charset="0"/>
          <a:cs typeface="Angsana New" pitchFamily="18" charset="-34"/>
        </a:defRPr>
      </a:lvl3pPr>
      <a:lvl4pPr algn="ctr" rtl="0" eaLnBrk="0" fontAlgn="base" hangingPunct="0">
        <a:spcBef>
          <a:spcPct val="0"/>
        </a:spcBef>
        <a:spcAft>
          <a:spcPct val="0"/>
        </a:spcAft>
        <a:defRPr sz="4400">
          <a:solidFill>
            <a:schemeClr val="tx1"/>
          </a:solidFill>
          <a:latin typeface="Calibri" pitchFamily="34" charset="0"/>
          <a:cs typeface="Angsana New" pitchFamily="18" charset="-34"/>
        </a:defRPr>
      </a:lvl4pPr>
      <a:lvl5pPr algn="ctr" rtl="0" eaLnBrk="0" fontAlgn="base" hangingPunct="0">
        <a:spcBef>
          <a:spcPct val="0"/>
        </a:spcBef>
        <a:spcAft>
          <a:spcPct val="0"/>
        </a:spcAft>
        <a:defRPr sz="4400">
          <a:solidFill>
            <a:schemeClr val="tx1"/>
          </a:solidFill>
          <a:latin typeface="Calibri" pitchFamily="34" charset="0"/>
          <a:cs typeface="Angsana New" pitchFamily="18" charset="-34"/>
        </a:defRPr>
      </a:lvl5pPr>
      <a:lvl6pPr marL="457200" algn="ctr" rtl="0" fontAlgn="base">
        <a:spcBef>
          <a:spcPct val="0"/>
        </a:spcBef>
        <a:spcAft>
          <a:spcPct val="0"/>
        </a:spcAft>
        <a:defRPr sz="4400">
          <a:solidFill>
            <a:schemeClr val="tx1"/>
          </a:solidFill>
          <a:latin typeface="Calibri" pitchFamily="34" charset="0"/>
          <a:cs typeface="Angsana New" pitchFamily="18" charset="-34"/>
        </a:defRPr>
      </a:lvl6pPr>
      <a:lvl7pPr marL="914400" algn="ctr" rtl="0" fontAlgn="base">
        <a:spcBef>
          <a:spcPct val="0"/>
        </a:spcBef>
        <a:spcAft>
          <a:spcPct val="0"/>
        </a:spcAft>
        <a:defRPr sz="4400">
          <a:solidFill>
            <a:schemeClr val="tx1"/>
          </a:solidFill>
          <a:latin typeface="Calibri" pitchFamily="34" charset="0"/>
          <a:cs typeface="Angsana New" pitchFamily="18" charset="-34"/>
        </a:defRPr>
      </a:lvl7pPr>
      <a:lvl8pPr marL="1371600" algn="ctr" rtl="0" fontAlgn="base">
        <a:spcBef>
          <a:spcPct val="0"/>
        </a:spcBef>
        <a:spcAft>
          <a:spcPct val="0"/>
        </a:spcAft>
        <a:defRPr sz="4400">
          <a:solidFill>
            <a:schemeClr val="tx1"/>
          </a:solidFill>
          <a:latin typeface="Calibri" pitchFamily="34" charset="0"/>
          <a:cs typeface="Angsana New" pitchFamily="18" charset="-34"/>
        </a:defRPr>
      </a:lvl8pPr>
      <a:lvl9pPr marL="1828800" algn="ctr" rtl="0" fontAlgn="base">
        <a:spcBef>
          <a:spcPct val="0"/>
        </a:spcBef>
        <a:spcAft>
          <a:spcPct val="0"/>
        </a:spcAft>
        <a:defRPr sz="4400">
          <a:solidFill>
            <a:schemeClr val="tx1"/>
          </a:solidFill>
          <a:latin typeface="Calibri" pitchFamily="34" charset="0"/>
          <a:cs typeface="Angsana New" pitchFamily="18" charset="-34"/>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2"/>
          <p:cNvSpPr>
            <a:spLocks noChangeArrowheads="1"/>
          </p:cNvSpPr>
          <p:nvPr/>
        </p:nvSpPr>
        <p:spPr bwMode="gray">
          <a:xfrm>
            <a:off x="1828800" y="0"/>
            <a:ext cx="10363200" cy="228600"/>
          </a:xfrm>
          <a:prstGeom prst="rect">
            <a:avLst/>
          </a:prstGeom>
          <a:solidFill>
            <a:schemeClr val="tx1"/>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1027" name="Rectangle 75"/>
          <p:cNvSpPr>
            <a:spLocks noChangeArrowheads="1"/>
          </p:cNvSpPr>
          <p:nvPr/>
        </p:nvSpPr>
        <p:spPr bwMode="gray">
          <a:xfrm>
            <a:off x="0" y="1465266"/>
            <a:ext cx="12192000" cy="5392737"/>
          </a:xfrm>
          <a:prstGeom prst="rect">
            <a:avLst/>
          </a:prstGeom>
          <a:gradFill rotWithShape="1">
            <a:gsLst>
              <a:gs pos="0">
                <a:srgbClr val="EEEEEE"/>
              </a:gs>
              <a:gs pos="100000">
                <a:srgbClr val="DDDDDD">
                  <a:alpha val="64000"/>
                </a:srgbClr>
              </a:gs>
            </a:gsLst>
            <a:lin ang="2700000" scaled="1"/>
          </a:gra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1030" name="Rectangle 3"/>
          <p:cNvSpPr>
            <a:spLocks noGrp="1" noChangeArrowheads="1"/>
          </p:cNvSpPr>
          <p:nvPr>
            <p:ph type="body" idx="1"/>
          </p:nvPr>
        </p:nvSpPr>
        <p:spPr bwMode="gray">
          <a:xfrm>
            <a:off x="2148419" y="1535113"/>
            <a:ext cx="9535583"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gray">
          <a:xfrm>
            <a:off x="8976784" y="6515103"/>
            <a:ext cx="3012016"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marL="0" marR="0" indent="0" algn="r" defTabSz="914400" rtl="0" eaLnBrk="1" fontAlgn="base" latinLnBrk="0" hangingPunct="1">
              <a:lnSpc>
                <a:spcPct val="100000"/>
              </a:lnSpc>
              <a:spcBef>
                <a:spcPct val="0"/>
              </a:spcBef>
              <a:spcAft>
                <a:spcPct val="0"/>
              </a:spcAft>
              <a:buClrTx/>
              <a:buSzTx/>
              <a:buFontTx/>
              <a:buNone/>
              <a:tabLst/>
              <a:defRPr sz="1400">
                <a:solidFill>
                  <a:srgbClr val="0F3F85"/>
                </a:solidFill>
                <a:latin typeface="+mn-lt"/>
                <a:cs typeface="+mn-cs"/>
              </a:defRPr>
            </a:lvl1pPr>
          </a:lstStyle>
          <a:p>
            <a:pPr>
              <a:defRPr/>
            </a:pPr>
            <a:r>
              <a:rPr lang="en-US"/>
              <a:t>http://blogcongdong.com</a:t>
            </a:r>
          </a:p>
          <a:p>
            <a:pPr>
              <a:defRPr/>
            </a:pPr>
            <a:endParaRPr lang="en-US"/>
          </a:p>
        </p:txBody>
      </p:sp>
      <p:sp>
        <p:nvSpPr>
          <p:cNvPr id="3" name="Rectangle 6"/>
          <p:cNvSpPr>
            <a:spLocks noGrp="1" noChangeArrowheads="1"/>
          </p:cNvSpPr>
          <p:nvPr>
            <p:ph type="sldNum" sz="quarter" idx="4"/>
          </p:nvPr>
        </p:nvSpPr>
        <p:spPr bwMode="gray">
          <a:xfrm>
            <a:off x="5588000" y="6494466"/>
            <a:ext cx="111760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000">
                <a:solidFill>
                  <a:srgbClr val="0F3F85"/>
                </a:solidFill>
                <a:latin typeface="+mn-lt"/>
                <a:cs typeface="+mn-cs"/>
              </a:defRPr>
            </a:lvl1pPr>
          </a:lstStyle>
          <a:p>
            <a:pPr defTabSz="914400" fontAlgn="base">
              <a:spcBef>
                <a:spcPct val="0"/>
              </a:spcBef>
              <a:spcAft>
                <a:spcPct val="0"/>
              </a:spcAft>
              <a:defRPr/>
            </a:pPr>
            <a:fld id="{E70C8406-AC35-4886-A5FA-1C8DF37BDC86}" type="slidenum">
              <a:rPr lang="en-US"/>
              <a:pPr defTabSz="914400" fontAlgn="base">
                <a:spcBef>
                  <a:spcPct val="0"/>
                </a:spcBef>
                <a:spcAft>
                  <a:spcPct val="0"/>
                </a:spcAft>
                <a:defRPr/>
              </a:pPr>
              <a:t>‹#›</a:t>
            </a:fld>
            <a:endParaRPr lang="en-US"/>
          </a:p>
        </p:txBody>
      </p:sp>
      <p:sp>
        <p:nvSpPr>
          <p:cNvPr id="1033" name="Rectangle 2"/>
          <p:cNvSpPr>
            <a:spLocks noGrp="1" noChangeArrowheads="1"/>
          </p:cNvSpPr>
          <p:nvPr>
            <p:ph type="title"/>
          </p:nvPr>
        </p:nvSpPr>
        <p:spPr bwMode="gray">
          <a:xfrm>
            <a:off x="2133600" y="427038"/>
            <a:ext cx="8917517" cy="487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67"/>
          <p:cNvSpPr txBox="1">
            <a:spLocks noChangeArrowheads="1"/>
          </p:cNvSpPr>
          <p:nvPr/>
        </p:nvSpPr>
        <p:spPr bwMode="gray">
          <a:xfrm>
            <a:off x="230717" y="33339"/>
            <a:ext cx="1625600" cy="396875"/>
          </a:xfrm>
          <a:prstGeom prst="rect">
            <a:avLst/>
          </a:prstGeom>
          <a:noFill/>
          <a:ln>
            <a:noFill/>
          </a:ln>
          <a:effectLs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r>
              <a:rPr lang="en-US" sz="2000" b="1" i="1" smtClean="0">
                <a:solidFill>
                  <a:srgbClr val="FFFFFF"/>
                </a:solidFill>
                <a:cs typeface="Arial" charset="0"/>
              </a:rPr>
              <a:t>LOGO</a:t>
            </a:r>
          </a:p>
        </p:txBody>
      </p:sp>
      <p:sp>
        <p:nvSpPr>
          <p:cNvPr id="4" name="Rectangle 73" descr="Dark horizontal"/>
          <p:cNvSpPr>
            <a:spLocks noChangeArrowheads="1"/>
          </p:cNvSpPr>
          <p:nvPr/>
        </p:nvSpPr>
        <p:spPr bwMode="gray">
          <a:xfrm>
            <a:off x="0" y="1439866"/>
            <a:ext cx="1898651" cy="5445125"/>
          </a:xfrm>
          <a:prstGeom prst="rect">
            <a:avLst/>
          </a:prstGeom>
          <a:pattFill prst="dkHorz">
            <a:fgClr>
              <a:schemeClr val="accent1"/>
            </a:fgClr>
            <a:bgClr>
              <a:schemeClr val="tx2"/>
            </a:bgClr>
          </a:patt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sp>
        <p:nvSpPr>
          <p:cNvPr id="2" name="Rectangle 4"/>
          <p:cNvSpPr>
            <a:spLocks noGrp="1" noChangeArrowheads="1"/>
          </p:cNvSpPr>
          <p:nvPr>
            <p:ph type="dt" sz="half" idx="2"/>
          </p:nvPr>
        </p:nvSpPr>
        <p:spPr bwMode="gray">
          <a:xfrm>
            <a:off x="391584" y="6494466"/>
            <a:ext cx="2540000" cy="3206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000">
                <a:solidFill>
                  <a:srgbClr val="FFFFFF"/>
                </a:solidFill>
                <a:latin typeface="+mn-lt"/>
                <a:cs typeface="+mn-cs"/>
              </a:defRPr>
            </a:lvl1pPr>
          </a:lstStyle>
          <a:p>
            <a:pPr defTabSz="914400" fontAlgn="base">
              <a:spcBef>
                <a:spcPct val="0"/>
              </a:spcBef>
              <a:spcAft>
                <a:spcPct val="0"/>
              </a:spcAft>
              <a:defRPr/>
            </a:pPr>
            <a:endParaRPr lang="en-US"/>
          </a:p>
        </p:txBody>
      </p:sp>
      <p:graphicFrame>
        <p:nvGraphicFramePr>
          <p:cNvPr id="5" name="Object 81"/>
          <p:cNvGraphicFramePr>
            <a:graphicFrameLocks noChangeAspect="1"/>
          </p:cNvGraphicFramePr>
          <p:nvPr/>
        </p:nvGraphicFramePr>
        <p:xfrm>
          <a:off x="2" y="179388"/>
          <a:ext cx="1894417" cy="1292225"/>
        </p:xfrm>
        <a:graphic>
          <a:graphicData uri="http://schemas.openxmlformats.org/presentationml/2006/ole">
            <mc:AlternateContent xmlns:mc="http://schemas.openxmlformats.org/markup-compatibility/2006">
              <mc:Choice xmlns:v="urn:schemas-microsoft-com:vml" Requires="v">
                <p:oleObj spid="_x0000_s1035" name="Image" r:id="rId15" imgW="2526984" imgH="2476190" progId="Photoshop.Image.7">
                  <p:embed/>
                </p:oleObj>
              </mc:Choice>
              <mc:Fallback>
                <p:oleObj name="Image" r:id="rId15" imgW="2526984" imgH="2476190" progId="Photoshop.Image.7">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 y="179388"/>
                        <a:ext cx="1894417" cy="1292225"/>
                      </a:xfrm>
                      <a:prstGeom prst="rect">
                        <a:avLst/>
                      </a:prstGeom>
                      <a:noFill/>
                      <a:ln>
                        <a:noFill/>
                      </a:ln>
                      <a:effectLst/>
                      <a:extLst>
                        <a:ext uri="{909E8E84-426E-40DD-AFC4-6F175D3DCCD1}">
                          <a14:hiddenFill xmlns:a14="http://schemas.microsoft.com/office/drawing/2010/main">
                            <a:solidFill>
                              <a:srgbClr val="2881E2"/>
                            </a:solidFill>
                          </a14:hiddenFill>
                        </a:ext>
                        <a:ext uri="{91240B29-F687-4F45-9708-019B960494DF}">
                          <a14:hiddenLine xmlns:a14="http://schemas.microsoft.com/office/drawing/2010/main" w="9525">
                            <a:solidFill>
                              <a:srgbClr val="0F3F85"/>
                            </a:solidFill>
                            <a:miter lim="800000"/>
                            <a:headEnd/>
                            <a:tailEnd/>
                          </a14:hiddenLine>
                        </a:ext>
                        <a:ext uri="{AF507438-7753-43E0-B8FC-AC1667EBCBE1}">
                          <a14:hiddenEffects xmlns:a14="http://schemas.microsoft.com/office/drawing/2010/main">
                            <a:effectLst>
                              <a:outerShdw dist="35921" dir="2700000" algn="ctr" rotWithShape="0">
                                <a:srgbClr val="C0C0C0"/>
                              </a:outerShdw>
                            </a:effectLst>
                          </a14:hiddenEffects>
                        </a:ext>
                      </a:extLst>
                    </p:spPr>
                  </p:pic>
                </p:oleObj>
              </mc:Fallback>
            </mc:AlternateContent>
          </a:graphicData>
        </a:graphic>
      </p:graphicFrame>
      <p:sp>
        <p:nvSpPr>
          <p:cNvPr id="1036" name="Rectangle 72"/>
          <p:cNvSpPr>
            <a:spLocks noChangeArrowheads="1"/>
          </p:cNvSpPr>
          <p:nvPr/>
        </p:nvSpPr>
        <p:spPr bwMode="gray">
          <a:xfrm>
            <a:off x="12702" y="0"/>
            <a:ext cx="1883833" cy="228600"/>
          </a:xfrm>
          <a:prstGeom prst="rect">
            <a:avLst/>
          </a:prstGeom>
          <a:solidFill>
            <a:schemeClr val="accent2"/>
          </a:solidFill>
          <a:ln>
            <a:noFill/>
          </a:ln>
          <a:effectLs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914400" fontAlgn="base">
              <a:spcBef>
                <a:spcPct val="0"/>
              </a:spcBef>
              <a:spcAft>
                <a:spcPct val="0"/>
              </a:spcAft>
              <a:defRPr/>
            </a:pPr>
            <a:endParaRPr lang="en-US" smtClean="0">
              <a:solidFill>
                <a:srgbClr val="0F3F85"/>
              </a:solidFill>
              <a:cs typeface="Arial" charset="0"/>
            </a:endParaRPr>
          </a:p>
        </p:txBody>
      </p:sp>
      <p:pic>
        <p:nvPicPr>
          <p:cNvPr id="1038" name="Picture 2"/>
          <p:cNvPicPr>
            <a:picLocks noChangeAspect="1"/>
          </p:cNvPicPr>
          <p:nvPr userDrawn="1"/>
        </p:nvPicPr>
        <p:blipFill>
          <a:blip r:embed="rId17" cstate="print"/>
          <a:srcRect/>
          <a:stretch>
            <a:fillRect/>
          </a:stretch>
        </p:blipFill>
        <p:spPr bwMode="auto">
          <a:xfrm>
            <a:off x="5994400" y="3352800"/>
            <a:ext cx="203200" cy="152400"/>
          </a:xfrm>
          <a:prstGeom prst="rect">
            <a:avLst/>
          </a:prstGeom>
          <a:noFill/>
          <a:ln w="9525">
            <a:noFill/>
            <a:miter lim="800000"/>
            <a:headEnd/>
            <a:tailEnd/>
          </a:ln>
        </p:spPr>
      </p:pic>
    </p:spTree>
    <p:extLst>
      <p:ext uri="{BB962C8B-B14F-4D97-AF65-F5344CB8AC3E}">
        <p14:creationId xmlns:p14="http://schemas.microsoft.com/office/powerpoint/2010/main" val="2619288658"/>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iming>
    <p:tnLst>
      <p:par>
        <p:cTn id="1" dur="indefinite" restart="never" nodeType="tmRoot"/>
      </p:par>
    </p:tnLst>
  </p:timing>
  <p:hf sldNum="0" hdr="0" dt="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panose="020B0604020202020204" pitchFamily="34" charset="0"/>
        </a:defRPr>
      </a:lvl2pPr>
      <a:lvl3pPr algn="l" rtl="0" eaLnBrk="0" fontAlgn="base" hangingPunct="0">
        <a:spcBef>
          <a:spcPct val="0"/>
        </a:spcBef>
        <a:spcAft>
          <a:spcPct val="0"/>
        </a:spcAft>
        <a:defRPr sz="3200" b="1">
          <a:solidFill>
            <a:schemeClr val="tx1"/>
          </a:solidFill>
          <a:latin typeface="Arial" panose="020B0604020202020204" pitchFamily="34" charset="0"/>
        </a:defRPr>
      </a:lvl3pPr>
      <a:lvl4pPr algn="l" rtl="0" eaLnBrk="0" fontAlgn="base" hangingPunct="0">
        <a:spcBef>
          <a:spcPct val="0"/>
        </a:spcBef>
        <a:spcAft>
          <a:spcPct val="0"/>
        </a:spcAft>
        <a:defRPr sz="3200" b="1">
          <a:solidFill>
            <a:schemeClr val="tx1"/>
          </a:solidFill>
          <a:latin typeface="Arial" panose="020B0604020202020204" pitchFamily="34" charset="0"/>
        </a:defRPr>
      </a:lvl4pPr>
      <a:lvl5pPr algn="l" rtl="0" eaLnBrk="0" fontAlgn="base" hangingPunct="0">
        <a:spcBef>
          <a:spcPct val="0"/>
        </a:spcBef>
        <a:spcAft>
          <a:spcPct val="0"/>
        </a:spcAft>
        <a:defRPr sz="3200" b="1">
          <a:solidFill>
            <a:schemeClr val="tx1"/>
          </a:solidFill>
          <a:latin typeface="Arial" panose="020B0604020202020204" pitchFamily="34" charset="0"/>
        </a:defRPr>
      </a:lvl5pPr>
      <a:lvl6pPr marL="457200" algn="l" rtl="0" eaLnBrk="1" fontAlgn="base" hangingPunct="1">
        <a:spcBef>
          <a:spcPct val="0"/>
        </a:spcBef>
        <a:spcAft>
          <a:spcPct val="0"/>
        </a:spcAft>
        <a:defRPr sz="3200" b="1">
          <a:solidFill>
            <a:schemeClr val="tx1"/>
          </a:solidFill>
          <a:latin typeface="Arial" panose="020B0604020202020204" pitchFamily="34" charset="0"/>
        </a:defRPr>
      </a:lvl6pPr>
      <a:lvl7pPr marL="914400" algn="l" rtl="0" eaLnBrk="1" fontAlgn="base" hangingPunct="1">
        <a:spcBef>
          <a:spcPct val="0"/>
        </a:spcBef>
        <a:spcAft>
          <a:spcPct val="0"/>
        </a:spcAft>
        <a:defRPr sz="3200" b="1">
          <a:solidFill>
            <a:schemeClr val="tx1"/>
          </a:solidFill>
          <a:latin typeface="Arial" panose="020B0604020202020204" pitchFamily="34" charset="0"/>
        </a:defRPr>
      </a:lvl7pPr>
      <a:lvl8pPr marL="1371600" algn="l" rtl="0" eaLnBrk="1" fontAlgn="base" hangingPunct="1">
        <a:spcBef>
          <a:spcPct val="0"/>
        </a:spcBef>
        <a:spcAft>
          <a:spcPct val="0"/>
        </a:spcAft>
        <a:defRPr sz="3200" b="1">
          <a:solidFill>
            <a:schemeClr val="tx1"/>
          </a:solidFill>
          <a:latin typeface="Arial" panose="020B0604020202020204" pitchFamily="34" charset="0"/>
        </a:defRPr>
      </a:lvl8pPr>
      <a:lvl9pPr marL="1828800" algn="l" rtl="0" eaLnBrk="1" fontAlgn="base" hangingPunct="1">
        <a:spcBef>
          <a:spcPct val="0"/>
        </a:spcBef>
        <a:spcAft>
          <a:spcPct val="0"/>
        </a:spcAft>
        <a:defRPr sz="3200" b="1">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8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6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8" name="Freeform 7"/>
          <p:cNvSpPr>
            <a:spLocks/>
          </p:cNvSpPr>
          <p:nvPr/>
        </p:nvSpPr>
        <p:spPr bwMode="auto">
          <a:xfrm>
            <a:off x="5842000" y="-7143"/>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defTabSz="914400"/>
            <a:fld id="{8DC71FB5-BAD8-44CB-A930-AFF74E7275A3}" type="datetimeFigureOut">
              <a:rPr lang="en-US" smtClean="0">
                <a:solidFill>
                  <a:srgbClr val="DBF5F9">
                    <a:shade val="90000"/>
                  </a:srgbClr>
                </a:solidFill>
              </a:rPr>
              <a:pPr defTabSz="914400"/>
              <a:t>5/6/2019</a:t>
            </a:fld>
            <a:endParaRPr lang="en-US">
              <a:solidFill>
                <a:srgbClr val="DBF5F9">
                  <a:shade val="90000"/>
                </a:srgbClr>
              </a:solidFill>
            </a:endParaRPr>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defTabSz="914400"/>
            <a:endParaRPr lang="en-US">
              <a:solidFill>
                <a:srgbClr val="DBF5F9">
                  <a:shade val="90000"/>
                </a:srgbClr>
              </a:solidFill>
            </a:endParaRP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defTabSz="914400"/>
            <a:fld id="{A2BB6DD4-B46B-4943-8746-A1FDCD0EDA7B}" type="slidenum">
              <a:rPr lang="en-US" smtClean="0">
                <a:solidFill>
                  <a:srgbClr val="DBF5F9">
                    <a:shade val="90000"/>
                  </a:srgbClr>
                </a:solidFill>
              </a:rPr>
              <a:pPr defTabSz="914400"/>
              <a:t>‹#›</a:t>
            </a:fld>
            <a:endParaRPr lang="en-US">
              <a:solidFill>
                <a:srgbClr val="DBF5F9">
                  <a:shade val="90000"/>
                </a:srgbClr>
              </a:solidFill>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defTabSz="914400"/>
              <a:endParaRPr lang="en-US">
                <a:solidFill>
                  <a:prstClr val="white"/>
                </a:solidFill>
              </a:endParaRPr>
            </a:p>
          </p:txBody>
        </p:sp>
      </p:grpSp>
    </p:spTree>
    <p:extLst>
      <p:ext uri="{BB962C8B-B14F-4D97-AF65-F5344CB8AC3E}">
        <p14:creationId xmlns:p14="http://schemas.microsoft.com/office/powerpoint/2010/main" val="3566454606"/>
      </p:ext>
    </p:extLst>
  </p:cSld>
  <p:clrMap bg1="dk1" tx1="lt1" bg2="dk2"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 xmlns:a16="http://schemas.microsoft.com/office/drawing/2014/main" id="{1DB7C82F-AB7E-4F0C-B829-FA1B9C4151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 y="0"/>
            <a:ext cx="6172783"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en-US">
              <a:solidFill>
                <a:prstClr val="white"/>
              </a:solidFill>
              <a:latin typeface="Calibri" panose="020F0502020204030204"/>
            </a:endParaRPr>
          </a:p>
        </p:txBody>
      </p:sp>
      <p:sp>
        <p:nvSpPr>
          <p:cNvPr id="12" name="Freeform: Shape 11">
            <a:extLst>
              <a:ext uri="{FF2B5EF4-FFF2-40B4-BE49-F238E27FC236}">
                <a16:creationId xmlns="" xmlns:a16="http://schemas.microsoft.com/office/drawing/2014/main" id="{70B66945-4967-4040-926D-DCA44313CD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6024155"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defRPr/>
            </a:pPr>
            <a:endParaRPr lang="en-US">
              <a:solidFill>
                <a:prstClr val="white"/>
              </a:solidFill>
              <a:latin typeface="Calibri" panose="020F0502020204030204"/>
            </a:endParaRPr>
          </a:p>
        </p:txBody>
      </p:sp>
      <p:sp>
        <p:nvSpPr>
          <p:cNvPr id="2" name="Tiêu đề 1">
            <a:extLst>
              <a:ext uri="{FF2B5EF4-FFF2-40B4-BE49-F238E27FC236}">
                <a16:creationId xmlns="" xmlns:a16="http://schemas.microsoft.com/office/drawing/2014/main" id="{6E73C48D-7EAD-4D7D-8416-9D1ABDD104A3}"/>
              </a:ext>
            </a:extLst>
          </p:cNvPr>
          <p:cNvSpPr>
            <a:spLocks noGrp="1"/>
          </p:cNvSpPr>
          <p:nvPr>
            <p:ph type="ctrTitle"/>
          </p:nvPr>
        </p:nvSpPr>
        <p:spPr>
          <a:xfrm>
            <a:off x="6024155" y="748145"/>
            <a:ext cx="6001589" cy="2864850"/>
          </a:xfrm>
          <a:effectLst>
            <a:outerShdw blurRad="50800" dist="114300" dir="2700000" algn="tl" rotWithShape="0">
              <a:prstClr val="black">
                <a:alpha val="40000"/>
              </a:prstClr>
            </a:outerShdw>
          </a:effectLst>
        </p:spPr>
        <p:txBody>
          <a:bodyPr anchor="b">
            <a:normAutofit fontScale="90000"/>
          </a:bodyPr>
          <a:lstStyle/>
          <a:p>
            <a:pPr algn="ctr"/>
            <a:r>
              <a:rPr lang="en-US" sz="8900" b="1">
                <a:solidFill>
                  <a:srgbClr val="FFFF00"/>
                </a:solidFill>
                <a:effectLst>
                  <a:outerShdw blurRad="38100" dist="38100" dir="2700000" algn="tl">
                    <a:srgbClr val="000000">
                      <a:alpha val="43137"/>
                    </a:srgbClr>
                  </a:outerShdw>
                </a:effectLst>
              </a:rPr>
              <a:t/>
            </a:r>
            <a:br>
              <a:rPr lang="en-US" sz="8900" b="1">
                <a:solidFill>
                  <a:srgbClr val="FFFF00"/>
                </a:solidFill>
                <a:effectLst>
                  <a:outerShdw blurRad="38100" dist="38100" dir="2700000" algn="tl">
                    <a:srgbClr val="000000">
                      <a:alpha val="43137"/>
                    </a:srgbClr>
                  </a:outerShdw>
                </a:effectLst>
              </a:rPr>
            </a:br>
            <a:r>
              <a:rPr lang="en-US" sz="8900" b="1">
                <a:solidFill>
                  <a:srgbClr val="FFFF00"/>
                </a:solidFill>
                <a:effectLst>
                  <a:outerShdw blurRad="38100" dist="38100" dir="2700000" algn="tl">
                    <a:srgbClr val="000000">
                      <a:alpha val="43137"/>
                    </a:srgbClr>
                  </a:outerShdw>
                </a:effectLst>
              </a:rPr>
              <a:t/>
            </a:r>
            <a:br>
              <a:rPr lang="en-US" sz="8900" b="1">
                <a:solidFill>
                  <a:srgbClr val="FFFF00"/>
                </a:solidFill>
                <a:effectLst>
                  <a:outerShdw blurRad="38100" dist="38100" dir="2700000" algn="tl">
                    <a:srgbClr val="000000">
                      <a:alpha val="43137"/>
                    </a:srgbClr>
                  </a:outerShdw>
                </a:effectLst>
              </a:rPr>
            </a:br>
            <a:r>
              <a:rPr lang="en-US" sz="8900" b="1">
                <a:solidFill>
                  <a:srgbClr val="FFFF00"/>
                </a:solidFill>
                <a:effectLst>
                  <a:outerShdw blurRad="38100" dist="38100" dir="2700000" algn="tl">
                    <a:srgbClr val="000000">
                      <a:alpha val="43137"/>
                    </a:srgbClr>
                  </a:outerShdw>
                </a:effectLst>
              </a:rPr>
              <a:t/>
            </a:r>
            <a:br>
              <a:rPr lang="en-US" sz="8900" b="1">
                <a:solidFill>
                  <a:srgbClr val="FFFF00"/>
                </a:solidFill>
                <a:effectLst>
                  <a:outerShdw blurRad="38100" dist="38100" dir="2700000" algn="tl">
                    <a:srgbClr val="000000">
                      <a:alpha val="43137"/>
                    </a:srgbClr>
                  </a:outerShdw>
                </a:effectLst>
              </a:rPr>
            </a:br>
            <a:r>
              <a:rPr lang="en-US" sz="8900" b="1" smtClean="0">
                <a:solidFill>
                  <a:srgbClr val="FFFF00"/>
                </a:solidFill>
                <a:effectLst>
                  <a:outerShdw blurRad="38100" dist="38100" dir="2700000" algn="tl">
                    <a:srgbClr val="000000">
                      <a:alpha val="43137"/>
                    </a:srgbClr>
                  </a:outerShdw>
                </a:effectLst>
              </a:rPr>
              <a:t/>
            </a:r>
            <a:br>
              <a:rPr lang="en-US" sz="8900" b="1" smtClean="0">
                <a:solidFill>
                  <a:srgbClr val="FFFF00"/>
                </a:solidFill>
                <a:effectLst>
                  <a:outerShdw blurRad="38100" dist="38100" dir="2700000" algn="tl">
                    <a:srgbClr val="000000">
                      <a:alpha val="43137"/>
                    </a:srgbClr>
                  </a:outerShdw>
                </a:effectLst>
              </a:rPr>
            </a:br>
            <a:r>
              <a:rPr lang="en-US" sz="8900" b="1">
                <a:solidFill>
                  <a:srgbClr val="FFFF00"/>
                </a:solidFill>
                <a:effectLst>
                  <a:outerShdw blurRad="38100" dist="38100" dir="2700000" algn="tl">
                    <a:srgbClr val="000000">
                      <a:alpha val="43137"/>
                    </a:srgbClr>
                  </a:outerShdw>
                </a:effectLst>
              </a:rPr>
              <a:t/>
            </a:r>
            <a:br>
              <a:rPr lang="en-US" sz="8900" b="1">
                <a:solidFill>
                  <a:srgbClr val="FFFF00"/>
                </a:solidFill>
                <a:effectLst>
                  <a:outerShdw blurRad="38100" dist="38100" dir="2700000" algn="tl">
                    <a:srgbClr val="000000">
                      <a:alpha val="43137"/>
                    </a:srgbClr>
                  </a:outerShdw>
                </a:effectLst>
              </a:rPr>
            </a:br>
            <a:r>
              <a:rPr lang="en-US" sz="4000" b="1" err="1" smtClean="0">
                <a:solidFill>
                  <a:srgbClr val="FFFF00"/>
                </a:solidFill>
                <a:effectLst>
                  <a:outerShdw blurRad="38100" dist="38100" dir="2700000" algn="tl">
                    <a:srgbClr val="000000">
                      <a:alpha val="43137"/>
                    </a:srgbClr>
                  </a:outerShdw>
                </a:effectLst>
              </a:rPr>
              <a:t>CÔNG</a:t>
            </a:r>
            <a:r>
              <a:rPr lang="en-US" sz="4000" b="1" smtClean="0">
                <a:solidFill>
                  <a:srgbClr val="FFFF00"/>
                </a:solidFill>
                <a:effectLst>
                  <a:outerShdw blurRad="38100" dist="38100" dir="2700000" algn="tl">
                    <a:srgbClr val="000000">
                      <a:alpha val="43137"/>
                    </a:srgbClr>
                  </a:outerShdw>
                </a:effectLst>
              </a:rPr>
              <a:t> </a:t>
            </a:r>
            <a:r>
              <a:rPr lang="en-US" sz="4000" b="1" err="1" smtClean="0">
                <a:solidFill>
                  <a:srgbClr val="FFFF00"/>
                </a:solidFill>
                <a:effectLst>
                  <a:outerShdw blurRad="38100" dist="38100" dir="2700000" algn="tl">
                    <a:srgbClr val="000000">
                      <a:alpha val="43137"/>
                    </a:srgbClr>
                  </a:outerShdw>
                </a:effectLst>
              </a:rPr>
              <a:t>ĐOÀN</a:t>
            </a:r>
            <a:r>
              <a:rPr lang="en-US" sz="4000" b="1" smtClean="0">
                <a:solidFill>
                  <a:srgbClr val="FFFF00"/>
                </a:solidFill>
                <a:effectLst>
                  <a:outerShdw blurRad="38100" dist="38100" dir="2700000" algn="tl">
                    <a:srgbClr val="000000">
                      <a:alpha val="43137"/>
                    </a:srgbClr>
                  </a:outerShdw>
                </a:effectLst>
              </a:rPr>
              <a:t> </a:t>
            </a:r>
            <a:r>
              <a:rPr lang="en-US" sz="4000" b="1" err="1" smtClean="0">
                <a:solidFill>
                  <a:srgbClr val="FFFF00"/>
                </a:solidFill>
                <a:effectLst>
                  <a:outerShdw blurRad="38100" dist="38100" dir="2700000" algn="tl">
                    <a:srgbClr val="000000">
                      <a:alpha val="43137"/>
                    </a:srgbClr>
                  </a:outerShdw>
                </a:effectLst>
              </a:rPr>
              <a:t>NGÀNH</a:t>
            </a:r>
            <a:r>
              <a:rPr lang="en-US" sz="4000" b="1" smtClean="0">
                <a:solidFill>
                  <a:srgbClr val="FFFF00"/>
                </a:solidFill>
                <a:effectLst>
                  <a:outerShdw blurRad="38100" dist="38100" dir="2700000" algn="tl">
                    <a:srgbClr val="000000">
                      <a:alpha val="43137"/>
                    </a:srgbClr>
                  </a:outerShdw>
                </a:effectLst>
              </a:rPr>
              <a:t> Y </a:t>
            </a:r>
            <a:r>
              <a:rPr lang="en-US" sz="4000" b="1" err="1" smtClean="0">
                <a:solidFill>
                  <a:srgbClr val="FFFF00"/>
                </a:solidFill>
                <a:effectLst>
                  <a:outerShdw blurRad="38100" dist="38100" dir="2700000" algn="tl">
                    <a:srgbClr val="000000">
                      <a:alpha val="43137"/>
                    </a:srgbClr>
                  </a:outerShdw>
                </a:effectLst>
              </a:rPr>
              <a:t>TẾ</a:t>
            </a:r>
            <a:r>
              <a:rPr lang="en-US" sz="4000" b="1" smtClean="0">
                <a:solidFill>
                  <a:srgbClr val="FFFF00"/>
                </a:solidFill>
                <a:effectLst>
                  <a:outerShdw blurRad="38100" dist="38100" dir="2700000" algn="tl">
                    <a:srgbClr val="000000">
                      <a:alpha val="43137"/>
                    </a:srgbClr>
                  </a:outerShdw>
                </a:effectLst>
              </a:rPr>
              <a:t> </a:t>
            </a:r>
            <a:br>
              <a:rPr lang="en-US" sz="4000" b="1" smtClean="0">
                <a:solidFill>
                  <a:srgbClr val="FFFF00"/>
                </a:solidFill>
                <a:effectLst>
                  <a:outerShdw blurRad="38100" dist="38100" dir="2700000" algn="tl">
                    <a:srgbClr val="000000">
                      <a:alpha val="43137"/>
                    </a:srgbClr>
                  </a:outerShdw>
                </a:effectLst>
              </a:rPr>
            </a:br>
            <a:r>
              <a:rPr lang="en-US" sz="4000" b="1" err="1" smtClean="0">
                <a:solidFill>
                  <a:srgbClr val="FFFF00"/>
                </a:solidFill>
                <a:effectLst>
                  <a:outerShdw blurRad="38100" dist="38100" dir="2700000" algn="tl">
                    <a:srgbClr val="000000">
                      <a:alpha val="43137"/>
                    </a:srgbClr>
                  </a:outerShdw>
                </a:effectLst>
              </a:rPr>
              <a:t>TỈNH</a:t>
            </a:r>
            <a:r>
              <a:rPr lang="en-US" sz="4000" b="1" smtClean="0">
                <a:solidFill>
                  <a:srgbClr val="FFFF00"/>
                </a:solidFill>
                <a:effectLst>
                  <a:outerShdw blurRad="38100" dist="38100" dir="2700000" algn="tl">
                    <a:srgbClr val="000000">
                      <a:alpha val="43137"/>
                    </a:srgbClr>
                  </a:outerShdw>
                </a:effectLst>
              </a:rPr>
              <a:t> </a:t>
            </a:r>
            <a:r>
              <a:rPr lang="en-US" sz="4000" b="1" err="1" smtClean="0">
                <a:solidFill>
                  <a:srgbClr val="FFFF00"/>
                </a:solidFill>
                <a:effectLst>
                  <a:outerShdw blurRad="38100" dist="38100" dir="2700000" algn="tl">
                    <a:srgbClr val="000000">
                      <a:alpha val="43137"/>
                    </a:srgbClr>
                  </a:outerShdw>
                </a:effectLst>
              </a:rPr>
              <a:t>ĐỒNG</a:t>
            </a:r>
            <a:r>
              <a:rPr lang="en-US" sz="4000" b="1" smtClean="0">
                <a:solidFill>
                  <a:srgbClr val="FFFF00"/>
                </a:solidFill>
                <a:effectLst>
                  <a:outerShdw blurRad="38100" dist="38100" dir="2700000" algn="tl">
                    <a:srgbClr val="000000">
                      <a:alpha val="43137"/>
                    </a:srgbClr>
                  </a:outerShdw>
                </a:effectLst>
              </a:rPr>
              <a:t> </a:t>
            </a:r>
            <a:r>
              <a:rPr lang="en-US" sz="4000" b="1" err="1" smtClean="0">
                <a:solidFill>
                  <a:srgbClr val="FFFF00"/>
                </a:solidFill>
                <a:effectLst>
                  <a:outerShdw blurRad="38100" dist="38100" dir="2700000" algn="tl">
                    <a:srgbClr val="000000">
                      <a:alpha val="43137"/>
                    </a:srgbClr>
                  </a:outerShdw>
                </a:effectLst>
              </a:rPr>
              <a:t>NAI</a:t>
            </a:r>
            <a:r>
              <a:rPr lang="en-US" sz="4000" b="1">
                <a:solidFill>
                  <a:srgbClr val="FFFF00"/>
                </a:solidFill>
                <a:effectLst>
                  <a:outerShdw blurRad="38100" dist="38100" dir="2700000" algn="tl">
                    <a:srgbClr val="000000">
                      <a:alpha val="43137"/>
                    </a:srgbClr>
                  </a:outerShdw>
                </a:effectLst>
              </a:rPr>
              <a:t/>
            </a:r>
            <a:br>
              <a:rPr lang="en-US" sz="4000" b="1">
                <a:solidFill>
                  <a:srgbClr val="FFFF00"/>
                </a:solidFill>
                <a:effectLst>
                  <a:outerShdw blurRad="38100" dist="38100" dir="2700000" algn="tl">
                    <a:srgbClr val="000000">
                      <a:alpha val="43137"/>
                    </a:srgbClr>
                  </a:outerShdw>
                </a:effectLst>
              </a:rPr>
            </a:br>
            <a:r>
              <a:rPr lang="en-US" sz="3600" b="1">
                <a:solidFill>
                  <a:srgbClr val="FFFF00"/>
                </a:solidFill>
                <a:effectLst>
                  <a:outerShdw blurRad="38100" dist="38100" dir="2700000" algn="tl">
                    <a:srgbClr val="000000">
                      <a:alpha val="43137"/>
                    </a:srgbClr>
                  </a:outerShdw>
                </a:effectLst>
              </a:rPr>
              <a:t>NHIỆM KỲ 2018 - 2023</a:t>
            </a:r>
            <a:endParaRPr lang="en-US" sz="4400" b="1">
              <a:solidFill>
                <a:srgbClr val="FFFF00"/>
              </a:solidFill>
              <a:effectLst>
                <a:outerShdw blurRad="38100" dist="38100" dir="2700000" algn="tl">
                  <a:srgbClr val="000000">
                    <a:alpha val="43137"/>
                  </a:srgbClr>
                </a:outerShdw>
              </a:effectLst>
            </a:endParaRPr>
          </a:p>
        </p:txBody>
      </p:sp>
      <p:sp>
        <p:nvSpPr>
          <p:cNvPr id="3" name="Tiêu đề phụ 2">
            <a:extLst>
              <a:ext uri="{FF2B5EF4-FFF2-40B4-BE49-F238E27FC236}">
                <a16:creationId xmlns="" xmlns:a16="http://schemas.microsoft.com/office/drawing/2014/main" id="{04F21CF2-4FB9-4A91-9670-B65BBC708089}"/>
              </a:ext>
            </a:extLst>
          </p:cNvPr>
          <p:cNvSpPr>
            <a:spLocks noGrp="1"/>
          </p:cNvSpPr>
          <p:nvPr>
            <p:ph type="subTitle" idx="1"/>
          </p:nvPr>
        </p:nvSpPr>
        <p:spPr>
          <a:xfrm>
            <a:off x="4281055" y="5916042"/>
            <a:ext cx="7736001" cy="581740"/>
          </a:xfrm>
          <a:gradFill>
            <a:gsLst>
              <a:gs pos="1000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a:noFill/>
          </a:ln>
          <a:effectLst>
            <a:glow rad="228600">
              <a:schemeClr val="accent4">
                <a:satMod val="175000"/>
                <a:alpha val="40000"/>
              </a:schemeClr>
            </a:glow>
            <a:softEdge rad="114300"/>
          </a:effectLst>
        </p:spPr>
        <p:txBody>
          <a:bodyPr anchor="t">
            <a:noAutofit/>
          </a:bodyPr>
          <a:lstStyle/>
          <a:p>
            <a:pPr>
              <a:lnSpc>
                <a:spcPct val="100000"/>
              </a:lnSpc>
              <a:spcBef>
                <a:spcPts val="600"/>
              </a:spcBef>
              <a:spcAft>
                <a:spcPts val="600"/>
              </a:spcAft>
            </a:pPr>
            <a:r>
              <a:rPr lang="en-US" sz="2800" b="1" spc="-300" err="1" smtClean="0">
                <a:solidFill>
                  <a:srgbClr val="FF5353"/>
                </a:solidFill>
                <a:cs typeface="Arial" panose="020B0604020202020204" pitchFamily="34" charset="0"/>
              </a:rPr>
              <a:t>ĐỔI</a:t>
            </a:r>
            <a:r>
              <a:rPr lang="en-US" sz="2800" b="1" spc="-300" smtClean="0">
                <a:solidFill>
                  <a:srgbClr val="FF5353"/>
                </a:solidFill>
                <a:cs typeface="Arial" panose="020B0604020202020204" pitchFamily="34" charset="0"/>
              </a:rPr>
              <a:t> </a:t>
            </a:r>
            <a:r>
              <a:rPr lang="en-US" sz="2800" b="1" spc="-300">
                <a:solidFill>
                  <a:srgbClr val="FF5353"/>
                </a:solidFill>
                <a:cs typeface="Arial" panose="020B0604020202020204" pitchFamily="34" charset="0"/>
              </a:rPr>
              <a:t>MỚI </a:t>
            </a:r>
            <a:r>
              <a:rPr lang="en-US" sz="2800" b="1" spc="-300" smtClean="0">
                <a:solidFill>
                  <a:srgbClr val="FF5353"/>
                </a:solidFill>
                <a:cs typeface="Arial" panose="020B0604020202020204" pitchFamily="34" charset="0"/>
              </a:rPr>
              <a:t> - DÂN </a:t>
            </a:r>
            <a:r>
              <a:rPr lang="en-US" sz="2800" b="1" spc="-300">
                <a:solidFill>
                  <a:srgbClr val="FF5353"/>
                </a:solidFill>
                <a:cs typeface="Arial" panose="020B0604020202020204" pitchFamily="34" charset="0"/>
              </a:rPr>
              <a:t>CHỦ </a:t>
            </a:r>
            <a:r>
              <a:rPr lang="en-US" sz="2800" b="1" spc="-300" smtClean="0">
                <a:solidFill>
                  <a:srgbClr val="FF5353"/>
                </a:solidFill>
                <a:cs typeface="Arial" panose="020B0604020202020204" pitchFamily="34" charset="0"/>
              </a:rPr>
              <a:t> -  ĐOÀN </a:t>
            </a:r>
            <a:r>
              <a:rPr lang="en-US" sz="2800" b="1" spc="-300" err="1">
                <a:solidFill>
                  <a:srgbClr val="FF5353"/>
                </a:solidFill>
                <a:cs typeface="Arial" panose="020B0604020202020204" pitchFamily="34" charset="0"/>
              </a:rPr>
              <a:t>KẾT</a:t>
            </a:r>
            <a:r>
              <a:rPr lang="en-US" sz="2800" b="1" spc="-300">
                <a:solidFill>
                  <a:srgbClr val="FF5353"/>
                </a:solidFill>
                <a:cs typeface="Arial" panose="020B0604020202020204" pitchFamily="34" charset="0"/>
              </a:rPr>
              <a:t> </a:t>
            </a:r>
            <a:r>
              <a:rPr lang="en-US" sz="2800" b="1" spc="-300" smtClean="0">
                <a:solidFill>
                  <a:srgbClr val="FF5353"/>
                </a:solidFill>
                <a:cs typeface="Arial" panose="020B0604020202020204" pitchFamily="34" charset="0"/>
              </a:rPr>
              <a:t> - TRÁCH </a:t>
            </a:r>
            <a:r>
              <a:rPr lang="en-US" sz="2800" b="1" spc="-300" err="1">
                <a:solidFill>
                  <a:srgbClr val="FF5353"/>
                </a:solidFill>
                <a:cs typeface="Arial" panose="020B0604020202020204" pitchFamily="34" charset="0"/>
              </a:rPr>
              <a:t>NHIỆM</a:t>
            </a:r>
            <a:r>
              <a:rPr lang="en-US" sz="2800" b="1" spc="-300">
                <a:solidFill>
                  <a:srgbClr val="FF5353"/>
                </a:solidFill>
                <a:cs typeface="Arial" panose="020B0604020202020204" pitchFamily="34" charset="0"/>
              </a:rPr>
              <a:t> </a:t>
            </a:r>
          </a:p>
        </p:txBody>
      </p:sp>
      <p:pic>
        <p:nvPicPr>
          <p:cNvPr id="7" name="Picture 6" descr="Thông báo: một số tham luận của các tổ tại Đại hội công đoàn trường năm 2017. Trân trọ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4778" y="990615"/>
            <a:ext cx="2631368" cy="2710543"/>
          </a:xfrm>
          <a:prstGeom prst="rect">
            <a:avLst/>
          </a:prstGeom>
          <a:noFill/>
          <a:ln>
            <a:noFill/>
          </a:ln>
        </p:spPr>
      </p:pic>
    </p:spTree>
    <p:extLst>
      <p:ext uri="{BB962C8B-B14F-4D97-AF65-F5344CB8AC3E}">
        <p14:creationId xmlns:p14="http://schemas.microsoft.com/office/powerpoint/2010/main" val="20759804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2771" name="Text Box 5"/>
          <p:cNvSpPr>
            <a:spLocks noGrp="1" noChangeArrowheads="1"/>
          </p:cNvSpPr>
          <p:nvPr>
            <p:ph idx="1"/>
          </p:nvPr>
        </p:nvSpPr>
        <p:spPr>
          <a:xfrm>
            <a:off x="334436" y="1147766"/>
            <a:ext cx="11523133" cy="3724096"/>
          </a:xfrm>
        </p:spPr>
        <p:txBody>
          <a:bodyPr>
            <a:spAutoFit/>
          </a:bodyPr>
          <a:lstStyle/>
          <a:p>
            <a:pPr marL="285750" indent="-285750" algn="just">
              <a:spcBef>
                <a:spcPts val="400"/>
              </a:spcBef>
              <a:spcAft>
                <a:spcPts val="400"/>
              </a:spcAft>
            </a:pPr>
            <a:r>
              <a:rPr lang="en-US" sz="2700" smtClean="0">
                <a:latin typeface="Arial" charset="0"/>
                <a:cs typeface="Arial" charset="0"/>
              </a:rPr>
              <a:t>Cách mạng công nghiệp là cuộc cách mạng trong lĩnh vực sản xuất; là sự thay đổi cơ bản các điều kiện kinh tế - xã hội, văn hóa và kỹ thuật.</a:t>
            </a:r>
          </a:p>
          <a:p>
            <a:pPr marL="285750" indent="-285750" algn="just">
              <a:spcBef>
                <a:spcPts val="400"/>
              </a:spcBef>
              <a:spcAft>
                <a:spcPts val="400"/>
              </a:spcAft>
            </a:pPr>
            <a:r>
              <a:rPr lang="en-US" sz="2700" smtClean="0">
                <a:latin typeface="Arial" charset="0"/>
                <a:cs typeface="Arial" charset="0"/>
              </a:rPr>
              <a:t>Là một </a:t>
            </a:r>
            <a:r>
              <a:rPr lang="en-GB" sz="2700" smtClean="0">
                <a:latin typeface="Arial" charset="0"/>
                <a:cs typeface="Arial" charset="0"/>
              </a:rPr>
              <a:t>cuộc cách mạng kỹ thuật số diễn ra từ nửa cuối thế kỷ trước. </a:t>
            </a:r>
            <a:endParaRPr lang="vi-VN" sz="2700" smtClean="0">
              <a:latin typeface="Calibri" pitchFamily="34" charset="0"/>
              <a:cs typeface="Arial" charset="0"/>
            </a:endParaRPr>
          </a:p>
          <a:p>
            <a:pPr marL="285750" indent="-285750" algn="just">
              <a:spcBef>
                <a:spcPts val="400"/>
              </a:spcBef>
              <a:spcAft>
                <a:spcPts val="400"/>
              </a:spcAft>
            </a:pPr>
            <a:r>
              <a:rPr lang="en-US" sz="2700" smtClean="0">
                <a:latin typeface="Arial" charset="0"/>
                <a:cs typeface="Arial" charset="0"/>
              </a:rPr>
              <a:t>Được đặc trưng bởi sự hợp nhất các công nghệ xóa nhòa các ranh giới của nhiều yếu tố vật lý, kỹ thuật số và sinh học.</a:t>
            </a:r>
          </a:p>
          <a:p>
            <a:pPr marL="285750" indent="-285750" algn="just">
              <a:spcBef>
                <a:spcPts val="400"/>
              </a:spcBef>
              <a:spcAft>
                <a:spcPts val="400"/>
              </a:spcAft>
            </a:pPr>
            <a:r>
              <a:rPr lang="en-US" sz="2700" smtClean="0">
                <a:latin typeface="Arial" charset="0"/>
                <a:cs typeface="Arial" charset="0"/>
              </a:rPr>
              <a:t>Được đặc trưng bởi sự tiến bộ vượt bậc của công nghệ thông qua việc tăng cường sử dụng truyền thông di động và internet vạn vật ('internet of things').</a:t>
            </a:r>
          </a:p>
        </p:txBody>
      </p:sp>
      <p:sp>
        <p:nvSpPr>
          <p:cNvPr id="32772" name="Title 2"/>
          <p:cNvSpPr>
            <a:spLocks noGrp="1"/>
          </p:cNvSpPr>
          <p:nvPr>
            <p:ph type="title"/>
          </p:nvPr>
        </p:nvSpPr>
        <p:spPr>
          <a:xfrm>
            <a:off x="239188" y="-26988"/>
            <a:ext cx="11618383" cy="998538"/>
          </a:xfrm>
        </p:spPr>
        <p:txBody>
          <a:bodyPr/>
          <a:lstStyle/>
          <a:p>
            <a:pPr eaLnBrk="1" hangingPunct="1"/>
            <a:r>
              <a:rPr lang="en-US" sz="3300" b="1" smtClean="0">
                <a:latin typeface="Arial" charset="0"/>
                <a:cs typeface="Arial" charset="0"/>
              </a:rPr>
              <a:t>Cách mạng công nghiệp 4.0 là gì?</a:t>
            </a:r>
            <a:endParaRPr lang="vi-VN" sz="3300" smtClean="0">
              <a:cs typeface="Angsana New" pitchFamily="18" charset="-34"/>
            </a:endParaRPr>
          </a:p>
        </p:txBody>
      </p:sp>
    </p:spTree>
    <p:extLst>
      <p:ext uri="{BB962C8B-B14F-4D97-AF65-F5344CB8AC3E}">
        <p14:creationId xmlns:p14="http://schemas.microsoft.com/office/powerpoint/2010/main" val="6096352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3795" name="Title 2"/>
          <p:cNvSpPr>
            <a:spLocks noGrp="1"/>
          </p:cNvSpPr>
          <p:nvPr>
            <p:ph type="title"/>
          </p:nvPr>
        </p:nvSpPr>
        <p:spPr>
          <a:xfrm>
            <a:off x="594784" y="50800"/>
            <a:ext cx="10972800" cy="930275"/>
          </a:xfrm>
        </p:spPr>
        <p:txBody>
          <a:bodyPr/>
          <a:lstStyle/>
          <a:p>
            <a:pPr eaLnBrk="1" hangingPunct="1"/>
            <a:r>
              <a:rPr lang="en-US" sz="3300" b="1" smtClean="0">
                <a:latin typeface="Arial" charset="0"/>
                <a:cs typeface="Arial" charset="0"/>
              </a:rPr>
              <a:t>Cách mạng công nghiệp 4.0 là gì</a:t>
            </a:r>
            <a:endParaRPr lang="vi-VN" sz="3300" smtClean="0">
              <a:cs typeface="Angsana New" pitchFamily="18" charset="-34"/>
            </a:endParaRPr>
          </a:p>
        </p:txBody>
      </p:sp>
      <p:sp>
        <p:nvSpPr>
          <p:cNvPr id="33796" name="Content Placeholder 3"/>
          <p:cNvSpPr>
            <a:spLocks noGrp="1"/>
          </p:cNvSpPr>
          <p:nvPr>
            <p:ph idx="1"/>
          </p:nvPr>
        </p:nvSpPr>
        <p:spPr>
          <a:xfrm>
            <a:off x="452967" y="1143004"/>
            <a:ext cx="11404600" cy="5599113"/>
          </a:xfrm>
        </p:spPr>
        <p:txBody>
          <a:bodyPr/>
          <a:lstStyle/>
          <a:p>
            <a:pPr algn="just" eaLnBrk="1" hangingPunct="1">
              <a:spcBef>
                <a:spcPts val="600"/>
              </a:spcBef>
              <a:spcAft>
                <a:spcPts val="600"/>
              </a:spcAft>
              <a:buClr>
                <a:srgbClr val="333399"/>
              </a:buClr>
              <a:buSzPct val="75000"/>
              <a:buFont typeface="Wingdings" pitchFamily="2" charset="2"/>
              <a:buChar char="q"/>
            </a:pPr>
            <a:r>
              <a:rPr lang="en-GB" altLang="zh-CN" sz="2700" b="1" smtClean="0">
                <a:solidFill>
                  <a:srgbClr val="C00000"/>
                </a:solidFill>
                <a:latin typeface="Arial" charset="0"/>
                <a:cs typeface="Arial" charset="0"/>
              </a:rPr>
              <a:t>Tốc độ</a:t>
            </a:r>
            <a:r>
              <a:rPr lang="en-US" sz="2700" smtClean="0">
                <a:latin typeface="Arial" charset="0"/>
                <a:ea typeface="SimSun" pitchFamily="2" charset="-122"/>
                <a:cs typeface="Arial" charset="0"/>
              </a:rPr>
              <a:t> </a:t>
            </a:r>
            <a:r>
              <a:rPr lang="en-GB" altLang="zh-CN" sz="2700" b="1" smtClean="0">
                <a:latin typeface="Arial" charset="0"/>
                <a:cs typeface="Arial" charset="0"/>
              </a:rPr>
              <a:t>thay đổi</a:t>
            </a:r>
            <a:r>
              <a:rPr lang="en-US" sz="2700" smtClean="0">
                <a:latin typeface="Arial" charset="0"/>
                <a:ea typeface="SimSun" pitchFamily="2" charset="-122"/>
                <a:cs typeface="Arial" charset="0"/>
              </a:rPr>
              <a:t> </a:t>
            </a:r>
            <a:r>
              <a:rPr lang="en-GB" altLang="zh-CN" sz="2700" b="1" smtClean="0">
                <a:latin typeface="Arial" charset="0"/>
                <a:cs typeface="Arial" charset="0"/>
              </a:rPr>
              <a:t>nhanh chưa từng có</a:t>
            </a:r>
          </a:p>
          <a:p>
            <a:pPr algn="just" eaLnBrk="1" hangingPunct="1">
              <a:spcBef>
                <a:spcPts val="600"/>
              </a:spcBef>
              <a:spcAft>
                <a:spcPts val="600"/>
              </a:spcAft>
              <a:buClr>
                <a:srgbClr val="333399"/>
              </a:buClr>
              <a:buSzPct val="75000"/>
              <a:buFont typeface="Wingdings" pitchFamily="2" charset="2"/>
              <a:buChar char="q"/>
            </a:pPr>
            <a:r>
              <a:rPr lang="en-GB" altLang="zh-CN" sz="2700" b="1" smtClean="0">
                <a:solidFill>
                  <a:srgbClr val="C00000"/>
                </a:solidFill>
                <a:latin typeface="Arial" charset="0"/>
                <a:cs typeface="Arial" charset="0"/>
              </a:rPr>
              <a:t>Phạm vi</a:t>
            </a:r>
            <a:r>
              <a:rPr lang="en-US" sz="2700" smtClean="0">
                <a:latin typeface="Arial" charset="0"/>
                <a:ea typeface="SimSun" pitchFamily="2" charset="-122"/>
                <a:cs typeface="Arial" charset="0"/>
              </a:rPr>
              <a:t> </a:t>
            </a:r>
            <a:r>
              <a:rPr lang="en-GB" altLang="zh-CN" sz="2700" b="1" smtClean="0">
                <a:latin typeface="Arial" charset="0"/>
                <a:cs typeface="Arial" charset="0"/>
              </a:rPr>
              <a:t>đột phá công nghệ</a:t>
            </a:r>
            <a:r>
              <a:rPr lang="en-US" sz="2700" smtClean="0">
                <a:latin typeface="Arial" charset="0"/>
                <a:ea typeface="SimSun" pitchFamily="2" charset="-122"/>
                <a:cs typeface="Arial" charset="0"/>
              </a:rPr>
              <a:t> </a:t>
            </a:r>
            <a:r>
              <a:rPr lang="en-GB" altLang="zh-CN" sz="2700" b="1" smtClean="0">
                <a:latin typeface="Arial" charset="0"/>
                <a:cs typeface="Arial" charset="0"/>
              </a:rPr>
              <a:t>rộng lớn hơn</a:t>
            </a:r>
          </a:p>
          <a:p>
            <a:pPr algn="just" eaLnBrk="1" hangingPunct="1">
              <a:spcBef>
                <a:spcPts val="600"/>
              </a:spcBef>
              <a:spcAft>
                <a:spcPts val="600"/>
              </a:spcAft>
              <a:buClr>
                <a:srgbClr val="333399"/>
              </a:buClr>
              <a:buSzPct val="75000"/>
              <a:buFont typeface="Wingdings" pitchFamily="2" charset="2"/>
              <a:buChar char="q"/>
            </a:pPr>
            <a:r>
              <a:rPr lang="en-GB" altLang="zh-CN" sz="2700" b="1" smtClean="0">
                <a:solidFill>
                  <a:srgbClr val="C00000"/>
                </a:solidFill>
                <a:latin typeface="Arial" charset="0"/>
                <a:cs typeface="Arial" charset="0"/>
              </a:rPr>
              <a:t>Hệ thống</a:t>
            </a:r>
            <a:r>
              <a:rPr lang="en-US" sz="2700" b="1" smtClean="0">
                <a:solidFill>
                  <a:srgbClr val="C00000"/>
                </a:solidFill>
                <a:latin typeface="Arial" charset="0"/>
                <a:ea typeface="SimSun" pitchFamily="2" charset="-122"/>
                <a:cs typeface="Arial" charset="0"/>
              </a:rPr>
              <a:t> </a:t>
            </a:r>
            <a:r>
              <a:rPr lang="en-US" sz="2700" b="1" smtClean="0">
                <a:latin typeface="Arial" charset="0"/>
                <a:ea typeface="SimSun" pitchFamily="2" charset="-122"/>
                <a:cs typeface="Arial" charset="0"/>
              </a:rPr>
              <a:t>thay đổi sâu sắc hơn</a:t>
            </a:r>
          </a:p>
          <a:p>
            <a:pPr algn="just" eaLnBrk="1" hangingPunct="1">
              <a:spcBef>
                <a:spcPts val="600"/>
              </a:spcBef>
              <a:spcAft>
                <a:spcPts val="600"/>
              </a:spcAft>
              <a:buClr>
                <a:srgbClr val="333399"/>
              </a:buClr>
              <a:buSzPct val="75000"/>
              <a:buFont typeface="Wingdings" pitchFamily="2" charset="2"/>
              <a:buChar char="q"/>
            </a:pPr>
            <a:r>
              <a:rPr lang="en-GB" altLang="zh-CN" sz="2700" b="1" smtClean="0">
                <a:solidFill>
                  <a:srgbClr val="C00000"/>
                </a:solidFill>
                <a:latin typeface="Arial" charset="0"/>
                <a:cs typeface="Arial" charset="0"/>
              </a:rPr>
              <a:t>Công nghệ</a:t>
            </a:r>
            <a:r>
              <a:rPr lang="en-US" sz="2700" smtClean="0">
                <a:latin typeface="Arial" charset="0"/>
                <a:ea typeface="SimSun" pitchFamily="2" charset="-122"/>
                <a:cs typeface="Arial" charset="0"/>
              </a:rPr>
              <a:t> </a:t>
            </a:r>
            <a:r>
              <a:rPr lang="en-GB" altLang="zh-CN" sz="2700" b="1" smtClean="0">
                <a:latin typeface="Arial" charset="0"/>
                <a:cs typeface="Arial" charset="0"/>
              </a:rPr>
              <a:t>biến đổi và kết nối</a:t>
            </a:r>
          </a:p>
          <a:p>
            <a:pPr marL="800100" lvl="1" indent="-342900" algn="just" eaLnBrk="1" hangingPunct="1">
              <a:spcBef>
                <a:spcPts val="600"/>
              </a:spcBef>
              <a:spcAft>
                <a:spcPts val="600"/>
              </a:spcAft>
              <a:buClr>
                <a:srgbClr val="333399"/>
              </a:buClr>
              <a:buSzPct val="75000"/>
              <a:buFont typeface="Wingdings" pitchFamily="2" charset="2"/>
              <a:buChar char="q"/>
            </a:pPr>
            <a:r>
              <a:rPr lang="en-GB" altLang="zh-CN" sz="2000" b="1" smtClean="0">
                <a:latin typeface="Arial" charset="0"/>
                <a:cs typeface="Arial" charset="0"/>
              </a:rPr>
              <a:t>Robot tự động hóa</a:t>
            </a:r>
          </a:p>
          <a:p>
            <a:pPr marL="800100" lvl="1" indent="-342900" algn="just" eaLnBrk="1" hangingPunct="1">
              <a:spcBef>
                <a:spcPts val="600"/>
              </a:spcBef>
              <a:spcAft>
                <a:spcPts val="600"/>
              </a:spcAft>
              <a:buClr>
                <a:srgbClr val="333399"/>
              </a:buClr>
              <a:buSzPct val="75000"/>
              <a:buFont typeface="Wingdings" pitchFamily="2" charset="2"/>
              <a:buChar char="q"/>
            </a:pPr>
            <a:r>
              <a:rPr lang="en-GB" altLang="zh-CN" sz="2000" b="1" smtClean="0">
                <a:latin typeface="Arial" charset="0"/>
                <a:cs typeface="Arial" charset="0"/>
              </a:rPr>
              <a:t>Trí tuệ nhân tạo</a:t>
            </a:r>
          </a:p>
          <a:p>
            <a:pPr marL="800100" lvl="1" indent="-342900" algn="just" eaLnBrk="1" hangingPunct="1">
              <a:spcBef>
                <a:spcPts val="600"/>
              </a:spcBef>
              <a:spcAft>
                <a:spcPts val="600"/>
              </a:spcAft>
              <a:buClr>
                <a:srgbClr val="333399"/>
              </a:buClr>
              <a:buSzPct val="75000"/>
              <a:buFont typeface="Wingdings" pitchFamily="2" charset="2"/>
              <a:buChar char="q"/>
            </a:pPr>
            <a:r>
              <a:rPr lang="en-GB" altLang="zh-CN" sz="2000" b="1" smtClean="0">
                <a:latin typeface="Arial" charset="0"/>
                <a:cs typeface="Arial" charset="0"/>
              </a:rPr>
              <a:t>Internet vạn vật</a:t>
            </a:r>
          </a:p>
          <a:p>
            <a:pPr marL="800100" lvl="1" indent="-342900" algn="just" eaLnBrk="1" hangingPunct="1">
              <a:spcBef>
                <a:spcPts val="600"/>
              </a:spcBef>
              <a:spcAft>
                <a:spcPts val="600"/>
              </a:spcAft>
              <a:buClr>
                <a:srgbClr val="333399"/>
              </a:buClr>
              <a:buSzPct val="75000"/>
              <a:buFont typeface="Wingdings" pitchFamily="2" charset="2"/>
              <a:buChar char="q"/>
            </a:pPr>
            <a:r>
              <a:rPr lang="en-GB" altLang="zh-CN" sz="2000" b="1" smtClean="0">
                <a:latin typeface="Arial" charset="0"/>
                <a:cs typeface="Arial" charset="0"/>
              </a:rPr>
              <a:t>In 3-D</a:t>
            </a:r>
          </a:p>
          <a:p>
            <a:pPr marL="800100" lvl="1" indent="-342900" algn="just" eaLnBrk="1" hangingPunct="1">
              <a:spcBef>
                <a:spcPts val="600"/>
              </a:spcBef>
              <a:spcAft>
                <a:spcPts val="600"/>
              </a:spcAft>
              <a:buClr>
                <a:srgbClr val="333399"/>
              </a:buClr>
              <a:buSzPct val="75000"/>
              <a:buFont typeface="Wingdings" pitchFamily="2" charset="2"/>
              <a:buChar char="q"/>
            </a:pPr>
            <a:r>
              <a:rPr lang="en-GB" altLang="zh-CN" sz="2000" b="1" smtClean="0">
                <a:latin typeface="Arial" charset="0"/>
                <a:cs typeface="Arial" charset="0"/>
              </a:rPr>
              <a:t>Xe tự lái</a:t>
            </a:r>
          </a:p>
          <a:p>
            <a:pPr algn="just" eaLnBrk="1" hangingPunct="1"/>
            <a:endParaRPr lang="vi-VN" smtClean="0">
              <a:ea typeface="SimSun" pitchFamily="2" charset="-122"/>
              <a:cs typeface="Arial" charset="0"/>
            </a:endParaRPr>
          </a:p>
          <a:p>
            <a:pPr algn="just" eaLnBrk="1" hangingPunct="1"/>
            <a:endParaRPr lang="vi-VN" smtClean="0">
              <a:ea typeface="SimSun" pitchFamily="2" charset="-122"/>
              <a:cs typeface="Arial" charset="0"/>
            </a:endParaRPr>
          </a:p>
        </p:txBody>
      </p:sp>
    </p:spTree>
    <p:extLst>
      <p:ext uri="{BB962C8B-B14F-4D97-AF65-F5344CB8AC3E}">
        <p14:creationId xmlns:p14="http://schemas.microsoft.com/office/powerpoint/2010/main" val="3866860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4819" name="Title 2"/>
          <p:cNvSpPr>
            <a:spLocks noGrp="1"/>
          </p:cNvSpPr>
          <p:nvPr>
            <p:ph type="title"/>
          </p:nvPr>
        </p:nvSpPr>
        <p:spPr>
          <a:xfrm>
            <a:off x="239188" y="2276484"/>
            <a:ext cx="11618383" cy="2016125"/>
          </a:xfrm>
        </p:spPr>
        <p:txBody>
          <a:bodyPr/>
          <a:lstStyle/>
          <a:p>
            <a:pPr eaLnBrk="1" hangingPunct="1">
              <a:defRPr/>
            </a:pPr>
            <a:r>
              <a:rPr lang="en-US" b="1" dirty="0" err="1" smtClean="0">
                <a:solidFill>
                  <a:srgbClr val="002060"/>
                </a:solidFill>
                <a:effectLst>
                  <a:outerShdw blurRad="38100" dist="38100" dir="2700000" algn="tl">
                    <a:srgbClr val="000000">
                      <a:alpha val="43137"/>
                    </a:srgbClr>
                  </a:outerShdw>
                </a:effectLst>
                <a:latin typeface="Arial" charset="0"/>
                <a:cs typeface="Arial" charset="0"/>
              </a:rPr>
              <a:t>TÁC</a:t>
            </a:r>
            <a:r>
              <a:rPr lang="en-US" b="1" dirty="0" smtClean="0">
                <a:solidFill>
                  <a:srgbClr val="002060"/>
                </a:solidFill>
                <a:effectLst>
                  <a:outerShdw blurRad="38100" dist="38100" dir="2700000" algn="tl">
                    <a:srgbClr val="000000">
                      <a:alpha val="43137"/>
                    </a:srgbClr>
                  </a:outerShdw>
                </a:effectLst>
                <a:latin typeface="Arial" charset="0"/>
                <a:cs typeface="Arial" charset="0"/>
              </a:rPr>
              <a:t> </a:t>
            </a:r>
            <a:r>
              <a:rPr lang="en-US" b="1" dirty="0" err="1" smtClean="0">
                <a:solidFill>
                  <a:srgbClr val="002060"/>
                </a:solidFill>
                <a:effectLst>
                  <a:outerShdw blurRad="38100" dist="38100" dir="2700000" algn="tl">
                    <a:srgbClr val="000000">
                      <a:alpha val="43137"/>
                    </a:srgbClr>
                  </a:outerShdw>
                </a:effectLst>
                <a:latin typeface="Arial" charset="0"/>
                <a:cs typeface="Arial" charset="0"/>
              </a:rPr>
              <a:t>ĐỘNG</a:t>
            </a:r>
            <a:r>
              <a:rPr lang="en-US" b="1" dirty="0" smtClean="0">
                <a:solidFill>
                  <a:srgbClr val="002060"/>
                </a:solidFill>
                <a:effectLst>
                  <a:outerShdw blurRad="38100" dist="38100" dir="2700000" algn="tl">
                    <a:srgbClr val="000000">
                      <a:alpha val="43137"/>
                    </a:srgbClr>
                  </a:outerShdw>
                </a:effectLst>
                <a:latin typeface="Arial" charset="0"/>
                <a:cs typeface="Arial" charset="0"/>
              </a:rPr>
              <a:t> </a:t>
            </a:r>
            <a:r>
              <a:rPr lang="en-US" b="1" dirty="0" err="1" smtClean="0">
                <a:solidFill>
                  <a:srgbClr val="002060"/>
                </a:solidFill>
                <a:effectLst>
                  <a:outerShdw blurRad="38100" dist="38100" dir="2700000" algn="tl">
                    <a:srgbClr val="000000">
                      <a:alpha val="43137"/>
                    </a:srgbClr>
                  </a:outerShdw>
                </a:effectLst>
                <a:latin typeface="Arial" charset="0"/>
                <a:cs typeface="Arial" charset="0"/>
              </a:rPr>
              <a:t>CỦA</a:t>
            </a:r>
            <a:r>
              <a:rPr lang="en-US" b="1" dirty="0" smtClean="0">
                <a:solidFill>
                  <a:srgbClr val="002060"/>
                </a:solidFill>
                <a:effectLst>
                  <a:outerShdw blurRad="38100" dist="38100" dir="2700000" algn="tl">
                    <a:srgbClr val="000000">
                      <a:alpha val="43137"/>
                    </a:srgbClr>
                  </a:outerShdw>
                </a:effectLst>
                <a:latin typeface="Arial" charset="0"/>
                <a:cs typeface="Arial" charset="0"/>
              </a:rPr>
              <a:t> </a:t>
            </a:r>
            <a:r>
              <a:rPr lang="en-US" b="1" dirty="0" err="1" smtClean="0">
                <a:solidFill>
                  <a:srgbClr val="002060"/>
                </a:solidFill>
                <a:effectLst>
                  <a:outerShdw blurRad="38100" dist="38100" dir="2700000" algn="tl">
                    <a:srgbClr val="000000">
                      <a:alpha val="43137"/>
                    </a:srgbClr>
                  </a:outerShdw>
                </a:effectLst>
                <a:latin typeface="Arial" charset="0"/>
                <a:cs typeface="Arial" charset="0"/>
              </a:rPr>
              <a:t>CÁCH</a:t>
            </a:r>
            <a:r>
              <a:rPr lang="en-US" b="1" dirty="0" smtClean="0">
                <a:solidFill>
                  <a:srgbClr val="002060"/>
                </a:solidFill>
                <a:effectLst>
                  <a:outerShdw blurRad="38100" dist="38100" dir="2700000" algn="tl">
                    <a:srgbClr val="000000">
                      <a:alpha val="43137"/>
                    </a:srgbClr>
                  </a:outerShdw>
                </a:effectLst>
                <a:latin typeface="Arial" charset="0"/>
                <a:cs typeface="Arial" charset="0"/>
              </a:rPr>
              <a:t> </a:t>
            </a:r>
            <a:r>
              <a:rPr lang="en-US" b="1" dirty="0" err="1" smtClean="0">
                <a:solidFill>
                  <a:srgbClr val="002060"/>
                </a:solidFill>
                <a:effectLst>
                  <a:outerShdw blurRad="38100" dist="38100" dir="2700000" algn="tl">
                    <a:srgbClr val="000000">
                      <a:alpha val="43137"/>
                    </a:srgbClr>
                  </a:outerShdw>
                </a:effectLst>
                <a:latin typeface="Arial" charset="0"/>
                <a:cs typeface="Arial" charset="0"/>
              </a:rPr>
              <a:t>MẠNG</a:t>
            </a:r>
            <a:r>
              <a:rPr lang="en-US" b="1" dirty="0" smtClean="0">
                <a:solidFill>
                  <a:srgbClr val="002060"/>
                </a:solidFill>
                <a:effectLst>
                  <a:outerShdw blurRad="38100" dist="38100" dir="2700000" algn="tl">
                    <a:srgbClr val="000000">
                      <a:alpha val="43137"/>
                    </a:srgbClr>
                  </a:outerShdw>
                </a:effectLst>
                <a:latin typeface="Arial" charset="0"/>
                <a:cs typeface="Arial" charset="0"/>
              </a:rPr>
              <a:t> </a:t>
            </a:r>
            <a:r>
              <a:rPr lang="en-US" b="1" dirty="0" err="1" smtClean="0">
                <a:solidFill>
                  <a:srgbClr val="002060"/>
                </a:solidFill>
                <a:effectLst>
                  <a:outerShdw blurRad="38100" dist="38100" dir="2700000" algn="tl">
                    <a:srgbClr val="000000">
                      <a:alpha val="43137"/>
                    </a:srgbClr>
                  </a:outerShdw>
                </a:effectLst>
                <a:latin typeface="Arial" charset="0"/>
                <a:cs typeface="Arial" charset="0"/>
              </a:rPr>
              <a:t>CÔNG</a:t>
            </a:r>
            <a:r>
              <a:rPr lang="en-US" b="1" dirty="0" smtClean="0">
                <a:solidFill>
                  <a:srgbClr val="002060"/>
                </a:solidFill>
                <a:effectLst>
                  <a:outerShdw blurRad="38100" dist="38100" dir="2700000" algn="tl">
                    <a:srgbClr val="000000">
                      <a:alpha val="43137"/>
                    </a:srgbClr>
                  </a:outerShdw>
                </a:effectLst>
                <a:latin typeface="Arial" charset="0"/>
                <a:cs typeface="Arial" charset="0"/>
              </a:rPr>
              <a:t> </a:t>
            </a:r>
            <a:r>
              <a:rPr lang="en-US" b="1" dirty="0" err="1" smtClean="0">
                <a:solidFill>
                  <a:srgbClr val="002060"/>
                </a:solidFill>
                <a:effectLst>
                  <a:outerShdw blurRad="38100" dist="38100" dir="2700000" algn="tl">
                    <a:srgbClr val="000000">
                      <a:alpha val="43137"/>
                    </a:srgbClr>
                  </a:outerShdw>
                </a:effectLst>
                <a:latin typeface="Arial" charset="0"/>
                <a:cs typeface="Arial" charset="0"/>
              </a:rPr>
              <a:t>NGHIỆP</a:t>
            </a:r>
            <a:r>
              <a:rPr lang="en-US" b="1" dirty="0" smtClean="0">
                <a:solidFill>
                  <a:srgbClr val="002060"/>
                </a:solidFill>
                <a:effectLst>
                  <a:outerShdw blurRad="38100" dist="38100" dir="2700000" algn="tl">
                    <a:srgbClr val="000000">
                      <a:alpha val="43137"/>
                    </a:srgbClr>
                  </a:outerShdw>
                </a:effectLst>
                <a:latin typeface="Arial" charset="0"/>
                <a:cs typeface="Arial" charset="0"/>
              </a:rPr>
              <a:t> 4.0</a:t>
            </a:r>
            <a:endParaRPr lang="vi-VN" dirty="0" smtClean="0">
              <a:solidFill>
                <a:srgbClr val="002060"/>
              </a:solidFill>
              <a:effectLst>
                <a:outerShdw blurRad="38100" dist="38100" dir="2700000" algn="tl">
                  <a:srgbClr val="000000">
                    <a:alpha val="43137"/>
                  </a:srgbClr>
                </a:outerShdw>
              </a:effectLst>
              <a:cs typeface="Angsana New" pitchFamily="18" charset="-34"/>
            </a:endParaRPr>
          </a:p>
        </p:txBody>
      </p:sp>
    </p:spTree>
    <p:extLst>
      <p:ext uri="{BB962C8B-B14F-4D97-AF65-F5344CB8AC3E}">
        <p14:creationId xmlns:p14="http://schemas.microsoft.com/office/powerpoint/2010/main" val="2527598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5843" name="Title 2"/>
          <p:cNvSpPr>
            <a:spLocks noGrp="1"/>
          </p:cNvSpPr>
          <p:nvPr>
            <p:ph type="title"/>
          </p:nvPr>
        </p:nvSpPr>
        <p:spPr>
          <a:xfrm>
            <a:off x="357719" y="46038"/>
            <a:ext cx="11595100" cy="862012"/>
          </a:xfrm>
        </p:spPr>
        <p:txBody>
          <a:bodyPr/>
          <a:lstStyle/>
          <a:p>
            <a:pPr eaLnBrk="1" hangingPunct="1"/>
            <a:r>
              <a:rPr lang="en-US" sz="3000" b="1" smtClean="0">
                <a:latin typeface="Arial" charset="0"/>
                <a:cs typeface="Arial" charset="0"/>
              </a:rPr>
              <a:t>TÁC ĐỘNG CỦA CMCN 4.0 ĐẾN VIỆC LÀM</a:t>
            </a:r>
            <a:endParaRPr lang="vi-VN" sz="3000" smtClean="0">
              <a:cs typeface="Angsana New" pitchFamily="18" charset="-34"/>
            </a:endParaRPr>
          </a:p>
        </p:txBody>
      </p:sp>
      <p:sp>
        <p:nvSpPr>
          <p:cNvPr id="4" name="Content Placeholder 3"/>
          <p:cNvSpPr>
            <a:spLocks noGrp="1"/>
          </p:cNvSpPr>
          <p:nvPr>
            <p:ph idx="1"/>
          </p:nvPr>
        </p:nvSpPr>
        <p:spPr>
          <a:xfrm>
            <a:off x="452967" y="1143000"/>
            <a:ext cx="11307233" cy="5454650"/>
          </a:xfrm>
        </p:spPr>
        <p:txBody>
          <a:bodyPr rtlCol="0">
            <a:normAutofit/>
          </a:bodyPr>
          <a:lstStyle/>
          <a:p>
            <a:pPr algn="just" eaLnBrk="1" fontAlgn="auto" hangingPunct="1">
              <a:spcBef>
                <a:spcPts val="600"/>
              </a:spcBef>
              <a:spcAft>
                <a:spcPts val="600"/>
              </a:spcAft>
              <a:buFont typeface="Arial" pitchFamily="34" charset="0"/>
              <a:buChar char="•"/>
              <a:defRPr/>
            </a:pPr>
            <a:r>
              <a:rPr sz="2700" dirty="0" smtClean="0">
                <a:latin typeface="Arial"/>
                <a:cs typeface="Arial"/>
              </a:rPr>
              <a:t>Góp phần trong sự chuyển đổi cơ cấu toàn bộ hệ thống sản xuất, quản lý và quản trị</a:t>
            </a:r>
          </a:p>
          <a:p>
            <a:pPr algn="just" eaLnBrk="1" fontAlgn="auto" hangingPunct="1">
              <a:spcBef>
                <a:spcPts val="600"/>
              </a:spcBef>
              <a:spcAft>
                <a:spcPts val="600"/>
              </a:spcAft>
              <a:buFont typeface="Arial" pitchFamily="34" charset="0"/>
              <a:buChar char="•"/>
              <a:defRPr/>
            </a:pPr>
            <a:r>
              <a:rPr sz="2700" dirty="0" smtClean="0">
                <a:latin typeface="Arial"/>
                <a:cs typeface="Arial"/>
              </a:rPr>
              <a:t>Mạng lại nhiều cơ hội và thách thức trong thế giới việc làm</a:t>
            </a:r>
          </a:p>
          <a:p>
            <a:pPr algn="just" eaLnBrk="1" fontAlgn="auto" hangingPunct="1">
              <a:spcBef>
                <a:spcPts val="600"/>
              </a:spcBef>
              <a:spcAft>
                <a:spcPts val="600"/>
              </a:spcAft>
              <a:buFont typeface="Arial" pitchFamily="34" charset="0"/>
              <a:buChar char="•"/>
              <a:defRPr/>
            </a:pPr>
            <a:r>
              <a:rPr sz="2700" dirty="0" smtClean="0">
                <a:latin typeface="Arial"/>
                <a:cs typeface="Arial"/>
              </a:rPr>
              <a:t>Tác động một cách trực tiếp và gián tiếp</a:t>
            </a:r>
          </a:p>
          <a:p>
            <a:pPr lvl="1" algn="just" eaLnBrk="1" fontAlgn="auto" hangingPunct="1">
              <a:spcBef>
                <a:spcPts val="600"/>
              </a:spcBef>
              <a:spcAft>
                <a:spcPts val="600"/>
              </a:spcAft>
              <a:buFont typeface="Arial" pitchFamily="34" charset="0"/>
              <a:buChar char="–"/>
              <a:defRPr/>
            </a:pPr>
            <a:r>
              <a:rPr lang="en-US" sz="2400" dirty="0" err="1" smtClean="0">
                <a:latin typeface="Arial"/>
                <a:cs typeface="Arial"/>
              </a:rPr>
              <a:t>T</a:t>
            </a:r>
            <a:r>
              <a:rPr sz="2400" dirty="0" err="1" smtClean="0">
                <a:latin typeface="Arial"/>
                <a:cs typeface="Arial"/>
              </a:rPr>
              <a:t>rên</a:t>
            </a:r>
            <a:r>
              <a:rPr sz="2400" dirty="0" smtClean="0">
                <a:latin typeface="Arial"/>
                <a:cs typeface="Arial"/>
              </a:rPr>
              <a:t> nhiều lĩnh vực trong nền kinh tế (chuyển từ nông nghiệp sang các lĩnh vực sản xuất và dịch vụ) </a:t>
            </a:r>
          </a:p>
          <a:p>
            <a:pPr lvl="1" algn="just" eaLnBrk="1" fontAlgn="auto" hangingPunct="1">
              <a:spcBef>
                <a:spcPts val="600"/>
              </a:spcBef>
              <a:spcAft>
                <a:spcPts val="600"/>
              </a:spcAft>
              <a:buFont typeface="Arial" pitchFamily="34" charset="0"/>
              <a:buChar char="–"/>
              <a:defRPr/>
            </a:pPr>
            <a:r>
              <a:rPr lang="en-US" sz="2400" dirty="0" err="1" smtClean="0">
                <a:latin typeface="Arial"/>
                <a:cs typeface="Arial"/>
              </a:rPr>
              <a:t>T</a:t>
            </a:r>
            <a:r>
              <a:rPr sz="2400" dirty="0" err="1" smtClean="0">
                <a:latin typeface="Arial"/>
                <a:cs typeface="Arial"/>
              </a:rPr>
              <a:t>rên</a:t>
            </a:r>
            <a:r>
              <a:rPr sz="2400" dirty="0" smtClean="0">
                <a:latin typeface="Arial"/>
                <a:cs typeface="Arial"/>
              </a:rPr>
              <a:t> các nhóm lao động khác nhau bao gồm cả các nhóm dễ bị tổn thương nhất (lao động trẻ, phụ nữ, v.v.). </a:t>
            </a:r>
          </a:p>
          <a:p>
            <a:pPr algn="just" eaLnBrk="1" fontAlgn="auto" hangingPunct="1">
              <a:spcBef>
                <a:spcPts val="600"/>
              </a:spcBef>
              <a:spcAft>
                <a:spcPts val="600"/>
              </a:spcAft>
              <a:buFont typeface="Arial" pitchFamily="34" charset="0"/>
              <a:buChar char="•"/>
              <a:defRPr/>
            </a:pPr>
            <a:r>
              <a:rPr sz="2700" dirty="0" smtClean="0">
                <a:latin typeface="Arial"/>
                <a:cs typeface="Arial"/>
              </a:rPr>
              <a:t>Là một động lực thay đổi lớn cho toàn bộ cho thị trường lao động mang lại cả cơ hội và thách thức cho thế giới việc làm</a:t>
            </a:r>
          </a:p>
        </p:txBody>
      </p:sp>
    </p:spTree>
    <p:extLst>
      <p:ext uri="{BB962C8B-B14F-4D97-AF65-F5344CB8AC3E}">
        <p14:creationId xmlns:p14="http://schemas.microsoft.com/office/powerpoint/2010/main" val="4632509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36866" name="Text Box 5"/>
          <p:cNvSpPr txBox="1">
            <a:spLocks noChangeArrowheads="1"/>
          </p:cNvSpPr>
          <p:nvPr/>
        </p:nvSpPr>
        <p:spPr bwMode="auto">
          <a:xfrm>
            <a:off x="543984" y="827093"/>
            <a:ext cx="11023600" cy="4031873"/>
          </a:xfrm>
          <a:prstGeom prst="rect">
            <a:avLst/>
          </a:prstGeom>
          <a:noFill/>
          <a:ln w="9525">
            <a:noFill/>
            <a:miter lim="800000"/>
            <a:headEnd/>
            <a:tailEnd/>
          </a:ln>
        </p:spPr>
        <p:txBody>
          <a:bodyPr>
            <a:spAutoFit/>
          </a:bodyPr>
          <a:lstStyle/>
          <a:p>
            <a:pPr marL="342900" indent="-342900" defTabSz="914400" fontAlgn="base">
              <a:spcBef>
                <a:spcPts val="1200"/>
              </a:spcBef>
              <a:spcAft>
                <a:spcPts val="600"/>
              </a:spcAft>
              <a:buClr>
                <a:srgbClr val="333399"/>
              </a:buClr>
              <a:buSzPct val="75000"/>
              <a:buFont typeface="Wingdings" pitchFamily="2" charset="2"/>
              <a:buChar char="q"/>
            </a:pPr>
            <a:endParaRPr lang="vi-VN" altLang="zh-CN" sz="2200" b="1">
              <a:solidFill>
                <a:prstClr val="black"/>
              </a:solidFill>
              <a:cs typeface="Arial" charset="0"/>
            </a:endParaRP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Dịch chuyển lao động</a:t>
            </a:r>
            <a:r>
              <a:rPr lang="en-US" sz="2800">
                <a:solidFill>
                  <a:prstClr val="black"/>
                </a:solidFill>
                <a:latin typeface="Arial" charset="0"/>
                <a:ea typeface="SimSun" pitchFamily="2" charset="-122"/>
                <a:cs typeface="Arial" charset="0"/>
              </a:rPr>
              <a:t> </a:t>
            </a:r>
            <a:r>
              <a:rPr lang="en-GB" altLang="zh-CN" sz="2200" b="1">
                <a:solidFill>
                  <a:prstClr val="black"/>
                </a:solidFill>
                <a:latin typeface="Arial" charset="0"/>
                <a:cs typeface="Cordia New" pitchFamily="34" charset="-34"/>
              </a:rPr>
              <a:t>sang các lĩnh vực</a:t>
            </a:r>
            <a:r>
              <a:rPr lang="en-US" sz="2800">
                <a:solidFill>
                  <a:prstClr val="black"/>
                </a:solidFill>
                <a:latin typeface="Arial" charset="0"/>
                <a:cs typeface="Arial" charset="0"/>
              </a:rPr>
              <a:t> </a:t>
            </a:r>
            <a:r>
              <a:rPr lang="en-GB" altLang="zh-CN" sz="2200" b="1">
                <a:solidFill>
                  <a:srgbClr val="C00000"/>
                </a:solidFill>
                <a:latin typeface="Arial" charset="0"/>
                <a:cs typeface="Arial" charset="0"/>
              </a:rPr>
              <a:t>theo định hướng khách hàng</a:t>
            </a: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Tăng nhu cầu của</a:t>
            </a:r>
            <a:r>
              <a:rPr lang="en-US" sz="2800">
                <a:solidFill>
                  <a:prstClr val="black"/>
                </a:solidFill>
                <a:latin typeface="Arial" charset="0"/>
                <a:cs typeface="Arial" charset="0"/>
              </a:rPr>
              <a:t> </a:t>
            </a:r>
            <a:r>
              <a:rPr lang="en-GB" altLang="zh-CN" sz="2200" b="1">
                <a:solidFill>
                  <a:srgbClr val="C00000"/>
                </a:solidFill>
                <a:latin typeface="Arial" charset="0"/>
                <a:cs typeface="Arial" charset="0"/>
              </a:rPr>
              <a:t>các công việc hiện có</a:t>
            </a:r>
            <a:r>
              <a:rPr lang="en-US" sz="2800">
                <a:solidFill>
                  <a:prstClr val="black"/>
                </a:solidFill>
                <a:latin typeface="Arial" charset="0"/>
                <a:cs typeface="Arial" charset="0"/>
              </a:rPr>
              <a:t> </a:t>
            </a:r>
            <a:r>
              <a:rPr lang="en-GB" altLang="zh-CN" sz="2200" b="1">
                <a:solidFill>
                  <a:prstClr val="black"/>
                </a:solidFill>
                <a:latin typeface="Arial" charset="0"/>
                <a:cs typeface="Arial" charset="0"/>
              </a:rPr>
              <a:t>trong các lĩnh vực kỹ thuật, giao thông và cơ sở hạ tầng </a:t>
            </a: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Mang đến</a:t>
            </a:r>
            <a:r>
              <a:rPr lang="en-US" sz="2800">
                <a:solidFill>
                  <a:prstClr val="black"/>
                </a:solidFill>
                <a:latin typeface="Arial" charset="0"/>
                <a:cs typeface="Arial" charset="0"/>
              </a:rPr>
              <a:t> </a:t>
            </a:r>
            <a:r>
              <a:rPr lang="en-GB" altLang="zh-CN" sz="2200" b="1">
                <a:solidFill>
                  <a:prstClr val="black"/>
                </a:solidFill>
                <a:latin typeface="Arial" charset="0"/>
                <a:cs typeface="Arial" charset="0"/>
              </a:rPr>
              <a:t>những đổi mới công nghệ  và </a:t>
            </a:r>
            <a:r>
              <a:rPr lang="en-GB" altLang="zh-CN" sz="2200" b="1">
                <a:solidFill>
                  <a:srgbClr val="C00000"/>
                </a:solidFill>
                <a:latin typeface="Arial" charset="0"/>
                <a:cs typeface="Arial" charset="0"/>
              </a:rPr>
              <a:t>việc làm</a:t>
            </a:r>
            <a:r>
              <a:rPr lang="en-GB" altLang="zh-CN" sz="2200" b="1">
                <a:solidFill>
                  <a:prstClr val="black"/>
                </a:solidFill>
                <a:latin typeface="Arial" charset="0"/>
                <a:cs typeface="Arial" charset="0"/>
              </a:rPr>
              <a:t> mới chưa từng có trong lịch sử</a:t>
            </a:r>
            <a:endParaRPr lang="vi-VN" altLang="zh-CN" sz="2200" b="1">
              <a:solidFill>
                <a:prstClr val="black"/>
              </a:solidFill>
              <a:cs typeface="Arial" charset="0"/>
            </a:endParaRP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Có thể tăng năng suất, tiền lương và kích thích</a:t>
            </a:r>
            <a:r>
              <a:rPr lang="en-US" sz="2800">
                <a:solidFill>
                  <a:prstClr val="black"/>
                </a:solidFill>
                <a:latin typeface="Arial" charset="0"/>
                <a:cs typeface="Arial" charset="0"/>
              </a:rPr>
              <a:t> </a:t>
            </a:r>
            <a:r>
              <a:rPr lang="en-GB" altLang="zh-CN" sz="2200" b="1">
                <a:solidFill>
                  <a:srgbClr val="C00000"/>
                </a:solidFill>
                <a:latin typeface="Arial" charset="0"/>
                <a:cs typeface="Arial" charset="0"/>
              </a:rPr>
              <a:t>nhu cầu tiêu dùng</a:t>
            </a: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Giảm giờ làm việc, tạo thêm nhu cầu cho</a:t>
            </a:r>
            <a:r>
              <a:rPr lang="en-US" sz="2800">
                <a:solidFill>
                  <a:prstClr val="black"/>
                </a:solidFill>
                <a:latin typeface="Arial" charset="0"/>
                <a:cs typeface="Arial" charset="0"/>
              </a:rPr>
              <a:t> </a:t>
            </a:r>
            <a:r>
              <a:rPr lang="en-GB" altLang="zh-CN" sz="2200" b="1">
                <a:solidFill>
                  <a:srgbClr val="C00000"/>
                </a:solidFill>
                <a:latin typeface="Arial" charset="0"/>
                <a:cs typeface="Arial" charset="0"/>
              </a:rPr>
              <a:t>các sản phẩm</a:t>
            </a:r>
            <a:r>
              <a:rPr lang="en-US" sz="2800">
                <a:solidFill>
                  <a:prstClr val="black"/>
                </a:solidFill>
                <a:latin typeface="Arial" charset="0"/>
                <a:cs typeface="Arial" charset="0"/>
              </a:rPr>
              <a:t> </a:t>
            </a:r>
            <a:r>
              <a:rPr lang="en-GB" altLang="zh-CN" sz="2200" b="1">
                <a:solidFill>
                  <a:prstClr val="black"/>
                </a:solidFill>
                <a:latin typeface="Arial" charset="0"/>
                <a:cs typeface="Arial" charset="0"/>
              </a:rPr>
              <a:t>và dịch vụ</a:t>
            </a:r>
            <a:r>
              <a:rPr lang="en-US" sz="2800">
                <a:solidFill>
                  <a:prstClr val="black"/>
                </a:solidFill>
                <a:latin typeface="Arial" charset="0"/>
                <a:cs typeface="Arial" charset="0"/>
              </a:rPr>
              <a:t> </a:t>
            </a:r>
            <a:r>
              <a:rPr lang="en-GB" altLang="zh-CN" sz="2200" b="1">
                <a:solidFill>
                  <a:srgbClr val="C00000"/>
                </a:solidFill>
                <a:latin typeface="Arial" charset="0"/>
                <a:cs typeface="Arial" charset="0"/>
              </a:rPr>
              <a:t>giải trí</a:t>
            </a:r>
            <a:endParaRPr lang="vi-VN" altLang="zh-CN" sz="2200" b="1">
              <a:solidFill>
                <a:prstClr val="black"/>
              </a:solidFill>
              <a:cs typeface="Arial" charset="0"/>
            </a:endParaRPr>
          </a:p>
        </p:txBody>
      </p:sp>
      <p:sp>
        <p:nvSpPr>
          <p:cNvPr id="36867" name="Rectangle 3"/>
          <p:cNvSpPr>
            <a:spLocks noChangeArrowheads="1"/>
          </p:cNvSpPr>
          <p:nvPr/>
        </p:nvSpPr>
        <p:spPr bwMode="auto">
          <a:xfrm>
            <a:off x="508000" y="457200"/>
            <a:ext cx="10566400" cy="838200"/>
          </a:xfrm>
          <a:prstGeom prst="rect">
            <a:avLst/>
          </a:prstGeom>
          <a:noFill/>
          <a:ln w="9525">
            <a:noFill/>
            <a:miter lim="800000"/>
            <a:headEnd/>
            <a:tailEnd/>
          </a:ln>
        </p:spPr>
        <p:txBody>
          <a:bodyPr anchor="ctr"/>
          <a:lstStyle/>
          <a:p>
            <a:pPr algn="just" defTabSz="914400" eaLnBrk="0" fontAlgn="base" hangingPunct="0">
              <a:spcBef>
                <a:spcPct val="0"/>
              </a:spcBef>
              <a:spcAft>
                <a:spcPct val="0"/>
              </a:spcAft>
            </a:pPr>
            <a:r>
              <a:rPr lang="en-US" sz="2800" b="1">
                <a:solidFill>
                  <a:srgbClr val="333399"/>
                </a:solidFill>
                <a:latin typeface="Arial" charset="0"/>
                <a:cs typeface="Arial" charset="0"/>
              </a:rPr>
              <a:t>Công nghệ với vai trò là</a:t>
            </a:r>
            <a:r>
              <a:rPr lang="en-US" sz="2800">
                <a:solidFill>
                  <a:prstClr val="black"/>
                </a:solidFill>
                <a:latin typeface="Arial" charset="0"/>
                <a:cs typeface="Arial" charset="0"/>
              </a:rPr>
              <a:t> </a:t>
            </a:r>
            <a:r>
              <a:rPr lang="en-US" sz="2800" b="1">
                <a:solidFill>
                  <a:srgbClr val="FF0000"/>
                </a:solidFill>
                <a:latin typeface="Arial" charset="0"/>
                <a:cs typeface="Arial" charset="0"/>
              </a:rPr>
              <a:t>nguồn tạo</a:t>
            </a:r>
            <a:r>
              <a:rPr lang="en-US" sz="2800">
                <a:solidFill>
                  <a:prstClr val="black"/>
                </a:solidFill>
                <a:latin typeface="Arial" charset="0"/>
                <a:cs typeface="Arial" charset="0"/>
              </a:rPr>
              <a:t> </a:t>
            </a:r>
            <a:r>
              <a:rPr lang="en-US" sz="2800" b="1">
                <a:solidFill>
                  <a:srgbClr val="333399"/>
                </a:solidFill>
                <a:latin typeface="Arial" charset="0"/>
                <a:cs typeface="Arial" charset="0"/>
              </a:rPr>
              <a:t>việc làm</a:t>
            </a:r>
            <a:endParaRPr lang="vi-VN" sz="2800" b="1">
              <a:solidFill>
                <a:srgbClr val="333399"/>
              </a:solidFill>
              <a:cs typeface="Arial" charset="0"/>
            </a:endParaRPr>
          </a:p>
        </p:txBody>
      </p:sp>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Tree>
    <p:extLst>
      <p:ext uri="{BB962C8B-B14F-4D97-AF65-F5344CB8AC3E}">
        <p14:creationId xmlns:p14="http://schemas.microsoft.com/office/powerpoint/2010/main" val="24500598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37890" name="Text Box 5"/>
          <p:cNvSpPr txBox="1">
            <a:spLocks noChangeArrowheads="1"/>
          </p:cNvSpPr>
          <p:nvPr/>
        </p:nvSpPr>
        <p:spPr bwMode="auto">
          <a:xfrm>
            <a:off x="609600" y="1233488"/>
            <a:ext cx="10769600" cy="4494212"/>
          </a:xfrm>
          <a:prstGeom prst="rect">
            <a:avLst/>
          </a:prstGeom>
          <a:noFill/>
          <a:ln w="9525">
            <a:noFill/>
            <a:miter lim="800000"/>
            <a:headEnd/>
            <a:tailEnd/>
          </a:ln>
        </p:spPr>
        <p:txBody>
          <a:bodyPr>
            <a:spAutoFit/>
          </a:bodyPr>
          <a:lstStyle/>
          <a:p>
            <a:pPr marL="342900" indent="-342900" algn="just" defTabSz="914400" fontAlgn="base">
              <a:spcBef>
                <a:spcPts val="600"/>
              </a:spcBef>
              <a:spcAft>
                <a:spcPts val="600"/>
              </a:spcAft>
              <a:buClr>
                <a:srgbClr val="333399"/>
              </a:buClr>
              <a:buSzPct val="75000"/>
              <a:buFont typeface="Wingdings" pitchFamily="2" charset="2"/>
              <a:buChar char="q"/>
            </a:pPr>
            <a:endParaRPr lang="vi-VN" altLang="zh-CN" sz="2200" b="1">
              <a:solidFill>
                <a:prstClr val="black"/>
              </a:solidFill>
              <a:cs typeface="Arial" charset="0"/>
            </a:endParaRP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Nâng cao</a:t>
            </a:r>
            <a:r>
              <a:rPr lang="en-US" sz="2800">
                <a:solidFill>
                  <a:prstClr val="black"/>
                </a:solidFill>
                <a:latin typeface="Arial" charset="0"/>
                <a:cs typeface="Arial" charset="0"/>
              </a:rPr>
              <a:t> </a:t>
            </a:r>
            <a:r>
              <a:rPr lang="en-GB" altLang="zh-CN" sz="2200" b="1">
                <a:solidFill>
                  <a:srgbClr val="C00000"/>
                </a:solidFill>
                <a:latin typeface="Arial" charset="0"/>
                <a:cs typeface="Cordia New" pitchFamily="34" charset="-34"/>
              </a:rPr>
              <a:t>chất lượng công việc</a:t>
            </a:r>
          </a:p>
          <a:p>
            <a:pPr marL="800100" lvl="1" indent="-342900" algn="just" defTabSz="914400" fontAlgn="base">
              <a:spcBef>
                <a:spcPts val="600"/>
              </a:spcBef>
              <a:spcAft>
                <a:spcPts val="600"/>
              </a:spcAft>
              <a:buClr>
                <a:srgbClr val="333399"/>
              </a:buClr>
              <a:buSzPct val="75000"/>
              <a:buFont typeface="Wingdings" pitchFamily="2" charset="2"/>
              <a:buChar char="q"/>
            </a:pPr>
            <a:r>
              <a:rPr lang="en-GB" altLang="zh-CN" sz="2000" b="1">
                <a:solidFill>
                  <a:prstClr val="black"/>
                </a:solidFill>
                <a:latin typeface="Arial" charset="0"/>
                <a:cs typeface="Cordia New" pitchFamily="34" charset="-34"/>
              </a:rPr>
              <a:t>Cải thiện an toàn nơi làm việc</a:t>
            </a:r>
          </a:p>
          <a:p>
            <a:pPr marL="800100" lvl="1" indent="-342900" algn="just" defTabSz="914400" fontAlgn="base">
              <a:spcBef>
                <a:spcPts val="600"/>
              </a:spcBef>
              <a:spcAft>
                <a:spcPts val="600"/>
              </a:spcAft>
              <a:buClr>
                <a:srgbClr val="333399"/>
              </a:buClr>
              <a:buSzPct val="75000"/>
              <a:buFont typeface="Wingdings" pitchFamily="2" charset="2"/>
              <a:buChar char="q"/>
            </a:pPr>
            <a:r>
              <a:rPr lang="en-GB" altLang="zh-CN" sz="2000" b="1">
                <a:solidFill>
                  <a:prstClr val="black"/>
                </a:solidFill>
                <a:latin typeface="Arial" charset="0"/>
                <a:cs typeface="Cordia New" pitchFamily="34" charset="-34"/>
              </a:rPr>
              <a:t>Tăng năng suất</a:t>
            </a:r>
          </a:p>
          <a:p>
            <a:pPr marL="800100" lvl="1" indent="-342900" algn="just" defTabSz="914400" fontAlgn="base">
              <a:spcBef>
                <a:spcPts val="600"/>
              </a:spcBef>
              <a:spcAft>
                <a:spcPts val="600"/>
              </a:spcAft>
              <a:buClr>
                <a:srgbClr val="333399"/>
              </a:buClr>
              <a:buSzPct val="75000"/>
              <a:buFont typeface="Wingdings" pitchFamily="2" charset="2"/>
              <a:buChar char="q"/>
            </a:pPr>
            <a:r>
              <a:rPr lang="en-GB" altLang="zh-CN" sz="2000" b="1">
                <a:solidFill>
                  <a:prstClr val="black"/>
                </a:solidFill>
                <a:latin typeface="Arial" charset="0"/>
                <a:cs typeface="Cordia New" pitchFamily="34" charset="-34"/>
              </a:rPr>
              <a:t>Tăng cường kỹ năng</a:t>
            </a:r>
            <a:endParaRPr lang="vi-VN" altLang="zh-CN" sz="2000" b="1">
              <a:solidFill>
                <a:prstClr val="black"/>
              </a:solidFill>
              <a:cs typeface="Arial" charset="0"/>
            </a:endParaRPr>
          </a:p>
          <a:p>
            <a:pPr marL="342900" indent="-342900" algn="just" defTabSz="914400" fontAlgn="base">
              <a:spcBef>
                <a:spcPts val="600"/>
              </a:spcBef>
              <a:spcAft>
                <a:spcPts val="600"/>
              </a:spcAft>
              <a:buClr>
                <a:srgbClr val="333399"/>
              </a:buClr>
              <a:buSzPct val="75000"/>
              <a:buFont typeface="Wingdings" pitchFamily="2" charset="2"/>
              <a:buChar char="q"/>
            </a:pPr>
            <a:r>
              <a:rPr lang="en-GB" altLang="zh-CN" sz="2200" b="1">
                <a:solidFill>
                  <a:prstClr val="black"/>
                </a:solidFill>
                <a:latin typeface="Arial" charset="0"/>
                <a:cs typeface="Arial" charset="0"/>
              </a:rPr>
              <a:t>Thay đổi</a:t>
            </a:r>
            <a:r>
              <a:rPr lang="en-US" sz="2800">
                <a:solidFill>
                  <a:prstClr val="black"/>
                </a:solidFill>
                <a:latin typeface="Arial" charset="0"/>
                <a:cs typeface="Arial" charset="0"/>
              </a:rPr>
              <a:t> </a:t>
            </a:r>
            <a:r>
              <a:rPr lang="en-GB" altLang="zh-CN" sz="2200" b="1">
                <a:solidFill>
                  <a:srgbClr val="C00000"/>
                </a:solidFill>
                <a:latin typeface="Arial" charset="0"/>
                <a:cs typeface="Arial" charset="0"/>
              </a:rPr>
              <a:t>mối quan hệ lao động</a:t>
            </a:r>
          </a:p>
          <a:p>
            <a:pPr marL="800100" lvl="1" indent="-342900" algn="just" defTabSz="914400" fontAlgn="base">
              <a:spcBef>
                <a:spcPts val="600"/>
              </a:spcBef>
              <a:spcAft>
                <a:spcPts val="600"/>
              </a:spcAft>
              <a:buClr>
                <a:srgbClr val="333399"/>
              </a:buClr>
              <a:buSzPct val="75000"/>
              <a:buFont typeface="Wingdings" pitchFamily="2" charset="2"/>
              <a:buChar char="q"/>
            </a:pPr>
            <a:r>
              <a:rPr lang="en-GB" altLang="zh-CN" sz="2000" b="1">
                <a:solidFill>
                  <a:prstClr val="black"/>
                </a:solidFill>
                <a:latin typeface="Arial" charset="0"/>
                <a:cs typeface="Arial" charset="0"/>
              </a:rPr>
              <a:t>Việc làm tạm thời và phi tiêu chuẩn</a:t>
            </a:r>
          </a:p>
          <a:p>
            <a:pPr marL="800100" lvl="1" indent="-342900" algn="just" defTabSz="914400" fontAlgn="base">
              <a:spcBef>
                <a:spcPts val="600"/>
              </a:spcBef>
              <a:spcAft>
                <a:spcPts val="600"/>
              </a:spcAft>
              <a:buClr>
                <a:srgbClr val="333399"/>
              </a:buClr>
              <a:buSzPct val="75000"/>
              <a:buFont typeface="Wingdings" pitchFamily="2" charset="2"/>
              <a:buChar char="q"/>
            </a:pPr>
            <a:r>
              <a:rPr lang="en-GB" altLang="zh-CN" sz="2000" b="1">
                <a:solidFill>
                  <a:prstClr val="black"/>
                </a:solidFill>
                <a:latin typeface="Arial" charset="0"/>
                <a:cs typeface="Arial" charset="0"/>
              </a:rPr>
              <a:t>Nền kinh tế nền tảng</a:t>
            </a:r>
          </a:p>
          <a:p>
            <a:pPr marL="800100" lvl="1" indent="-342900" algn="just" defTabSz="914400" fontAlgn="base">
              <a:spcBef>
                <a:spcPts val="600"/>
              </a:spcBef>
              <a:spcAft>
                <a:spcPts val="600"/>
              </a:spcAft>
              <a:buClr>
                <a:srgbClr val="333399"/>
              </a:buClr>
              <a:buSzPct val="75000"/>
              <a:buFont typeface="Wingdings" pitchFamily="2" charset="2"/>
              <a:buChar char="q"/>
            </a:pPr>
            <a:r>
              <a:rPr lang="en-GB" altLang="zh-CN" sz="2000" b="1">
                <a:solidFill>
                  <a:prstClr val="black"/>
                </a:solidFill>
                <a:latin typeface="Arial" charset="0"/>
                <a:cs typeface="Arial" charset="0"/>
              </a:rPr>
              <a:t>Nền kinh tế tự do </a:t>
            </a:r>
            <a:r>
              <a:rPr lang="en-GB" altLang="zh-CN" sz="2000" b="1" smtClean="0">
                <a:solidFill>
                  <a:prstClr val="black"/>
                </a:solidFill>
                <a:latin typeface="Arial" charset="0"/>
                <a:cs typeface="Arial" charset="0"/>
              </a:rPr>
              <a:t>(</a:t>
            </a:r>
            <a:r>
              <a:rPr lang="en-US" sz="2800" smtClean="0">
                <a:solidFill>
                  <a:prstClr val="black"/>
                </a:solidFill>
                <a:latin typeface="Arial" charset="0"/>
                <a:cs typeface="Arial" charset="0"/>
              </a:rPr>
              <a:t> </a:t>
            </a:r>
            <a:r>
              <a:rPr lang="en-GB" sz="2000">
                <a:solidFill>
                  <a:prstClr val="black"/>
                </a:solidFill>
                <a:latin typeface="Arial" charset="0"/>
                <a:cs typeface="Arial" charset="0"/>
              </a:rPr>
              <a:t>Uber, Grab, thương mại điện tử).</a:t>
            </a:r>
            <a:endParaRPr lang="vi-VN" altLang="zh-CN" sz="2000" b="1">
              <a:solidFill>
                <a:prstClr val="black"/>
              </a:solidFill>
              <a:cs typeface="Arial" charset="0"/>
            </a:endParaRPr>
          </a:p>
        </p:txBody>
      </p:sp>
      <p:sp>
        <p:nvSpPr>
          <p:cNvPr id="37891" name="Rectangle 3"/>
          <p:cNvSpPr>
            <a:spLocks noChangeArrowheads="1"/>
          </p:cNvSpPr>
          <p:nvPr/>
        </p:nvSpPr>
        <p:spPr bwMode="auto">
          <a:xfrm>
            <a:off x="508000" y="457200"/>
            <a:ext cx="10566400" cy="838200"/>
          </a:xfrm>
          <a:prstGeom prst="rect">
            <a:avLst/>
          </a:prstGeom>
          <a:noFill/>
          <a:ln w="9525">
            <a:noFill/>
            <a:miter lim="800000"/>
            <a:headEnd/>
            <a:tailEnd/>
          </a:ln>
        </p:spPr>
        <p:txBody>
          <a:bodyPr anchor="ctr"/>
          <a:lstStyle/>
          <a:p>
            <a:pPr defTabSz="914400" eaLnBrk="0" fontAlgn="base" hangingPunct="0">
              <a:spcBef>
                <a:spcPct val="0"/>
              </a:spcBef>
              <a:spcAft>
                <a:spcPct val="0"/>
              </a:spcAft>
            </a:pPr>
            <a:r>
              <a:rPr lang="en-US" sz="2800" b="1">
                <a:solidFill>
                  <a:srgbClr val="333399"/>
                </a:solidFill>
                <a:latin typeface="Arial" charset="0"/>
                <a:cs typeface="Arial" charset="0"/>
              </a:rPr>
              <a:t>Công nghệ giúp</a:t>
            </a:r>
            <a:r>
              <a:rPr lang="en-US" sz="2800">
                <a:solidFill>
                  <a:prstClr val="black"/>
                </a:solidFill>
                <a:latin typeface="Arial" charset="0"/>
                <a:cs typeface="Arial" charset="0"/>
              </a:rPr>
              <a:t> </a:t>
            </a:r>
            <a:r>
              <a:rPr lang="en-US" sz="2800" b="1">
                <a:solidFill>
                  <a:srgbClr val="FF0000"/>
                </a:solidFill>
                <a:latin typeface="Arial" charset="0"/>
                <a:cs typeface="Arial" charset="0"/>
              </a:rPr>
              <a:t>biến đổi</a:t>
            </a:r>
            <a:r>
              <a:rPr lang="en-US" sz="2800">
                <a:solidFill>
                  <a:prstClr val="black"/>
                </a:solidFill>
                <a:latin typeface="Arial" charset="0"/>
                <a:cs typeface="Arial" charset="0"/>
              </a:rPr>
              <a:t> </a:t>
            </a:r>
            <a:r>
              <a:rPr lang="en-US" sz="2800" b="1">
                <a:solidFill>
                  <a:srgbClr val="333399"/>
                </a:solidFill>
                <a:latin typeface="Arial" charset="0"/>
                <a:cs typeface="Arial" charset="0"/>
              </a:rPr>
              <a:t>việc làm</a:t>
            </a:r>
            <a:endParaRPr lang="vi-VN" sz="2800" b="1">
              <a:solidFill>
                <a:srgbClr val="333399"/>
              </a:solidFill>
              <a:cs typeface="Arial" charset="0"/>
            </a:endParaRPr>
          </a:p>
        </p:txBody>
      </p:sp>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Tree>
    <p:extLst>
      <p:ext uri="{BB962C8B-B14F-4D97-AF65-F5344CB8AC3E}">
        <p14:creationId xmlns:p14="http://schemas.microsoft.com/office/powerpoint/2010/main" val="20215484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558800" y="430213"/>
            <a:ext cx="10566400" cy="838200"/>
          </a:xfrm>
          <a:prstGeom prst="rect">
            <a:avLst/>
          </a:prstGeom>
          <a:noFill/>
          <a:ln w="9525">
            <a:noFill/>
            <a:miter lim="800000"/>
            <a:headEnd/>
            <a:tailEnd/>
          </a:ln>
        </p:spPr>
        <p:txBody>
          <a:bodyPr anchor="ctr"/>
          <a:lstStyle/>
          <a:p>
            <a:pPr defTabSz="914400" eaLnBrk="0" fontAlgn="base" hangingPunct="0">
              <a:spcBef>
                <a:spcPct val="0"/>
              </a:spcBef>
              <a:spcAft>
                <a:spcPct val="0"/>
              </a:spcAft>
            </a:pPr>
            <a:r>
              <a:rPr lang="en-US" sz="2800" b="1">
                <a:solidFill>
                  <a:srgbClr val="333399"/>
                </a:solidFill>
                <a:latin typeface="Arial" charset="0"/>
                <a:cs typeface="Arial" charset="0"/>
              </a:rPr>
              <a:t>Việc làm trước thách thức của tự động hóa</a:t>
            </a:r>
            <a:endParaRPr lang="vi-VN" sz="2800" b="1">
              <a:solidFill>
                <a:srgbClr val="333399"/>
              </a:solidFill>
              <a:cs typeface="Arial" charset="0"/>
            </a:endParaRPr>
          </a:p>
        </p:txBody>
      </p:sp>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pic>
        <p:nvPicPr>
          <p:cNvPr id="38916" name="Picture 2"/>
          <p:cNvPicPr>
            <a:picLocks noChangeAspect="1"/>
          </p:cNvPicPr>
          <p:nvPr/>
        </p:nvPicPr>
        <p:blipFill>
          <a:blip r:embed="rId3" cstate="print"/>
          <a:srcRect/>
          <a:stretch>
            <a:fillRect/>
          </a:stretch>
        </p:blipFill>
        <p:spPr bwMode="auto">
          <a:xfrm>
            <a:off x="539751" y="1701800"/>
            <a:ext cx="11040533" cy="4535488"/>
          </a:xfrm>
          <a:prstGeom prst="rect">
            <a:avLst/>
          </a:prstGeom>
          <a:noFill/>
          <a:ln w="9525">
            <a:noFill/>
            <a:miter lim="800000"/>
            <a:headEnd/>
            <a:tailEnd/>
          </a:ln>
        </p:spPr>
      </p:pic>
      <p:sp>
        <p:nvSpPr>
          <p:cNvPr id="38917" name="Rectangle 6"/>
          <p:cNvSpPr>
            <a:spLocks noChangeArrowheads="1"/>
          </p:cNvSpPr>
          <p:nvPr/>
        </p:nvSpPr>
        <p:spPr bwMode="auto">
          <a:xfrm>
            <a:off x="586320" y="1236672"/>
            <a:ext cx="11324167" cy="536575"/>
          </a:xfrm>
          <a:prstGeom prst="rect">
            <a:avLst/>
          </a:prstGeom>
          <a:noFill/>
          <a:ln w="9525">
            <a:noFill/>
            <a:miter lim="800000"/>
            <a:headEnd/>
            <a:tailEnd/>
          </a:ln>
        </p:spPr>
        <p:txBody>
          <a:bodyPr/>
          <a:lstStyle/>
          <a:p>
            <a:pPr defTabSz="914400" fontAlgn="base">
              <a:spcBef>
                <a:spcPct val="0"/>
              </a:spcBef>
              <a:spcAft>
                <a:spcPct val="0"/>
              </a:spcAft>
              <a:buFont typeface="Symbol" pitchFamily="18" charset="2"/>
              <a:buNone/>
              <a:tabLst>
                <a:tab pos="1169988" algn="l"/>
              </a:tabLst>
            </a:pPr>
            <a:r>
              <a:rPr lang="en-US" altLang="ko-KR" sz="1600" b="1">
                <a:solidFill>
                  <a:prstClr val="black"/>
                </a:solidFill>
                <a:latin typeface="Arial" charset="0"/>
                <a:cs typeface="Arial" charset="0"/>
              </a:rPr>
              <a:t>Phân loại một số công việc mẫu theo mức độ dễ dàng tự động hóa và kết hợp</a:t>
            </a:r>
            <a:endParaRPr lang="vi-VN" altLang="ko-KR" sz="1600" b="1">
              <a:solidFill>
                <a:prstClr val="black"/>
              </a:solidFill>
              <a:cs typeface="Arial" charset="0"/>
            </a:endParaRPr>
          </a:p>
        </p:txBody>
      </p:sp>
      <p:sp>
        <p:nvSpPr>
          <p:cNvPr id="38918" name="Text Box 14"/>
          <p:cNvSpPr txBox="1">
            <a:spLocks noChangeArrowheads="1"/>
          </p:cNvSpPr>
          <p:nvPr/>
        </p:nvSpPr>
        <p:spPr bwMode="auto">
          <a:xfrm>
            <a:off x="905933" y="6237297"/>
            <a:ext cx="9770533" cy="261937"/>
          </a:xfrm>
          <a:prstGeom prst="rect">
            <a:avLst/>
          </a:prstGeom>
          <a:noFill/>
          <a:ln w="9525">
            <a:noFill/>
            <a:miter lim="800000"/>
            <a:headEnd/>
            <a:tailEnd/>
          </a:ln>
        </p:spPr>
        <p:txBody>
          <a:bodyPr>
            <a:spAutoFit/>
          </a:bodyPr>
          <a:lstStyle/>
          <a:p>
            <a:pPr defTabSz="914400" fontAlgn="base">
              <a:spcBef>
                <a:spcPts val="600"/>
              </a:spcBef>
              <a:spcAft>
                <a:spcPct val="0"/>
              </a:spcAft>
            </a:pPr>
            <a:r>
              <a:rPr lang="en-GB" altLang="ko-KR" sz="1100" i="1">
                <a:solidFill>
                  <a:prstClr val="black"/>
                </a:solidFill>
                <a:latin typeface="Arial" charset="0"/>
                <a:cs typeface="Arial" charset="0"/>
              </a:rPr>
              <a:t>Nguồn:</a:t>
            </a:r>
            <a:r>
              <a:rPr lang="en-US" sz="1100">
                <a:solidFill>
                  <a:prstClr val="black"/>
                </a:solidFill>
                <a:latin typeface="Arial" charset="0"/>
                <a:ea typeface="Malgun Gothic" pitchFamily="34" charset="-127"/>
                <a:cs typeface="Arial" charset="0"/>
              </a:rPr>
              <a:t> </a:t>
            </a:r>
            <a:r>
              <a:rPr lang="en-GB" altLang="ko-KR" sz="1100">
                <a:solidFill>
                  <a:prstClr val="black"/>
                </a:solidFill>
                <a:latin typeface="Arial" charset="0"/>
                <a:cs typeface="Arial" charset="0"/>
              </a:rPr>
              <a:t>ILO (2016), trích dẫn Acemoglu và Autor (2010) và Ngân hàng Thế giới (2016).</a:t>
            </a:r>
            <a:endParaRPr lang="vi-VN" altLang="ko-KR" sz="1100">
              <a:solidFill>
                <a:prstClr val="black"/>
              </a:solidFill>
              <a:cs typeface="Arial" charset="0"/>
            </a:endParaRPr>
          </a:p>
        </p:txBody>
      </p:sp>
      <p:sp>
        <p:nvSpPr>
          <p:cNvPr id="38919" name="TextBox 3"/>
          <p:cNvSpPr txBox="1">
            <a:spLocks noChangeArrowheads="1"/>
          </p:cNvSpPr>
          <p:nvPr/>
        </p:nvSpPr>
        <p:spPr bwMode="auto">
          <a:xfrm>
            <a:off x="1583269" y="3322638"/>
            <a:ext cx="3361267" cy="322262"/>
          </a:xfrm>
          <a:prstGeom prst="rect">
            <a:avLst/>
          </a:prstGeom>
          <a:solidFill>
            <a:schemeClr val="bg2"/>
          </a:solidFill>
          <a:ln w="9525">
            <a:noFill/>
            <a:miter lim="800000"/>
            <a:headEnd/>
            <a:tailEnd/>
          </a:ln>
        </p:spPr>
        <p:txBody>
          <a:bodyPr>
            <a:spAutoFit/>
          </a:bodyPr>
          <a:lstStyle/>
          <a:p>
            <a:pPr defTabSz="914400" fontAlgn="base">
              <a:spcBef>
                <a:spcPct val="0"/>
              </a:spcBef>
              <a:spcAft>
                <a:spcPct val="0"/>
              </a:spcAft>
            </a:pPr>
            <a:r>
              <a:rPr lang="en-US" sz="1500" b="1">
                <a:solidFill>
                  <a:prstClr val="black"/>
                </a:solidFill>
                <a:latin typeface="Arial" charset="0"/>
                <a:cs typeface="Arial" charset="0"/>
              </a:rPr>
              <a:t>Thấp (công việc tay chân)</a:t>
            </a:r>
            <a:endParaRPr lang="vi-VN" sz="1500" b="1">
              <a:solidFill>
                <a:prstClr val="black"/>
              </a:solidFill>
              <a:cs typeface="Cordia New" pitchFamily="34" charset="-34"/>
            </a:endParaRPr>
          </a:p>
        </p:txBody>
      </p:sp>
      <p:sp>
        <p:nvSpPr>
          <p:cNvPr id="38920" name="TextBox 8"/>
          <p:cNvSpPr txBox="1">
            <a:spLocks noChangeArrowheads="1"/>
          </p:cNvSpPr>
          <p:nvPr/>
        </p:nvSpPr>
        <p:spPr bwMode="auto">
          <a:xfrm>
            <a:off x="1583272" y="4741872"/>
            <a:ext cx="3551767" cy="554037"/>
          </a:xfrm>
          <a:prstGeom prst="rect">
            <a:avLst/>
          </a:prstGeom>
          <a:solidFill>
            <a:schemeClr val="bg2"/>
          </a:solidFill>
          <a:ln w="9525">
            <a:noFill/>
            <a:miter lim="800000"/>
            <a:headEnd/>
            <a:tailEnd/>
          </a:ln>
        </p:spPr>
        <p:txBody>
          <a:bodyPr>
            <a:spAutoFit/>
          </a:bodyPr>
          <a:lstStyle/>
          <a:p>
            <a:pPr algn="ctr" defTabSz="914400" fontAlgn="base">
              <a:spcBef>
                <a:spcPct val="0"/>
              </a:spcBef>
              <a:spcAft>
                <a:spcPct val="0"/>
              </a:spcAft>
            </a:pPr>
            <a:r>
              <a:rPr lang="en-US" sz="1500" b="1">
                <a:solidFill>
                  <a:prstClr val="black"/>
                </a:solidFill>
                <a:latin typeface="Arial" charset="0"/>
                <a:cs typeface="Arial" charset="0"/>
              </a:rPr>
              <a:t>Cao (đòi hỏi kỹ năng nhận thức chuyên sâu)</a:t>
            </a:r>
            <a:endParaRPr lang="vi-VN" sz="1500" b="1">
              <a:solidFill>
                <a:prstClr val="black"/>
              </a:solidFill>
              <a:cs typeface="Cordia New" pitchFamily="34" charset="-34"/>
            </a:endParaRPr>
          </a:p>
        </p:txBody>
      </p:sp>
      <p:sp>
        <p:nvSpPr>
          <p:cNvPr id="38921" name="TextBox 9"/>
          <p:cNvSpPr txBox="1">
            <a:spLocks noChangeArrowheads="1"/>
          </p:cNvSpPr>
          <p:nvPr/>
        </p:nvSpPr>
        <p:spPr bwMode="auto">
          <a:xfrm>
            <a:off x="5615519" y="3262315"/>
            <a:ext cx="2592916" cy="1015663"/>
          </a:xfrm>
          <a:prstGeom prst="rect">
            <a:avLst/>
          </a:prstGeom>
          <a:solidFill>
            <a:schemeClr val="bg2"/>
          </a:solidFill>
          <a:ln w="9525">
            <a:noFill/>
            <a:miter lim="800000"/>
            <a:headEnd/>
            <a:tailEnd/>
          </a:ln>
        </p:spPr>
        <p:txBody>
          <a:bodyPr>
            <a:spAutoFit/>
          </a:bodyPr>
          <a:lstStyle/>
          <a:p>
            <a:pPr algn="ctr" defTabSz="914400" fontAlgn="base">
              <a:spcBef>
                <a:spcPct val="0"/>
              </a:spcBef>
              <a:spcAft>
                <a:spcPct val="0"/>
              </a:spcAft>
            </a:pPr>
            <a:r>
              <a:rPr lang="en-US" sz="1500" b="1">
                <a:solidFill>
                  <a:prstClr val="black"/>
                </a:solidFill>
                <a:latin typeface="Arial" charset="0"/>
                <a:cs typeface="Arial" charset="0"/>
              </a:rPr>
              <a:t>A</a:t>
            </a:r>
          </a:p>
          <a:p>
            <a:pPr algn="ctr" defTabSz="914400" fontAlgn="base">
              <a:spcBef>
                <a:spcPct val="0"/>
              </a:spcBef>
              <a:spcAft>
                <a:spcPct val="0"/>
              </a:spcAft>
            </a:pPr>
            <a:r>
              <a:rPr lang="en-US" sz="1500" b="1">
                <a:solidFill>
                  <a:prstClr val="black"/>
                </a:solidFill>
                <a:latin typeface="Arial" charset="0"/>
                <a:cs typeface="Arial" charset="0"/>
              </a:rPr>
              <a:t>Thu ngân</a:t>
            </a:r>
          </a:p>
          <a:p>
            <a:pPr algn="ctr" defTabSz="914400" fontAlgn="base">
              <a:spcBef>
                <a:spcPct val="0"/>
              </a:spcBef>
              <a:spcAft>
                <a:spcPct val="0"/>
              </a:spcAft>
            </a:pPr>
            <a:r>
              <a:rPr lang="en-US" sz="1500" b="1">
                <a:solidFill>
                  <a:prstClr val="black"/>
                </a:solidFill>
                <a:latin typeface="Arial" charset="0"/>
                <a:cs typeface="Arial" charset="0"/>
              </a:rPr>
              <a:t>Người đánh máy</a:t>
            </a:r>
          </a:p>
          <a:p>
            <a:pPr algn="ctr" defTabSz="914400" fontAlgn="base">
              <a:spcBef>
                <a:spcPct val="0"/>
              </a:spcBef>
              <a:spcAft>
                <a:spcPct val="0"/>
              </a:spcAft>
            </a:pPr>
            <a:r>
              <a:rPr lang="en-US" sz="1500" b="1">
                <a:solidFill>
                  <a:prstClr val="black"/>
                </a:solidFill>
                <a:latin typeface="Arial" charset="0"/>
                <a:cs typeface="Arial" charset="0"/>
              </a:rPr>
              <a:t>Người điều khiển máy</a:t>
            </a:r>
            <a:endParaRPr lang="vi-VN" sz="1500" b="1">
              <a:solidFill>
                <a:prstClr val="black"/>
              </a:solidFill>
              <a:cs typeface="Cordia New" pitchFamily="34" charset="-34"/>
            </a:endParaRPr>
          </a:p>
        </p:txBody>
      </p:sp>
      <p:sp>
        <p:nvSpPr>
          <p:cNvPr id="38922" name="TextBox 10"/>
          <p:cNvSpPr txBox="1">
            <a:spLocks noChangeArrowheads="1"/>
          </p:cNvSpPr>
          <p:nvPr/>
        </p:nvSpPr>
        <p:spPr bwMode="auto">
          <a:xfrm>
            <a:off x="8686801" y="3262321"/>
            <a:ext cx="2523067" cy="1246187"/>
          </a:xfrm>
          <a:prstGeom prst="rect">
            <a:avLst/>
          </a:prstGeom>
          <a:solidFill>
            <a:schemeClr val="bg2"/>
          </a:solidFill>
          <a:ln w="9525">
            <a:noFill/>
            <a:miter lim="800000"/>
            <a:headEnd/>
            <a:tailEnd/>
          </a:ln>
        </p:spPr>
        <p:txBody>
          <a:bodyPr>
            <a:spAutoFit/>
          </a:bodyPr>
          <a:lstStyle/>
          <a:p>
            <a:pPr algn="ctr" defTabSz="914400" fontAlgn="base">
              <a:spcBef>
                <a:spcPct val="0"/>
              </a:spcBef>
              <a:spcAft>
                <a:spcPct val="0"/>
              </a:spcAft>
            </a:pPr>
            <a:r>
              <a:rPr lang="en-US" sz="1500" b="1">
                <a:solidFill>
                  <a:prstClr val="black"/>
                </a:solidFill>
                <a:latin typeface="Arial" charset="0"/>
                <a:cs typeface="Arial" charset="0"/>
              </a:rPr>
              <a:t>B</a:t>
            </a:r>
            <a:endParaRPr lang="vi-VN" sz="1500" b="1">
              <a:solidFill>
                <a:prstClr val="black"/>
              </a:solidFill>
              <a:cs typeface="Cordia New" pitchFamily="34" charset="-34"/>
            </a:endParaRPr>
          </a:p>
          <a:p>
            <a:pPr algn="ctr" defTabSz="914400" fontAlgn="base">
              <a:spcBef>
                <a:spcPct val="0"/>
              </a:spcBef>
              <a:spcAft>
                <a:spcPct val="0"/>
              </a:spcAft>
            </a:pPr>
            <a:r>
              <a:rPr lang="en-US" sz="1500" b="1">
                <a:solidFill>
                  <a:prstClr val="black"/>
                </a:solidFill>
                <a:latin typeface="Arial" charset="0"/>
                <a:cs typeface="Arial" charset="0"/>
              </a:rPr>
              <a:t>Làm vườn</a:t>
            </a:r>
          </a:p>
          <a:p>
            <a:pPr algn="ctr" defTabSz="914400" fontAlgn="base">
              <a:spcBef>
                <a:spcPct val="0"/>
              </a:spcBef>
              <a:spcAft>
                <a:spcPct val="0"/>
              </a:spcAft>
            </a:pPr>
            <a:r>
              <a:rPr lang="en-US" sz="1500" b="1">
                <a:solidFill>
                  <a:prstClr val="black"/>
                </a:solidFill>
                <a:latin typeface="Arial" charset="0"/>
                <a:cs typeface="Arial" charset="0"/>
              </a:rPr>
              <a:t>Y tá tại nhà</a:t>
            </a:r>
          </a:p>
          <a:p>
            <a:pPr algn="ctr" defTabSz="914400" fontAlgn="base">
              <a:spcBef>
                <a:spcPct val="0"/>
              </a:spcBef>
              <a:spcAft>
                <a:spcPct val="0"/>
              </a:spcAft>
            </a:pPr>
            <a:r>
              <a:rPr lang="en-US" sz="1500" b="1">
                <a:solidFill>
                  <a:prstClr val="black"/>
                </a:solidFill>
                <a:latin typeface="Arial" charset="0"/>
                <a:cs typeface="Arial" charset="0"/>
              </a:rPr>
              <a:t>Nhân viên an ninh</a:t>
            </a:r>
          </a:p>
          <a:p>
            <a:pPr algn="ctr" defTabSz="914400" fontAlgn="base">
              <a:spcBef>
                <a:spcPct val="0"/>
              </a:spcBef>
              <a:spcAft>
                <a:spcPct val="0"/>
              </a:spcAft>
            </a:pPr>
            <a:endParaRPr lang="vi-VN" sz="1500" b="1">
              <a:solidFill>
                <a:prstClr val="black"/>
              </a:solidFill>
              <a:cs typeface="Cordia New" pitchFamily="34" charset="-34"/>
            </a:endParaRPr>
          </a:p>
        </p:txBody>
      </p:sp>
      <p:sp>
        <p:nvSpPr>
          <p:cNvPr id="38923" name="TextBox 11"/>
          <p:cNvSpPr txBox="1">
            <a:spLocks noChangeArrowheads="1"/>
          </p:cNvSpPr>
          <p:nvPr/>
        </p:nvSpPr>
        <p:spPr bwMode="auto">
          <a:xfrm>
            <a:off x="5615519" y="4699009"/>
            <a:ext cx="2592916" cy="1247775"/>
          </a:xfrm>
          <a:prstGeom prst="rect">
            <a:avLst/>
          </a:prstGeom>
          <a:solidFill>
            <a:schemeClr val="bg2"/>
          </a:solidFill>
          <a:ln w="9525">
            <a:noFill/>
            <a:miter lim="800000"/>
            <a:headEnd/>
            <a:tailEnd/>
          </a:ln>
        </p:spPr>
        <p:txBody>
          <a:bodyPr>
            <a:spAutoFit/>
          </a:bodyPr>
          <a:lstStyle/>
          <a:p>
            <a:pPr algn="ctr" defTabSz="914400" fontAlgn="base">
              <a:spcBef>
                <a:spcPct val="0"/>
              </a:spcBef>
              <a:spcAft>
                <a:spcPct val="0"/>
              </a:spcAft>
            </a:pPr>
            <a:r>
              <a:rPr lang="en-US" sz="1500" b="1">
                <a:solidFill>
                  <a:prstClr val="black"/>
                </a:solidFill>
                <a:latin typeface="Arial" charset="0"/>
                <a:cs typeface="Arial" charset="0"/>
              </a:rPr>
              <a:t>C</a:t>
            </a:r>
            <a:endParaRPr lang="vi-VN" sz="1500" b="1">
              <a:solidFill>
                <a:prstClr val="black"/>
              </a:solidFill>
              <a:cs typeface="Cordia New" pitchFamily="34" charset="-34"/>
            </a:endParaRPr>
          </a:p>
          <a:p>
            <a:pPr algn="ctr" defTabSz="914400" fontAlgn="base">
              <a:spcBef>
                <a:spcPct val="0"/>
              </a:spcBef>
              <a:spcAft>
                <a:spcPct val="0"/>
              </a:spcAft>
            </a:pPr>
            <a:r>
              <a:rPr lang="en-US" sz="1500" b="1">
                <a:solidFill>
                  <a:prstClr val="black"/>
                </a:solidFill>
                <a:latin typeface="Arial" charset="0"/>
                <a:cs typeface="Arial" charset="0"/>
              </a:rPr>
              <a:t>Ghi sổ kế toán</a:t>
            </a:r>
            <a:endParaRPr lang="vi-VN" sz="1500" b="1">
              <a:solidFill>
                <a:prstClr val="black"/>
              </a:solidFill>
              <a:cs typeface="Cordia New" pitchFamily="34" charset="-34"/>
            </a:endParaRPr>
          </a:p>
          <a:p>
            <a:pPr algn="ctr" defTabSz="914400" fontAlgn="base">
              <a:spcBef>
                <a:spcPct val="0"/>
              </a:spcBef>
              <a:spcAft>
                <a:spcPct val="0"/>
              </a:spcAft>
            </a:pPr>
            <a:r>
              <a:rPr lang="en-US" sz="1500" b="1">
                <a:solidFill>
                  <a:prstClr val="black"/>
                </a:solidFill>
                <a:latin typeface="Arial" charset="0"/>
                <a:cs typeface="Arial" charset="0"/>
              </a:rPr>
              <a:t>Người đọc soát lỗi</a:t>
            </a:r>
            <a:endParaRPr lang="vi-VN" sz="1500" b="1">
              <a:solidFill>
                <a:prstClr val="black"/>
              </a:solidFill>
              <a:cs typeface="Cordia New" pitchFamily="34" charset="-34"/>
            </a:endParaRPr>
          </a:p>
          <a:p>
            <a:pPr algn="ctr" defTabSz="914400" fontAlgn="base">
              <a:spcBef>
                <a:spcPct val="0"/>
              </a:spcBef>
              <a:spcAft>
                <a:spcPct val="0"/>
              </a:spcAft>
            </a:pPr>
            <a:r>
              <a:rPr lang="en-US" sz="1500" b="1">
                <a:solidFill>
                  <a:prstClr val="black"/>
                </a:solidFill>
                <a:latin typeface="Arial" charset="0"/>
                <a:cs typeface="Arial" charset="0"/>
              </a:rPr>
              <a:t>Thư ký</a:t>
            </a:r>
          </a:p>
          <a:p>
            <a:pPr algn="ctr" defTabSz="914400" fontAlgn="base">
              <a:spcBef>
                <a:spcPct val="0"/>
              </a:spcBef>
              <a:spcAft>
                <a:spcPct val="0"/>
              </a:spcAft>
            </a:pPr>
            <a:endParaRPr lang="vi-VN" sz="1500" b="1">
              <a:solidFill>
                <a:prstClr val="black"/>
              </a:solidFill>
              <a:cs typeface="Cordia New" pitchFamily="34" charset="-34"/>
            </a:endParaRPr>
          </a:p>
        </p:txBody>
      </p:sp>
      <p:sp>
        <p:nvSpPr>
          <p:cNvPr id="38924" name="TextBox 12"/>
          <p:cNvSpPr txBox="1">
            <a:spLocks noChangeArrowheads="1"/>
          </p:cNvSpPr>
          <p:nvPr/>
        </p:nvSpPr>
        <p:spPr bwMode="auto">
          <a:xfrm>
            <a:off x="8879417" y="4706947"/>
            <a:ext cx="2108200" cy="1246187"/>
          </a:xfrm>
          <a:prstGeom prst="rect">
            <a:avLst/>
          </a:prstGeom>
          <a:solidFill>
            <a:schemeClr val="bg2"/>
          </a:solidFill>
          <a:ln w="9525">
            <a:noFill/>
            <a:miter lim="800000"/>
            <a:headEnd/>
            <a:tailEnd/>
          </a:ln>
        </p:spPr>
        <p:txBody>
          <a:bodyPr>
            <a:spAutoFit/>
          </a:bodyPr>
          <a:lstStyle/>
          <a:p>
            <a:pPr algn="ctr" defTabSz="914400" fontAlgn="base">
              <a:spcBef>
                <a:spcPct val="0"/>
              </a:spcBef>
              <a:spcAft>
                <a:spcPct val="0"/>
              </a:spcAft>
            </a:pPr>
            <a:r>
              <a:rPr lang="en-US" sz="1500" b="1">
                <a:solidFill>
                  <a:prstClr val="black"/>
                </a:solidFill>
                <a:latin typeface="Arial" charset="0"/>
                <a:cs typeface="Arial" charset="0"/>
              </a:rPr>
              <a:t>D</a:t>
            </a:r>
          </a:p>
          <a:p>
            <a:pPr algn="ctr" defTabSz="914400" fontAlgn="base">
              <a:spcBef>
                <a:spcPct val="0"/>
              </a:spcBef>
              <a:spcAft>
                <a:spcPct val="0"/>
              </a:spcAft>
            </a:pPr>
            <a:r>
              <a:rPr lang="en-US" sz="1500" b="1">
                <a:solidFill>
                  <a:prstClr val="black"/>
                </a:solidFill>
                <a:latin typeface="Arial" charset="0"/>
                <a:cs typeface="Arial" charset="0"/>
              </a:rPr>
              <a:t>Bác sĩ</a:t>
            </a:r>
          </a:p>
          <a:p>
            <a:pPr algn="ctr" defTabSz="914400" fontAlgn="base">
              <a:spcBef>
                <a:spcPct val="0"/>
              </a:spcBef>
              <a:spcAft>
                <a:spcPct val="0"/>
              </a:spcAft>
            </a:pPr>
            <a:r>
              <a:rPr lang="en-US" sz="1500" b="1">
                <a:solidFill>
                  <a:prstClr val="black"/>
                </a:solidFill>
                <a:latin typeface="Arial" charset="0"/>
                <a:cs typeface="Arial" charset="0"/>
              </a:rPr>
              <a:t>Luật sư</a:t>
            </a:r>
            <a:endParaRPr lang="vi-VN" sz="1500" b="1">
              <a:solidFill>
                <a:prstClr val="black"/>
              </a:solidFill>
              <a:cs typeface="Cordia New" pitchFamily="34" charset="-34"/>
            </a:endParaRPr>
          </a:p>
          <a:p>
            <a:pPr algn="ctr" defTabSz="914400" fontAlgn="base">
              <a:spcBef>
                <a:spcPct val="0"/>
              </a:spcBef>
              <a:spcAft>
                <a:spcPct val="0"/>
              </a:spcAft>
            </a:pPr>
            <a:r>
              <a:rPr lang="en-US" sz="1500" b="1">
                <a:solidFill>
                  <a:prstClr val="black"/>
                </a:solidFill>
                <a:latin typeface="Arial" charset="0"/>
                <a:cs typeface="Arial" charset="0"/>
              </a:rPr>
              <a:t>Người quản lý</a:t>
            </a:r>
          </a:p>
          <a:p>
            <a:pPr algn="ctr" defTabSz="914400" fontAlgn="base">
              <a:spcBef>
                <a:spcPct val="0"/>
              </a:spcBef>
              <a:spcAft>
                <a:spcPct val="0"/>
              </a:spcAft>
            </a:pPr>
            <a:endParaRPr lang="vi-VN" sz="1500" b="1">
              <a:solidFill>
                <a:prstClr val="black"/>
              </a:solidFill>
              <a:cs typeface="Cordia New" pitchFamily="34" charset="-34"/>
            </a:endParaRPr>
          </a:p>
        </p:txBody>
      </p:sp>
      <p:sp>
        <p:nvSpPr>
          <p:cNvPr id="14" name="TextBox 13"/>
          <p:cNvSpPr txBox="1"/>
          <p:nvPr/>
        </p:nvSpPr>
        <p:spPr>
          <a:xfrm>
            <a:off x="7018868" y="1825627"/>
            <a:ext cx="3217333" cy="322263"/>
          </a:xfrm>
          <a:prstGeom prst="rect">
            <a:avLst/>
          </a:prstGeom>
          <a:solidFill>
            <a:schemeClr val="accent4">
              <a:lumMod val="60000"/>
              <a:lumOff val="40000"/>
            </a:schemeClr>
          </a:solidFill>
        </p:spPr>
        <p:txBody>
          <a:bodyPr>
            <a:spAutoFit/>
          </a:bodyPr>
          <a:lstStyle/>
          <a:p>
            <a:pPr algn="ctr" defTabSz="914400">
              <a:defRPr/>
            </a:pPr>
            <a:r>
              <a:rPr lang="en-US" sz="1500" b="1" dirty="0">
                <a:solidFill>
                  <a:prstClr val="white"/>
                </a:solidFill>
                <a:latin typeface="Arial"/>
                <a:cs typeface="Arial"/>
              </a:rPr>
              <a:t>Dễ tự động hóa</a:t>
            </a:r>
            <a:endParaRPr lang="vi-VN" sz="1500" b="1" dirty="0">
              <a:solidFill>
                <a:prstClr val="white"/>
              </a:solidFill>
              <a:cs typeface="Arial" charset="0"/>
            </a:endParaRPr>
          </a:p>
        </p:txBody>
      </p:sp>
      <p:sp>
        <p:nvSpPr>
          <p:cNvPr id="15" name="TextBox 14"/>
          <p:cNvSpPr txBox="1"/>
          <p:nvPr/>
        </p:nvSpPr>
        <p:spPr>
          <a:xfrm>
            <a:off x="5327651" y="2347921"/>
            <a:ext cx="3073400" cy="461665"/>
          </a:xfrm>
          <a:prstGeom prst="rect">
            <a:avLst/>
          </a:prstGeom>
          <a:solidFill>
            <a:schemeClr val="accent4">
              <a:lumMod val="40000"/>
              <a:lumOff val="60000"/>
            </a:schemeClr>
          </a:solidFill>
        </p:spPr>
        <p:txBody>
          <a:bodyPr>
            <a:spAutoFit/>
          </a:bodyPr>
          <a:lstStyle/>
          <a:p>
            <a:pPr algn="ctr" defTabSz="914400">
              <a:defRPr/>
            </a:pPr>
            <a:r>
              <a:rPr lang="en-US" sz="1200" b="1" dirty="0">
                <a:solidFill>
                  <a:prstClr val="white"/>
                </a:solidFill>
                <a:latin typeface="Arial"/>
                <a:cs typeface="Arial"/>
              </a:rPr>
              <a:t>Cao</a:t>
            </a:r>
          </a:p>
          <a:p>
            <a:pPr algn="ctr" defTabSz="914400">
              <a:defRPr/>
            </a:pPr>
            <a:r>
              <a:rPr lang="en-US" sz="1200" b="1" dirty="0">
                <a:solidFill>
                  <a:prstClr val="white"/>
                </a:solidFill>
                <a:latin typeface="Arial"/>
                <a:cs typeface="Arial"/>
              </a:rPr>
              <a:t>(Công việc mang tính lặp đi lặp lại)</a:t>
            </a:r>
            <a:endParaRPr lang="vi-VN" sz="1200" b="1" dirty="0">
              <a:solidFill>
                <a:prstClr val="white"/>
              </a:solidFill>
              <a:cs typeface="Arial" charset="0"/>
            </a:endParaRPr>
          </a:p>
        </p:txBody>
      </p:sp>
      <p:sp>
        <p:nvSpPr>
          <p:cNvPr id="17" name="TextBox 16"/>
          <p:cNvSpPr txBox="1"/>
          <p:nvPr/>
        </p:nvSpPr>
        <p:spPr>
          <a:xfrm>
            <a:off x="8627539" y="2347913"/>
            <a:ext cx="2749551" cy="646112"/>
          </a:xfrm>
          <a:prstGeom prst="rect">
            <a:avLst/>
          </a:prstGeom>
          <a:solidFill>
            <a:schemeClr val="accent4">
              <a:lumMod val="40000"/>
              <a:lumOff val="60000"/>
            </a:schemeClr>
          </a:solidFill>
        </p:spPr>
        <p:txBody>
          <a:bodyPr>
            <a:spAutoFit/>
          </a:bodyPr>
          <a:lstStyle/>
          <a:p>
            <a:pPr algn="ctr" defTabSz="914400">
              <a:defRPr/>
            </a:pPr>
            <a:r>
              <a:rPr lang="en-US" sz="1200" b="1" dirty="0">
                <a:solidFill>
                  <a:prstClr val="white"/>
                </a:solidFill>
                <a:latin typeface="Arial"/>
                <a:cs typeface="Arial"/>
              </a:rPr>
              <a:t>Thấp</a:t>
            </a:r>
          </a:p>
          <a:p>
            <a:pPr algn="ctr" defTabSz="914400">
              <a:defRPr/>
            </a:pPr>
            <a:r>
              <a:rPr lang="en-US" sz="1200" b="1" dirty="0">
                <a:solidFill>
                  <a:prstClr val="white"/>
                </a:solidFill>
                <a:latin typeface="Arial"/>
                <a:cs typeface="Arial"/>
              </a:rPr>
              <a:t>(Công việc không mang tính lặp đi lặp lại)</a:t>
            </a:r>
            <a:endParaRPr lang="vi-VN" sz="1200" b="1" dirty="0">
              <a:solidFill>
                <a:prstClr val="white"/>
              </a:solidFill>
              <a:cs typeface="Arial" charset="0"/>
            </a:endParaRPr>
          </a:p>
        </p:txBody>
      </p:sp>
    </p:spTree>
    <p:extLst>
      <p:ext uri="{BB962C8B-B14F-4D97-AF65-F5344CB8AC3E}">
        <p14:creationId xmlns:p14="http://schemas.microsoft.com/office/powerpoint/2010/main" val="3252244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558800" y="404813"/>
            <a:ext cx="11106151" cy="838200"/>
          </a:xfrm>
          <a:prstGeom prst="rect">
            <a:avLst/>
          </a:prstGeom>
          <a:noFill/>
          <a:ln w="9525">
            <a:noFill/>
            <a:miter lim="800000"/>
            <a:headEnd/>
            <a:tailEnd/>
          </a:ln>
        </p:spPr>
        <p:txBody>
          <a:bodyPr anchor="ctr"/>
          <a:lstStyle/>
          <a:p>
            <a:pPr algn="just" defTabSz="914400" eaLnBrk="0" fontAlgn="base" hangingPunct="0">
              <a:spcBef>
                <a:spcPct val="0"/>
              </a:spcBef>
              <a:spcAft>
                <a:spcPct val="0"/>
              </a:spcAft>
            </a:pPr>
            <a:r>
              <a:rPr lang="en-US" sz="2800" b="1">
                <a:solidFill>
                  <a:srgbClr val="333399"/>
                </a:solidFill>
                <a:latin typeface="Arial" charset="0"/>
                <a:cs typeface="Arial" charset="0"/>
              </a:rPr>
              <a:t>Công nghệ không (chưa) thể tự động hóa ở tất cả các khía cạnh</a:t>
            </a:r>
            <a:endParaRPr lang="vi-VN" sz="2800" b="1">
              <a:solidFill>
                <a:srgbClr val="333399"/>
              </a:solidFill>
              <a:cs typeface="Arial" charset="0"/>
            </a:endParaRPr>
          </a:p>
        </p:txBody>
      </p:sp>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9940" name="Text Box 14"/>
          <p:cNvSpPr txBox="1">
            <a:spLocks noChangeArrowheads="1"/>
          </p:cNvSpPr>
          <p:nvPr/>
        </p:nvSpPr>
        <p:spPr bwMode="auto">
          <a:xfrm>
            <a:off x="505884" y="6407150"/>
            <a:ext cx="7560733" cy="261938"/>
          </a:xfrm>
          <a:prstGeom prst="rect">
            <a:avLst/>
          </a:prstGeom>
          <a:noFill/>
          <a:ln w="9525">
            <a:noFill/>
            <a:miter lim="800000"/>
            <a:headEnd/>
            <a:tailEnd/>
          </a:ln>
        </p:spPr>
        <p:txBody>
          <a:bodyPr>
            <a:spAutoFit/>
          </a:bodyPr>
          <a:lstStyle/>
          <a:p>
            <a:pPr defTabSz="914400" fontAlgn="base">
              <a:spcBef>
                <a:spcPts val="600"/>
              </a:spcBef>
              <a:spcAft>
                <a:spcPct val="0"/>
              </a:spcAft>
            </a:pPr>
            <a:r>
              <a:rPr lang="en-GB" altLang="ko-KR" sz="1100" i="1">
                <a:solidFill>
                  <a:prstClr val="black"/>
                </a:solidFill>
                <a:latin typeface="Arial" charset="0"/>
                <a:cs typeface="Arial" charset="0"/>
              </a:rPr>
              <a:t>Nguồn:</a:t>
            </a:r>
            <a:r>
              <a:rPr lang="en-US" sz="1100">
                <a:solidFill>
                  <a:prstClr val="black"/>
                </a:solidFill>
                <a:latin typeface="Arial" charset="0"/>
                <a:ea typeface="Malgun Gothic" pitchFamily="34" charset="-127"/>
                <a:cs typeface="Arial" charset="0"/>
              </a:rPr>
              <a:t> </a:t>
            </a:r>
            <a:r>
              <a:rPr lang="en-GB" altLang="ko-KR" sz="1100">
                <a:solidFill>
                  <a:prstClr val="black"/>
                </a:solidFill>
                <a:latin typeface="Arial" charset="0"/>
                <a:cs typeface="Arial" charset="0"/>
              </a:rPr>
              <a:t>Frey và Osborne (2013).</a:t>
            </a:r>
            <a:endParaRPr lang="vi-VN" altLang="ko-KR" sz="1100">
              <a:solidFill>
                <a:prstClr val="black"/>
              </a:solidFill>
              <a:cs typeface="Arial" charset="0"/>
            </a:endParaRPr>
          </a:p>
        </p:txBody>
      </p:sp>
      <p:graphicFrame>
        <p:nvGraphicFramePr>
          <p:cNvPr id="3" name="Table 2"/>
          <p:cNvGraphicFramePr>
            <a:graphicFrameLocks noGrp="1"/>
          </p:cNvGraphicFramePr>
          <p:nvPr/>
        </p:nvGraphicFramePr>
        <p:xfrm>
          <a:off x="334433" y="1700213"/>
          <a:ext cx="11521280" cy="4606114"/>
        </p:xfrm>
        <a:graphic>
          <a:graphicData uri="http://schemas.openxmlformats.org/drawingml/2006/table">
            <a:tbl>
              <a:tblPr firstRow="1" bandRow="1">
                <a:tableStyleId>{5C22544A-7EE6-4342-B048-85BDC9FD1C3A}</a:tableStyleId>
              </a:tblPr>
              <a:tblGrid>
                <a:gridCol w="5000368"/>
                <a:gridCol w="6520912"/>
              </a:tblGrid>
              <a:tr h="542714">
                <a:tc>
                  <a:txBody>
                    <a:bodyPr/>
                    <a:lstStyle/>
                    <a:p>
                      <a:r>
                        <a:rPr lang="en-US" sz="2000" dirty="0" smtClean="0">
                          <a:latin typeface="Arial"/>
                          <a:cs typeface="Arial"/>
                        </a:rPr>
                        <a:t>Công việc</a:t>
                      </a:r>
                      <a:endParaRPr lang="vi-VN" sz="2000" dirty="0">
                        <a:latin typeface="Arial"/>
                      </a:endParaRPr>
                    </a:p>
                  </a:txBody>
                  <a:tcPr marL="121920" marR="121920"/>
                </a:tc>
                <a:tc>
                  <a:txBody>
                    <a:bodyPr/>
                    <a:lstStyle/>
                    <a:p>
                      <a:endParaRPr lang="en-US" sz="2000" dirty="0">
                        <a:latin typeface="Gill Sans MT" panose="020B0502020104020203" pitchFamily="34" charset="0"/>
                      </a:endParaRPr>
                    </a:p>
                  </a:txBody>
                  <a:tcPr marL="121920" marR="121920"/>
                </a:tc>
              </a:tr>
              <a:tr h="507925">
                <a:tc rowSpan="2">
                  <a:txBody>
                    <a:bodyPr/>
                    <a:lstStyle/>
                    <a:p>
                      <a:r>
                        <a:rPr lang="en-US" sz="2000" dirty="0" smtClean="0">
                          <a:latin typeface="Arial"/>
                          <a:cs typeface="Arial"/>
                        </a:rPr>
                        <a:t>Tiếp thu và thao tác</a:t>
                      </a:r>
                      <a:endParaRPr lang="vi-VN" sz="2000" dirty="0">
                        <a:latin typeface="Arial"/>
                      </a:endParaRPr>
                    </a:p>
                  </a:txBody>
                  <a:tcPr marL="121920" marR="121920"/>
                </a:tc>
                <a:tc>
                  <a:txBody>
                    <a:bodyPr/>
                    <a:lstStyle/>
                    <a:p>
                      <a:pPr algn="just"/>
                      <a:r>
                        <a:rPr lang="en-US" sz="1800" dirty="0" smtClean="0">
                          <a:latin typeface="Arial"/>
                          <a:cs typeface="Arial"/>
                        </a:rPr>
                        <a:t>Công việc thủ công, đòi hỏi bàn tay khéo léo</a:t>
                      </a:r>
                      <a:endParaRPr lang="vi-VN" sz="1800" dirty="0">
                        <a:latin typeface="Arial"/>
                      </a:endParaRPr>
                    </a:p>
                  </a:txBody>
                  <a:tcPr marL="121920" marR="121920"/>
                </a:tc>
              </a:tr>
              <a:tr h="507925">
                <a:tc vMerge="1">
                  <a:txBody>
                    <a:bodyPr/>
                    <a:lstStyle/>
                    <a:p>
                      <a:endParaRPr lang="en-US" dirty="0"/>
                    </a:p>
                  </a:txBody>
                  <a:tcPr/>
                </a:tc>
                <a:tc>
                  <a:txBody>
                    <a:bodyPr/>
                    <a:lstStyle/>
                    <a:p>
                      <a:pPr algn="just"/>
                      <a:r>
                        <a:rPr lang="en-US" sz="1800" dirty="0" smtClean="0">
                          <a:latin typeface="Arial"/>
                          <a:cs typeface="Arial"/>
                        </a:rPr>
                        <a:t>Không gian làm việc chật chội</a:t>
                      </a:r>
                      <a:endParaRPr lang="vi-VN" sz="1800" dirty="0">
                        <a:latin typeface="Arial"/>
                      </a:endParaRPr>
                    </a:p>
                  </a:txBody>
                  <a:tcPr marL="121920" marR="121920"/>
                </a:tc>
              </a:tr>
              <a:tr h="507925">
                <a:tc rowSpan="2">
                  <a:txBody>
                    <a:bodyPr/>
                    <a:lstStyle/>
                    <a:p>
                      <a:r>
                        <a:rPr lang="en-US" sz="2000" dirty="0" smtClean="0">
                          <a:latin typeface="Arial"/>
                          <a:cs typeface="Arial"/>
                        </a:rPr>
                        <a:t>Sáng tạo</a:t>
                      </a:r>
                      <a:endParaRPr lang="vi-VN" sz="2000" dirty="0">
                        <a:latin typeface="Arial"/>
                      </a:endParaRPr>
                    </a:p>
                  </a:txBody>
                  <a:tcPr marL="121920" marR="121920"/>
                </a:tc>
                <a:tc>
                  <a:txBody>
                    <a:bodyPr/>
                    <a:lstStyle/>
                    <a:p>
                      <a:pPr algn="just"/>
                      <a:r>
                        <a:rPr lang="en-US" sz="1800" dirty="0" smtClean="0">
                          <a:latin typeface="Arial"/>
                          <a:cs typeface="Arial"/>
                        </a:rPr>
                        <a:t>Độc đáo</a:t>
                      </a:r>
                      <a:endParaRPr lang="vi-VN" sz="1800" dirty="0">
                        <a:latin typeface="Arial"/>
                      </a:endParaRPr>
                    </a:p>
                  </a:txBody>
                  <a:tcPr marL="121920" marR="121920"/>
                </a:tc>
              </a:tr>
              <a:tr h="507925">
                <a:tc vMerge="1">
                  <a:txBody>
                    <a:bodyPr/>
                    <a:lstStyle/>
                    <a:p>
                      <a:endParaRPr lang="en-US" sz="2200" dirty="0">
                        <a:latin typeface="Gill Sans MT" panose="020B0502020104020203" pitchFamily="34" charset="0"/>
                      </a:endParaRPr>
                    </a:p>
                  </a:txBody>
                  <a:tcPr/>
                </a:tc>
                <a:tc>
                  <a:txBody>
                    <a:bodyPr/>
                    <a:lstStyle/>
                    <a:p>
                      <a:pPr algn="just"/>
                      <a:r>
                        <a:rPr lang="en-US" sz="1800" dirty="0" smtClean="0">
                          <a:latin typeface="Arial"/>
                          <a:cs typeface="Arial"/>
                        </a:rPr>
                        <a:t>Mỹ thuật</a:t>
                      </a:r>
                      <a:endParaRPr lang="vi-VN" sz="1800" dirty="0">
                        <a:latin typeface="Arial"/>
                      </a:endParaRPr>
                    </a:p>
                  </a:txBody>
                  <a:tcPr marL="121920" marR="121920"/>
                </a:tc>
              </a:tr>
              <a:tr h="507925">
                <a:tc rowSpan="4">
                  <a:txBody>
                    <a:bodyPr/>
                    <a:lstStyle/>
                    <a:p>
                      <a:r>
                        <a:rPr lang="en-US" sz="2000" dirty="0" smtClean="0">
                          <a:latin typeface="Arial"/>
                          <a:cs typeface="Arial"/>
                        </a:rPr>
                        <a:t>Trí tuệ xã hội</a:t>
                      </a:r>
                      <a:endParaRPr lang="vi-VN" sz="2000" dirty="0">
                        <a:latin typeface="Arial"/>
                      </a:endParaRPr>
                    </a:p>
                  </a:txBody>
                  <a:tcPr marL="121920" marR="121920"/>
                </a:tc>
                <a:tc>
                  <a:txBody>
                    <a:bodyPr/>
                    <a:lstStyle/>
                    <a:p>
                      <a:pPr algn="just"/>
                      <a:r>
                        <a:rPr lang="en-US" sz="1800" dirty="0" smtClean="0">
                          <a:latin typeface="Arial"/>
                          <a:cs typeface="Arial"/>
                        </a:rPr>
                        <a:t>Nhận thức xã hội</a:t>
                      </a:r>
                      <a:endParaRPr lang="vi-VN" sz="1800" dirty="0">
                        <a:latin typeface="Arial"/>
                      </a:endParaRPr>
                    </a:p>
                  </a:txBody>
                  <a:tcPr marL="121920" marR="121920"/>
                </a:tc>
              </a:tr>
              <a:tr h="507925">
                <a:tc vMerge="1">
                  <a:txBody>
                    <a:bodyPr/>
                    <a:lstStyle/>
                    <a:p>
                      <a:endParaRPr lang="en-US" sz="2200" dirty="0">
                        <a:latin typeface="Gill Sans MT" panose="020B0502020104020203" pitchFamily="34" charset="0"/>
                      </a:endParaRPr>
                    </a:p>
                  </a:txBody>
                  <a:tcPr/>
                </a:tc>
                <a:tc>
                  <a:txBody>
                    <a:bodyPr/>
                    <a:lstStyle/>
                    <a:p>
                      <a:pPr algn="just"/>
                      <a:r>
                        <a:rPr lang="en-US" sz="1800" dirty="0" smtClean="0">
                          <a:latin typeface="Arial"/>
                          <a:cs typeface="Arial"/>
                        </a:rPr>
                        <a:t>Đàm phán</a:t>
                      </a:r>
                      <a:endParaRPr lang="vi-VN" sz="1800" dirty="0">
                        <a:latin typeface="Arial"/>
                      </a:endParaRPr>
                    </a:p>
                  </a:txBody>
                  <a:tcPr marL="121920" marR="121920"/>
                </a:tc>
              </a:tr>
              <a:tr h="507925">
                <a:tc vMerge="1">
                  <a:txBody>
                    <a:bodyPr/>
                    <a:lstStyle/>
                    <a:p>
                      <a:endParaRPr lang="en-US" sz="2200" dirty="0">
                        <a:latin typeface="Gill Sans MT" panose="020B0502020104020203" pitchFamily="34" charset="0"/>
                      </a:endParaRPr>
                    </a:p>
                  </a:txBody>
                  <a:tcPr/>
                </a:tc>
                <a:tc>
                  <a:txBody>
                    <a:bodyPr/>
                    <a:lstStyle/>
                    <a:p>
                      <a:pPr algn="just"/>
                      <a:r>
                        <a:rPr lang="en-US" sz="1800" dirty="0" smtClean="0">
                          <a:latin typeface="Arial"/>
                          <a:cs typeface="Arial"/>
                        </a:rPr>
                        <a:t>Thuyết phục</a:t>
                      </a:r>
                      <a:endParaRPr lang="vi-VN" sz="1800" dirty="0">
                        <a:latin typeface="Arial"/>
                      </a:endParaRPr>
                    </a:p>
                  </a:txBody>
                  <a:tcPr marL="121920" marR="121920"/>
                </a:tc>
              </a:tr>
              <a:tr h="507925">
                <a:tc vMerge="1">
                  <a:txBody>
                    <a:bodyPr/>
                    <a:lstStyle/>
                    <a:p>
                      <a:endParaRPr lang="en-US" sz="2200" dirty="0">
                        <a:latin typeface="Gill Sans MT" panose="020B0502020104020203" pitchFamily="34" charset="0"/>
                      </a:endParaRPr>
                    </a:p>
                  </a:txBody>
                  <a:tcPr/>
                </a:tc>
                <a:tc>
                  <a:txBody>
                    <a:bodyPr/>
                    <a:lstStyle/>
                    <a:p>
                      <a:pPr algn="just"/>
                      <a:r>
                        <a:rPr lang="en-US" sz="1800" dirty="0" smtClean="0">
                          <a:latin typeface="Arial"/>
                          <a:cs typeface="Arial"/>
                        </a:rPr>
                        <a:t>Hỗ trợ và chăm sóc người khác</a:t>
                      </a:r>
                      <a:endParaRPr lang="vi-VN" sz="1800" dirty="0">
                        <a:latin typeface="Arial"/>
                      </a:endParaRPr>
                    </a:p>
                  </a:txBody>
                  <a:tcPr marL="121920" marR="121920"/>
                </a:tc>
              </a:tr>
            </a:tbl>
          </a:graphicData>
        </a:graphic>
      </p:graphicFrame>
      <p:sp>
        <p:nvSpPr>
          <p:cNvPr id="39968" name="Rectangle 7"/>
          <p:cNvSpPr>
            <a:spLocks noChangeArrowheads="1"/>
          </p:cNvSpPr>
          <p:nvPr/>
        </p:nvSpPr>
        <p:spPr bwMode="auto">
          <a:xfrm>
            <a:off x="554567" y="1303347"/>
            <a:ext cx="11326284" cy="325437"/>
          </a:xfrm>
          <a:prstGeom prst="rect">
            <a:avLst/>
          </a:prstGeom>
          <a:noFill/>
          <a:ln w="9525">
            <a:noFill/>
            <a:miter lim="800000"/>
            <a:headEnd/>
            <a:tailEnd/>
          </a:ln>
        </p:spPr>
        <p:txBody>
          <a:bodyPr/>
          <a:lstStyle/>
          <a:p>
            <a:pPr defTabSz="914400" fontAlgn="base">
              <a:spcBef>
                <a:spcPct val="0"/>
              </a:spcBef>
              <a:spcAft>
                <a:spcPct val="0"/>
              </a:spcAft>
              <a:buFont typeface="Symbol" pitchFamily="18" charset="2"/>
              <a:buNone/>
              <a:tabLst>
                <a:tab pos="1169988" algn="l"/>
              </a:tabLst>
            </a:pPr>
            <a:r>
              <a:rPr lang="en-US" altLang="ko-KR" sz="1600" b="1">
                <a:solidFill>
                  <a:prstClr val="black"/>
                </a:solidFill>
                <a:latin typeface="Arial" charset="0"/>
                <a:cs typeface="Arial" charset="0"/>
              </a:rPr>
              <a:t>Phân loại các công việc vẫn gặp khó khăn trong việc áp dụng tự động hóa</a:t>
            </a:r>
            <a:endParaRPr lang="vi-VN" altLang="ko-KR" sz="1600" b="1">
              <a:solidFill>
                <a:prstClr val="black"/>
              </a:solidFill>
              <a:cs typeface="Arial" charset="0"/>
            </a:endParaRPr>
          </a:p>
        </p:txBody>
      </p:sp>
    </p:spTree>
    <p:extLst>
      <p:ext uri="{BB962C8B-B14F-4D97-AF65-F5344CB8AC3E}">
        <p14:creationId xmlns:p14="http://schemas.microsoft.com/office/powerpoint/2010/main" val="21916624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ChangeArrowheads="1"/>
          </p:cNvSpPr>
          <p:nvPr/>
        </p:nvSpPr>
        <p:spPr bwMode="auto">
          <a:xfrm>
            <a:off x="474134" y="312739"/>
            <a:ext cx="11478684" cy="523875"/>
          </a:xfrm>
          <a:prstGeom prst="rect">
            <a:avLst/>
          </a:prstGeom>
          <a:noFill/>
          <a:ln w="9525">
            <a:noFill/>
            <a:miter lim="800000"/>
            <a:headEnd/>
            <a:tailEnd/>
          </a:ln>
        </p:spPr>
        <p:txBody>
          <a:bodyPr anchor="ctr"/>
          <a:lstStyle/>
          <a:p>
            <a:pPr defTabSz="914400" eaLnBrk="0" fontAlgn="base" hangingPunct="0">
              <a:spcBef>
                <a:spcPct val="0"/>
              </a:spcBef>
              <a:spcAft>
                <a:spcPct val="0"/>
              </a:spcAft>
            </a:pPr>
            <a:r>
              <a:rPr lang="en-US" sz="2800" b="1">
                <a:solidFill>
                  <a:srgbClr val="333399"/>
                </a:solidFill>
                <a:latin typeface="Arial" charset="0"/>
                <a:cs typeface="Arial" charset="0"/>
              </a:rPr>
              <a:t>Các ước tính về những công việc có thể biến mất</a:t>
            </a:r>
            <a:endParaRPr lang="vi-VN" sz="2800" b="1">
              <a:solidFill>
                <a:srgbClr val="333399"/>
              </a:solidFill>
              <a:cs typeface="Arial" charset="0"/>
            </a:endParaRPr>
          </a:p>
        </p:txBody>
      </p:sp>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40964" name="Rectangle 5"/>
          <p:cNvSpPr>
            <a:spLocks noChangeArrowheads="1"/>
          </p:cNvSpPr>
          <p:nvPr/>
        </p:nvSpPr>
        <p:spPr bwMode="auto">
          <a:xfrm>
            <a:off x="558800" y="908050"/>
            <a:ext cx="11106151" cy="320675"/>
          </a:xfrm>
          <a:prstGeom prst="rect">
            <a:avLst/>
          </a:prstGeom>
          <a:noFill/>
          <a:ln w="9525">
            <a:noFill/>
            <a:miter lim="800000"/>
            <a:headEnd/>
            <a:tailEnd/>
          </a:ln>
        </p:spPr>
        <p:txBody>
          <a:bodyPr/>
          <a:lstStyle/>
          <a:p>
            <a:pPr algn="just" defTabSz="914400" fontAlgn="base">
              <a:spcBef>
                <a:spcPct val="0"/>
              </a:spcBef>
              <a:spcAft>
                <a:spcPct val="0"/>
              </a:spcAft>
              <a:buFont typeface="Symbol" pitchFamily="18" charset="2"/>
              <a:buNone/>
              <a:tabLst>
                <a:tab pos="1169988" algn="l"/>
              </a:tabLst>
            </a:pPr>
            <a:r>
              <a:rPr lang="en-US" altLang="ko-KR" sz="1600" b="1">
                <a:solidFill>
                  <a:prstClr val="black"/>
                </a:solidFill>
                <a:latin typeface="Arial" charset="0"/>
                <a:cs typeface="Arial" charset="0"/>
              </a:rPr>
              <a:t>Tỷ lệ việc làm có khả năng cao chuyển sang tự động hóa và cách tiếp cận dựa trên nghề nghiệp/nhiệm vụ (%)</a:t>
            </a:r>
            <a:endParaRPr lang="vi-VN" altLang="ko-KR" sz="1600" b="1">
              <a:solidFill>
                <a:prstClr val="black"/>
              </a:solidFill>
              <a:cs typeface="Arial" charset="0"/>
            </a:endParaRPr>
          </a:p>
        </p:txBody>
      </p:sp>
      <p:sp>
        <p:nvSpPr>
          <p:cNvPr id="40965" name="Text Box 14"/>
          <p:cNvSpPr txBox="1">
            <a:spLocks noChangeArrowheads="1"/>
          </p:cNvSpPr>
          <p:nvPr/>
        </p:nvSpPr>
        <p:spPr bwMode="auto">
          <a:xfrm>
            <a:off x="660403" y="6237288"/>
            <a:ext cx="10716684" cy="431800"/>
          </a:xfrm>
          <a:prstGeom prst="rect">
            <a:avLst/>
          </a:prstGeom>
          <a:noFill/>
          <a:ln w="9525">
            <a:noFill/>
            <a:miter lim="800000"/>
            <a:headEnd/>
            <a:tailEnd/>
          </a:ln>
        </p:spPr>
        <p:txBody>
          <a:bodyPr>
            <a:spAutoFit/>
          </a:bodyPr>
          <a:lstStyle/>
          <a:p>
            <a:pPr algn="just" defTabSz="914400" fontAlgn="base">
              <a:spcBef>
                <a:spcPts val="600"/>
              </a:spcBef>
              <a:spcAft>
                <a:spcPct val="0"/>
              </a:spcAft>
            </a:pPr>
            <a:r>
              <a:rPr lang="en-GB" altLang="ko-KR" sz="1100" i="1">
                <a:solidFill>
                  <a:prstClr val="black"/>
                </a:solidFill>
                <a:latin typeface="Arial" charset="0"/>
                <a:cs typeface="Arial" charset="0"/>
              </a:rPr>
              <a:t>Nguồn:</a:t>
            </a:r>
            <a:r>
              <a:rPr lang="en-US" sz="1100">
                <a:solidFill>
                  <a:prstClr val="black"/>
                </a:solidFill>
                <a:latin typeface="Arial" charset="0"/>
                <a:ea typeface="Malgun Gothic" pitchFamily="34" charset="-127"/>
                <a:cs typeface="Arial" charset="0"/>
              </a:rPr>
              <a:t> </a:t>
            </a:r>
            <a:r>
              <a:rPr lang="en-GB" altLang="ko-KR" sz="1100">
                <a:solidFill>
                  <a:prstClr val="black"/>
                </a:solidFill>
                <a:latin typeface="Arial" charset="0"/>
                <a:cs typeface="Arial" charset="0"/>
              </a:rPr>
              <a:t>Dựa trên nghề nghiệp: Frey và Osborne (2013), ILO (2016), Trung tâm tương lai chiến lược Singapore (2015); </a:t>
            </a:r>
            <a:br>
              <a:rPr lang="en-GB" altLang="ko-KR" sz="1100">
                <a:solidFill>
                  <a:prstClr val="black"/>
                </a:solidFill>
                <a:latin typeface="Arial" charset="0"/>
                <a:cs typeface="Arial" charset="0"/>
              </a:rPr>
            </a:br>
            <a:r>
              <a:rPr lang="en-GB" altLang="ko-KR" sz="1100">
                <a:solidFill>
                  <a:prstClr val="black"/>
                </a:solidFill>
                <a:latin typeface="Arial" charset="0"/>
                <a:cs typeface="Arial" charset="0"/>
              </a:rPr>
              <a:t>Ngân hàng Thế giới (2016); Dựa trên nhiệm vụ: Arntz và cộng sự (OECD, 2016).</a:t>
            </a:r>
            <a:endParaRPr lang="vi-VN" altLang="ko-KR" sz="1100">
              <a:solidFill>
                <a:prstClr val="black"/>
              </a:solidFill>
              <a:cs typeface="Arial" charset="0"/>
            </a:endParaRPr>
          </a:p>
        </p:txBody>
      </p:sp>
      <p:graphicFrame>
        <p:nvGraphicFramePr>
          <p:cNvPr id="9" name="Chart 8"/>
          <p:cNvGraphicFramePr>
            <a:graphicFrameLocks noGrp="1" noChangeAspect="1"/>
          </p:cNvGraphicFramePr>
          <p:nvPr/>
        </p:nvGraphicFramePr>
        <p:xfrm>
          <a:off x="652800" y="1620000"/>
          <a:ext cx="10915808" cy="4500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60167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a:solidFill>
                <a:prstClr val="white"/>
              </a:solidFill>
            </a:endParaRPr>
          </a:p>
        </p:txBody>
      </p:sp>
      <p:pic>
        <p:nvPicPr>
          <p:cNvPr id="41987" name="image51.jpeg"/>
          <p:cNvPicPr>
            <a:picLocks noChangeAspect="1" noChangeArrowheads="1"/>
          </p:cNvPicPr>
          <p:nvPr/>
        </p:nvPicPr>
        <p:blipFill>
          <a:blip r:embed="rId3" cstate="print"/>
          <a:srcRect/>
          <a:stretch>
            <a:fillRect/>
          </a:stretch>
        </p:blipFill>
        <p:spPr bwMode="auto">
          <a:xfrm>
            <a:off x="334436" y="260350"/>
            <a:ext cx="11523133" cy="6337300"/>
          </a:xfrm>
          <a:prstGeom prst="rect">
            <a:avLst/>
          </a:prstGeom>
          <a:noFill/>
          <a:ln w="9525">
            <a:noFill/>
            <a:miter lim="800000"/>
            <a:headEnd/>
            <a:tailEnd/>
          </a:ln>
        </p:spPr>
      </p:pic>
      <p:sp>
        <p:nvSpPr>
          <p:cNvPr id="41988" name="TextBox 12"/>
          <p:cNvSpPr txBox="1">
            <a:spLocks noChangeArrowheads="1"/>
          </p:cNvSpPr>
          <p:nvPr/>
        </p:nvSpPr>
        <p:spPr bwMode="auto">
          <a:xfrm>
            <a:off x="2446873" y="1916117"/>
            <a:ext cx="5761567" cy="1200329"/>
          </a:xfrm>
          <a:prstGeom prst="rect">
            <a:avLst/>
          </a:prstGeom>
          <a:solidFill>
            <a:schemeClr val="bg1"/>
          </a:solidFill>
          <a:ln w="9525">
            <a:noFill/>
            <a:miter lim="800000"/>
            <a:headEnd/>
            <a:tailEnd/>
          </a:ln>
        </p:spPr>
        <p:txBody>
          <a:bodyPr>
            <a:spAutoFit/>
          </a:bodyPr>
          <a:lstStyle/>
          <a:p>
            <a:pPr defTabSz="914400" fontAlgn="base">
              <a:spcBef>
                <a:spcPct val="0"/>
              </a:spcBef>
              <a:spcAft>
                <a:spcPct val="0"/>
              </a:spcAft>
            </a:pPr>
            <a:r>
              <a:rPr lang="en-US" b="1">
                <a:solidFill>
                  <a:prstClr val="black"/>
                </a:solidFill>
                <a:latin typeface="Arial" charset="0"/>
                <a:cs typeface="Arial" charset="0"/>
              </a:rPr>
              <a:t>Trí tuệ nhân tạo, số hóa, xóa nhòa ranh giới công việc/cuộc sống riêng, chuỗi cung ứng phân mảnh, cơ cấu tổ chức theo chiều ngang, dữ liệu lớn</a:t>
            </a:r>
          </a:p>
          <a:p>
            <a:pPr defTabSz="914400" fontAlgn="base">
              <a:spcBef>
                <a:spcPct val="0"/>
              </a:spcBef>
              <a:spcAft>
                <a:spcPct val="0"/>
              </a:spcAft>
            </a:pPr>
            <a:endParaRPr lang="vi-VN" b="1">
              <a:solidFill>
                <a:prstClr val="black"/>
              </a:solidFill>
              <a:cs typeface="Cordia New" pitchFamily="34" charset="-34"/>
            </a:endParaRPr>
          </a:p>
        </p:txBody>
      </p:sp>
      <p:sp>
        <p:nvSpPr>
          <p:cNvPr id="14" name="TextBox 13"/>
          <p:cNvSpPr txBox="1"/>
          <p:nvPr/>
        </p:nvSpPr>
        <p:spPr>
          <a:xfrm>
            <a:off x="429684" y="2249496"/>
            <a:ext cx="1921933" cy="584775"/>
          </a:xfrm>
          <a:prstGeom prst="rect">
            <a:avLst/>
          </a:prstGeom>
          <a:solidFill>
            <a:schemeClr val="accent4"/>
          </a:solidFill>
        </p:spPr>
        <p:txBody>
          <a:bodyPr>
            <a:spAutoFit/>
          </a:bodyPr>
          <a:lstStyle/>
          <a:p>
            <a:pPr algn="ctr" defTabSz="914400">
              <a:defRPr/>
            </a:pPr>
            <a:r>
              <a:rPr lang="en-US" sz="1600" b="1" dirty="0">
                <a:solidFill>
                  <a:prstClr val="white"/>
                </a:solidFill>
                <a:latin typeface="Arial"/>
                <a:cs typeface="Arial"/>
              </a:rPr>
              <a:t>Chuyển đổi công việc và sản xuất</a:t>
            </a:r>
            <a:endParaRPr lang="vi-VN" sz="1600" b="1" dirty="0">
              <a:solidFill>
                <a:prstClr val="white"/>
              </a:solidFill>
              <a:cs typeface="Arial" charset="0"/>
            </a:endParaRPr>
          </a:p>
        </p:txBody>
      </p:sp>
      <p:sp>
        <p:nvSpPr>
          <p:cNvPr id="15" name="TextBox 14"/>
          <p:cNvSpPr txBox="1"/>
          <p:nvPr/>
        </p:nvSpPr>
        <p:spPr>
          <a:xfrm>
            <a:off x="1200155" y="260350"/>
            <a:ext cx="9696449" cy="954088"/>
          </a:xfrm>
          <a:prstGeom prst="rect">
            <a:avLst/>
          </a:prstGeom>
          <a:solidFill>
            <a:schemeClr val="bg1"/>
          </a:solidFill>
        </p:spPr>
        <p:txBody>
          <a:bodyPr>
            <a:spAutoFit/>
          </a:bodyPr>
          <a:lstStyle/>
          <a:p>
            <a:pPr algn="ctr" defTabSz="914400">
              <a:defRPr/>
            </a:pPr>
            <a:r>
              <a:rPr lang="en-US" sz="2800" b="1" dirty="0">
                <a:solidFill>
                  <a:srgbClr val="C0504D">
                    <a:lumMod val="75000"/>
                  </a:srgbClr>
                </a:solidFill>
                <a:latin typeface="Arial"/>
                <a:cs typeface="Arial"/>
              </a:rPr>
              <a:t>Điều này có thể ảnh hưởng đến công việc của chúng ta như thế nào?</a:t>
            </a:r>
            <a:endParaRPr lang="vi-VN" sz="2800" b="1" dirty="0">
              <a:solidFill>
                <a:srgbClr val="C0504D">
                  <a:lumMod val="75000"/>
                </a:srgbClr>
              </a:solidFill>
              <a:cs typeface="Arial" charset="0"/>
            </a:endParaRPr>
          </a:p>
        </p:txBody>
      </p:sp>
      <p:sp>
        <p:nvSpPr>
          <p:cNvPr id="17" name="TextBox 16"/>
          <p:cNvSpPr txBox="1"/>
          <p:nvPr/>
        </p:nvSpPr>
        <p:spPr>
          <a:xfrm>
            <a:off x="524940" y="3429004"/>
            <a:ext cx="1731433" cy="830997"/>
          </a:xfrm>
          <a:prstGeom prst="rect">
            <a:avLst/>
          </a:prstGeom>
          <a:solidFill>
            <a:schemeClr val="accent1">
              <a:lumMod val="60000"/>
              <a:lumOff val="40000"/>
            </a:schemeClr>
          </a:solidFill>
        </p:spPr>
        <p:txBody>
          <a:bodyPr>
            <a:spAutoFit/>
          </a:bodyPr>
          <a:lstStyle/>
          <a:p>
            <a:pPr algn="ctr" defTabSz="914400">
              <a:defRPr/>
            </a:pPr>
            <a:r>
              <a:rPr lang="en-US" sz="1600" b="1" dirty="0">
                <a:solidFill>
                  <a:prstClr val="white"/>
                </a:solidFill>
                <a:latin typeface="Arial"/>
                <a:cs typeface="Arial"/>
              </a:rPr>
              <a:t>Công việc được tạo mới và/hoặc mất đi</a:t>
            </a:r>
            <a:endParaRPr lang="vi-VN" sz="1600" b="1" dirty="0">
              <a:solidFill>
                <a:prstClr val="white"/>
              </a:solidFill>
              <a:cs typeface="Arial" charset="0"/>
            </a:endParaRPr>
          </a:p>
        </p:txBody>
      </p:sp>
      <p:sp>
        <p:nvSpPr>
          <p:cNvPr id="18" name="TextBox 17"/>
          <p:cNvSpPr txBox="1"/>
          <p:nvPr/>
        </p:nvSpPr>
        <p:spPr>
          <a:xfrm>
            <a:off x="524940" y="5016505"/>
            <a:ext cx="1731433" cy="830997"/>
          </a:xfrm>
          <a:prstGeom prst="rect">
            <a:avLst/>
          </a:prstGeom>
          <a:solidFill>
            <a:schemeClr val="accent5"/>
          </a:solidFill>
        </p:spPr>
        <p:txBody>
          <a:bodyPr>
            <a:spAutoFit/>
          </a:bodyPr>
          <a:lstStyle/>
          <a:p>
            <a:pPr algn="ctr" defTabSz="914400">
              <a:defRPr/>
            </a:pPr>
            <a:r>
              <a:rPr lang="en-US" sz="1600" b="1" dirty="0">
                <a:solidFill>
                  <a:prstClr val="white"/>
                </a:solidFill>
                <a:latin typeface="Arial"/>
                <a:cs typeface="Arial"/>
              </a:rPr>
              <a:t>Quan hệ lao động đang thay đổi</a:t>
            </a:r>
            <a:endParaRPr lang="vi-VN" sz="1600" b="1" dirty="0">
              <a:solidFill>
                <a:prstClr val="white"/>
              </a:solidFill>
              <a:cs typeface="Arial" charset="0"/>
            </a:endParaRPr>
          </a:p>
        </p:txBody>
      </p:sp>
      <p:sp>
        <p:nvSpPr>
          <p:cNvPr id="41993" name="TextBox 18"/>
          <p:cNvSpPr txBox="1">
            <a:spLocks noChangeArrowheads="1"/>
          </p:cNvSpPr>
          <p:nvPr/>
        </p:nvSpPr>
        <p:spPr bwMode="auto">
          <a:xfrm>
            <a:off x="2446873" y="3563938"/>
            <a:ext cx="5761567" cy="1477328"/>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b="1">
                <a:solidFill>
                  <a:prstClr val="black"/>
                </a:solidFill>
                <a:latin typeface="Arial" charset="0"/>
                <a:cs typeface="Arial" charset="0"/>
              </a:rPr>
              <a:t>Tự động hóa, phân cực công việc, xây dựng kỹ năng lao động cần thiết mới, nhu cầu công việc ngày càng tăng, sự tham gia nhiều hơn của lao động trẻ và lao động nữ</a:t>
            </a:r>
          </a:p>
          <a:p>
            <a:pPr algn="ctr" defTabSz="914400" fontAlgn="base">
              <a:spcBef>
                <a:spcPct val="0"/>
              </a:spcBef>
              <a:spcAft>
                <a:spcPct val="0"/>
              </a:spcAft>
            </a:pPr>
            <a:endParaRPr lang="vi-VN" b="1">
              <a:solidFill>
                <a:prstClr val="black"/>
              </a:solidFill>
              <a:cs typeface="Cordia New" pitchFamily="34" charset="-34"/>
            </a:endParaRPr>
          </a:p>
        </p:txBody>
      </p:sp>
      <p:sp>
        <p:nvSpPr>
          <p:cNvPr id="41994" name="TextBox 19"/>
          <p:cNvSpPr txBox="1">
            <a:spLocks noChangeArrowheads="1"/>
          </p:cNvSpPr>
          <p:nvPr/>
        </p:nvSpPr>
        <p:spPr bwMode="auto">
          <a:xfrm>
            <a:off x="2446873" y="5253038"/>
            <a:ext cx="5761567" cy="1200150"/>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b="1">
                <a:solidFill>
                  <a:prstClr val="black"/>
                </a:solidFill>
                <a:latin typeface="Arial" charset="0"/>
                <a:cs typeface="Arial" charset="0"/>
              </a:rPr>
              <a:t>Việc làm phi tiêu chuẩn, kinh tế tự do (gig), cải cách bảo trợ xã hội, tăng cường dịch chuyển lao động</a:t>
            </a:r>
          </a:p>
          <a:p>
            <a:pPr algn="ctr" defTabSz="914400" fontAlgn="base">
              <a:spcBef>
                <a:spcPct val="0"/>
              </a:spcBef>
              <a:spcAft>
                <a:spcPct val="0"/>
              </a:spcAft>
            </a:pPr>
            <a:endParaRPr lang="vi-VN" b="1">
              <a:solidFill>
                <a:prstClr val="black"/>
              </a:solidFill>
              <a:cs typeface="Cordia New" pitchFamily="34" charset="-34"/>
            </a:endParaRPr>
          </a:p>
        </p:txBody>
      </p:sp>
      <p:sp>
        <p:nvSpPr>
          <p:cNvPr id="41995" name="TextBox 20"/>
          <p:cNvSpPr txBox="1">
            <a:spLocks noChangeArrowheads="1"/>
          </p:cNvSpPr>
          <p:nvPr/>
        </p:nvSpPr>
        <p:spPr bwMode="auto">
          <a:xfrm>
            <a:off x="9072039" y="2114550"/>
            <a:ext cx="2495551" cy="738188"/>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sz="1400" b="1">
                <a:solidFill>
                  <a:prstClr val="black"/>
                </a:solidFill>
                <a:latin typeface="Arial" charset="0"/>
                <a:cs typeface="Arial" charset="0"/>
              </a:rPr>
              <a:t>Người lao động và doanh nghiệp thích nghi như thế nào</a:t>
            </a:r>
            <a:endParaRPr lang="vi-VN" sz="1400" b="1">
              <a:solidFill>
                <a:prstClr val="black"/>
              </a:solidFill>
              <a:cs typeface="Cordia New" pitchFamily="34" charset="-34"/>
            </a:endParaRPr>
          </a:p>
        </p:txBody>
      </p:sp>
      <p:sp>
        <p:nvSpPr>
          <p:cNvPr id="41996" name="TextBox 21"/>
          <p:cNvSpPr txBox="1">
            <a:spLocks noChangeArrowheads="1"/>
          </p:cNvSpPr>
          <p:nvPr/>
        </p:nvSpPr>
        <p:spPr bwMode="auto">
          <a:xfrm>
            <a:off x="9264651" y="3141664"/>
            <a:ext cx="2133600" cy="523220"/>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sz="1400" b="1">
                <a:solidFill>
                  <a:prstClr val="black"/>
                </a:solidFill>
                <a:latin typeface="Arial" charset="0"/>
                <a:cs typeface="Arial" charset="0"/>
              </a:rPr>
              <a:t>Làm cách nào để bảo vệ việc làm bền vững?</a:t>
            </a:r>
            <a:endParaRPr lang="vi-VN" sz="1400" b="1">
              <a:solidFill>
                <a:prstClr val="black"/>
              </a:solidFill>
              <a:cs typeface="Cordia New" pitchFamily="34" charset="-34"/>
            </a:endParaRPr>
          </a:p>
        </p:txBody>
      </p:sp>
      <p:sp>
        <p:nvSpPr>
          <p:cNvPr id="41997" name="TextBox 22"/>
          <p:cNvSpPr txBox="1">
            <a:spLocks noChangeArrowheads="1"/>
          </p:cNvSpPr>
          <p:nvPr/>
        </p:nvSpPr>
        <p:spPr bwMode="auto">
          <a:xfrm>
            <a:off x="8879423" y="4202122"/>
            <a:ext cx="2688167" cy="739775"/>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sz="1400" b="1">
                <a:solidFill>
                  <a:prstClr val="black"/>
                </a:solidFill>
                <a:latin typeface="Arial" charset="0"/>
                <a:cs typeface="Arial" charset="0"/>
              </a:rPr>
              <a:t>Quản lý hoặc điều chỉnh những thay đổi này như thế nào?</a:t>
            </a:r>
            <a:endParaRPr lang="vi-VN" sz="1400" b="1">
              <a:solidFill>
                <a:prstClr val="black"/>
              </a:solidFill>
              <a:cs typeface="Cordia New" pitchFamily="34" charset="-34"/>
            </a:endParaRPr>
          </a:p>
        </p:txBody>
      </p:sp>
      <p:sp>
        <p:nvSpPr>
          <p:cNvPr id="41998" name="TextBox 23"/>
          <p:cNvSpPr txBox="1">
            <a:spLocks noChangeArrowheads="1"/>
          </p:cNvSpPr>
          <p:nvPr/>
        </p:nvSpPr>
        <p:spPr bwMode="auto">
          <a:xfrm>
            <a:off x="8976784" y="5300672"/>
            <a:ext cx="2495549" cy="847725"/>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sz="1400" b="1">
                <a:solidFill>
                  <a:prstClr val="black"/>
                </a:solidFill>
                <a:latin typeface="Arial" charset="0"/>
                <a:cs typeface="Arial" charset="0"/>
              </a:rPr>
              <a:t>Làm cách nào để đào tạo công nhân mới thành công?</a:t>
            </a:r>
          </a:p>
          <a:p>
            <a:pPr algn="ctr" defTabSz="914400" fontAlgn="base">
              <a:spcBef>
                <a:spcPct val="0"/>
              </a:spcBef>
              <a:spcAft>
                <a:spcPct val="0"/>
              </a:spcAft>
            </a:pPr>
            <a:endParaRPr lang="vi-VN" sz="700" b="1">
              <a:solidFill>
                <a:prstClr val="black"/>
              </a:solidFill>
              <a:cs typeface="Cordia New" pitchFamily="34" charset="-34"/>
            </a:endParaRPr>
          </a:p>
        </p:txBody>
      </p:sp>
    </p:spTree>
    <p:extLst>
      <p:ext uri="{BB962C8B-B14F-4D97-AF65-F5344CB8AC3E}">
        <p14:creationId xmlns:p14="http://schemas.microsoft.com/office/powerpoint/2010/main" val="38916708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DA8153-A132-4C35-A831-20CF9D5E4235}"/>
              </a:ext>
            </a:extLst>
          </p:cNvPr>
          <p:cNvSpPr>
            <a:spLocks noGrp="1"/>
          </p:cNvSpPr>
          <p:nvPr>
            <p:ph type="title"/>
          </p:nvPr>
        </p:nvSpPr>
        <p:spPr>
          <a:xfrm>
            <a:off x="348343" y="447375"/>
            <a:ext cx="11277599" cy="1219201"/>
          </a:xfrm>
        </p:spPr>
        <p:txBody>
          <a:bodyPr>
            <a:noAutofit/>
          </a:bodyPr>
          <a:lstStyle/>
          <a:p>
            <a:pPr algn="ctr"/>
            <a:r>
              <a:rPr lang="en-US" sz="4000" b="1" smtClean="0">
                <a:solidFill>
                  <a:srgbClr val="FFFF00"/>
                </a:solidFill>
                <a:effectLst>
                  <a:outerShdw blurRad="38100" dist="38100" dir="2700000" algn="tl">
                    <a:srgbClr val="000000">
                      <a:alpha val="43137"/>
                    </a:srgbClr>
                  </a:outerShdw>
                </a:effectLst>
              </a:rPr>
              <a:t>CÔNG ĐOÀN Y TẾ ĐỒNG NAI</a:t>
            </a:r>
            <a:br>
              <a:rPr lang="en-US" sz="4000" b="1" smtClean="0">
                <a:solidFill>
                  <a:srgbClr val="FFFF00"/>
                </a:solidFill>
                <a:effectLst>
                  <a:outerShdw blurRad="38100" dist="38100" dir="2700000" algn="tl">
                    <a:srgbClr val="000000">
                      <a:alpha val="43137"/>
                    </a:srgbClr>
                  </a:outerShdw>
                </a:effectLst>
              </a:rPr>
            </a:br>
            <a:endParaRPr lang="en-US" sz="4000" b="1">
              <a:solidFill>
                <a:srgbClr val="FFFF00"/>
              </a:solidFill>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xmlns="" id="{8E4B18D0-6963-4FAD-8C5F-F25C63C1ED68}"/>
              </a:ext>
            </a:extLst>
          </p:cNvPr>
          <p:cNvSpPr txBox="1"/>
          <p:nvPr/>
        </p:nvSpPr>
        <p:spPr>
          <a:xfrm>
            <a:off x="348343" y="1404258"/>
            <a:ext cx="11843657" cy="6247864"/>
          </a:xfrm>
          <a:prstGeom prst="rect">
            <a:avLst/>
          </a:prstGeom>
          <a:noFill/>
        </p:spPr>
        <p:txBody>
          <a:bodyPr wrap="square" rtlCol="0">
            <a:spAutoFit/>
          </a:bodyPr>
          <a:lstStyle/>
          <a:p>
            <a:pPr algn="just" defTabSz="914400"/>
            <a:r>
              <a:rPr lang="en-US" sz="4000" b="1" smtClean="0">
                <a:solidFill>
                  <a:prstClr val="white"/>
                </a:solidFill>
                <a:effectLst>
                  <a:outerShdw blurRad="38100" dist="38100" dir="2700000" algn="tl">
                    <a:srgbClr val="000000">
                      <a:alpha val="43137"/>
                    </a:srgbClr>
                  </a:outerShdw>
                </a:effectLst>
              </a:rPr>
              <a:t>1. Hoạt động Công đoàn ngành.</a:t>
            </a:r>
          </a:p>
          <a:p>
            <a:pPr algn="just" defTabSz="914400"/>
            <a:endParaRPr lang="en-US" sz="4000" b="1" smtClean="0">
              <a:solidFill>
                <a:prstClr val="white"/>
              </a:solidFill>
              <a:effectLst>
                <a:outerShdw blurRad="38100" dist="38100" dir="2700000" algn="tl">
                  <a:srgbClr val="000000">
                    <a:alpha val="43137"/>
                  </a:srgbClr>
                </a:outerShdw>
              </a:effectLst>
            </a:endParaRPr>
          </a:p>
          <a:p>
            <a:pPr algn="just" defTabSz="914400"/>
            <a:r>
              <a:rPr lang="en-US" sz="4000" b="1" smtClean="0">
                <a:solidFill>
                  <a:prstClr val="white"/>
                </a:solidFill>
                <a:effectLst>
                  <a:outerShdw blurRad="38100" dist="38100" dir="2700000" algn="tl">
                    <a:srgbClr val="000000">
                      <a:alpha val="43137"/>
                    </a:srgbClr>
                  </a:outerShdw>
                </a:effectLst>
              </a:rPr>
              <a:t>2. Tác động của cách mạng công nghiệp 4.0 tới Người lao động và Tổ chức Công đoàn .</a:t>
            </a:r>
          </a:p>
          <a:p>
            <a:pPr algn="just" defTabSz="914400"/>
            <a:endParaRPr lang="en-US" sz="4000" b="1">
              <a:solidFill>
                <a:prstClr val="white"/>
              </a:solidFill>
              <a:effectLst>
                <a:outerShdw blurRad="38100" dist="38100" dir="2700000" algn="tl">
                  <a:srgbClr val="000000">
                    <a:alpha val="43137"/>
                  </a:srgbClr>
                </a:outerShdw>
              </a:effectLst>
            </a:endParaRPr>
          </a:p>
          <a:p>
            <a:pPr algn="just" defTabSz="914400"/>
            <a:r>
              <a:rPr lang="en-US" sz="4000" b="1" smtClean="0">
                <a:solidFill>
                  <a:prstClr val="white"/>
                </a:solidFill>
                <a:effectLst>
                  <a:outerShdw blurRad="38100" dist="38100" dir="2700000" algn="tl">
                    <a:srgbClr val="000000">
                      <a:alpha val="43137"/>
                    </a:srgbClr>
                  </a:outerShdw>
                </a:effectLst>
              </a:rPr>
              <a:t>3. Công đoàn Việt Nam trong bối cảnh Hiệp </a:t>
            </a:r>
            <a:r>
              <a:rPr lang="en-US" sz="4000" b="1" smtClean="0">
                <a:solidFill>
                  <a:prstClr val="white"/>
                </a:solidFill>
                <a:effectLst>
                  <a:outerShdw blurRad="38100" dist="38100" dir="2700000" algn="tl">
                    <a:srgbClr val="000000">
                      <a:alpha val="43137"/>
                    </a:srgbClr>
                  </a:outerShdw>
                </a:effectLst>
              </a:rPr>
              <a:t>định đối tác toàn diện và tiến bộ xuyên Thái Bình Dương (CPTPP) </a:t>
            </a:r>
            <a:endParaRPr lang="en-US" sz="4000" b="1" smtClean="0">
              <a:solidFill>
                <a:prstClr val="white"/>
              </a:solidFill>
              <a:effectLst>
                <a:outerShdw blurRad="38100" dist="38100" dir="2700000" algn="tl">
                  <a:srgbClr val="000000">
                    <a:alpha val="43137"/>
                  </a:srgbClr>
                </a:outerShdw>
              </a:effectLst>
            </a:endParaRPr>
          </a:p>
          <a:p>
            <a:pPr algn="just" defTabSz="914400"/>
            <a:endParaRPr lang="en-US" sz="4000" b="1" smtClean="0">
              <a:solidFill>
                <a:srgbClr val="FFFF00"/>
              </a:solidFill>
              <a:effectLst>
                <a:outerShdw blurRad="38100" dist="38100" dir="2700000" algn="tl">
                  <a:srgbClr val="000000">
                    <a:alpha val="43137"/>
                  </a:srgbClr>
                </a:outerShdw>
              </a:effectLst>
            </a:endParaRPr>
          </a:p>
          <a:p>
            <a:pPr algn="just" defTabSz="914400"/>
            <a:endParaRPr lang="en-US" sz="4000" b="1" smtClean="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967938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43011" name="Title 2"/>
          <p:cNvSpPr>
            <a:spLocks noGrp="1"/>
          </p:cNvSpPr>
          <p:nvPr>
            <p:ph type="title"/>
          </p:nvPr>
        </p:nvSpPr>
        <p:spPr>
          <a:xfrm>
            <a:off x="675217" y="1557338"/>
            <a:ext cx="10972800" cy="3395662"/>
          </a:xfrm>
        </p:spPr>
        <p:txBody>
          <a:bodyPr/>
          <a:lstStyle/>
          <a:p>
            <a:pPr eaLnBrk="1" hangingPunct="1">
              <a:defRPr/>
            </a:pPr>
            <a:r>
              <a:rPr lang="en-US" b="1" dirty="0" err="1" smtClean="0">
                <a:solidFill>
                  <a:srgbClr val="C00000"/>
                </a:solidFill>
                <a:effectLst>
                  <a:outerShdw blurRad="38100" dist="38100" dir="2700000" algn="tl">
                    <a:srgbClr val="000000">
                      <a:alpha val="43137"/>
                    </a:srgbClr>
                  </a:outerShdw>
                </a:effectLst>
                <a:latin typeface="Arial" charset="0"/>
                <a:cs typeface="Arial" charset="0"/>
              </a:rPr>
              <a:t>PHẢN</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HỒI</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TỪ</a:t>
            </a:r>
            <a:r>
              <a:rPr lang="en-US" b="1" dirty="0" smtClean="0">
                <a:solidFill>
                  <a:srgbClr val="C00000"/>
                </a:solidFill>
                <a:effectLst>
                  <a:outerShdw blurRad="38100" dist="38100" dir="2700000" algn="tl">
                    <a:srgbClr val="000000">
                      <a:alpha val="43137"/>
                    </a:srgbClr>
                  </a:outerShdw>
                </a:effectLst>
                <a:latin typeface="Arial" charset="0"/>
                <a:cs typeface="Arial" charset="0"/>
              </a:rPr>
              <a:t/>
            </a:r>
            <a:br>
              <a:rPr lang="en-US" b="1" dirty="0" smtClean="0">
                <a:solidFill>
                  <a:srgbClr val="C00000"/>
                </a:solidFill>
                <a:effectLst>
                  <a:outerShdw blurRad="38100" dist="38100" dir="2700000" algn="tl">
                    <a:srgbClr val="000000">
                      <a:alpha val="43137"/>
                    </a:srgbClr>
                  </a:outerShdw>
                </a:effectLst>
                <a:latin typeface="Arial" charset="0"/>
                <a:cs typeface="Arial" charset="0"/>
              </a:rPr>
            </a:br>
            <a:r>
              <a:rPr lang="en-US" b="1" dirty="0" err="1" smtClean="0">
                <a:solidFill>
                  <a:srgbClr val="C00000"/>
                </a:solidFill>
                <a:effectLst>
                  <a:outerShdw blurRad="38100" dist="38100" dir="2700000" algn="tl">
                    <a:srgbClr val="000000">
                      <a:alpha val="43137"/>
                    </a:srgbClr>
                  </a:outerShdw>
                </a:effectLst>
                <a:latin typeface="Arial" charset="0"/>
                <a:cs typeface="Arial" charset="0"/>
              </a:rPr>
              <a:t>CÔNG</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ĐOÀN</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VIỆT</a:t>
            </a:r>
            <a:r>
              <a:rPr lang="en-US" b="1" dirty="0" smtClean="0">
                <a:solidFill>
                  <a:srgbClr val="C00000"/>
                </a:solidFill>
                <a:effectLst>
                  <a:outerShdw blurRad="38100" dist="38100" dir="2700000" algn="tl">
                    <a:srgbClr val="000000">
                      <a:alpha val="43137"/>
                    </a:srgbClr>
                  </a:outerShdw>
                </a:effectLst>
                <a:latin typeface="Arial" charset="0"/>
                <a:cs typeface="Arial" charset="0"/>
              </a:rPr>
              <a:t> NAM</a:t>
            </a:r>
            <a:r>
              <a:rPr lang="en-US" dirty="0" smtClean="0">
                <a:cs typeface="Angsana New" pitchFamily="18" charset="-34"/>
              </a:rPr>
              <a:t/>
            </a:r>
            <a:br>
              <a:rPr lang="en-US" dirty="0" smtClean="0">
                <a:cs typeface="Angsana New" pitchFamily="18" charset="-34"/>
              </a:rPr>
            </a:br>
            <a:endParaRPr lang="vi-VN" dirty="0" smtClean="0">
              <a:solidFill>
                <a:srgbClr val="FF0000"/>
              </a:solidFill>
              <a:cs typeface="Angsana New" pitchFamily="18" charset="-34"/>
            </a:endParaRPr>
          </a:p>
        </p:txBody>
      </p:sp>
    </p:spTree>
    <p:extLst>
      <p:ext uri="{BB962C8B-B14F-4D97-AF65-F5344CB8AC3E}">
        <p14:creationId xmlns:p14="http://schemas.microsoft.com/office/powerpoint/2010/main" val="5697680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000">
              <a:solidFill>
                <a:prstClr val="white"/>
              </a:solidFill>
            </a:endParaRPr>
          </a:p>
        </p:txBody>
      </p:sp>
      <p:sp>
        <p:nvSpPr>
          <p:cNvPr id="44035" name="Title 2"/>
          <p:cNvSpPr>
            <a:spLocks noGrp="1"/>
          </p:cNvSpPr>
          <p:nvPr>
            <p:ph type="title"/>
          </p:nvPr>
        </p:nvSpPr>
        <p:spPr>
          <a:xfrm>
            <a:off x="493184" y="115889"/>
            <a:ext cx="10972800" cy="642937"/>
          </a:xfrm>
        </p:spPr>
        <p:txBody>
          <a:bodyPr/>
          <a:lstStyle/>
          <a:p>
            <a:pPr eaLnBrk="1" hangingPunct="1"/>
            <a:r>
              <a:rPr lang="en-US" sz="3200" b="1" smtClean="0">
                <a:solidFill>
                  <a:srgbClr val="C00000"/>
                </a:solidFill>
                <a:latin typeface="Arial" charset="0"/>
                <a:cs typeface="Arial" charset="0"/>
              </a:rPr>
              <a:t>PHẢN HỒI TỪ CÔNG ĐOÀN VIỆT NAM</a:t>
            </a:r>
            <a:endParaRPr lang="vi-VN" sz="3200" smtClean="0">
              <a:solidFill>
                <a:srgbClr val="C00000"/>
              </a:solidFill>
              <a:cs typeface="Angsana New" pitchFamily="18" charset="-34"/>
            </a:endParaRPr>
          </a:p>
        </p:txBody>
      </p:sp>
      <p:sp>
        <p:nvSpPr>
          <p:cNvPr id="44036" name="Content Placeholder 3"/>
          <p:cNvSpPr>
            <a:spLocks noGrp="1"/>
          </p:cNvSpPr>
          <p:nvPr>
            <p:ph idx="1"/>
          </p:nvPr>
        </p:nvSpPr>
        <p:spPr>
          <a:xfrm>
            <a:off x="452967" y="1568451"/>
            <a:ext cx="11307233" cy="4308475"/>
          </a:xfrm>
        </p:spPr>
        <p:txBody>
          <a:bodyPr/>
          <a:lstStyle/>
          <a:p>
            <a:pPr algn="just" eaLnBrk="1" hangingPunct="1">
              <a:spcBef>
                <a:spcPts val="600"/>
              </a:spcBef>
              <a:spcAft>
                <a:spcPts val="600"/>
              </a:spcAft>
            </a:pPr>
            <a:r>
              <a:rPr lang="en-US" sz="2600" smtClean="0">
                <a:latin typeface="Arial" charset="0"/>
                <a:cs typeface="Arial" charset="0"/>
              </a:rPr>
              <a:t>Bảo vệ quyền lợi và chăm lo lợi ích của người lao động vẫn là mục tiêu chính của Công đoàn Việt Nam.</a:t>
            </a:r>
            <a:endParaRPr lang="vi-VN" sz="2600" smtClean="0">
              <a:cs typeface="Cordia New" pitchFamily="34" charset="-34"/>
            </a:endParaRPr>
          </a:p>
          <a:p>
            <a:pPr algn="just" eaLnBrk="1" hangingPunct="1">
              <a:spcBef>
                <a:spcPts val="600"/>
              </a:spcBef>
              <a:spcAft>
                <a:spcPts val="600"/>
              </a:spcAft>
            </a:pPr>
            <a:r>
              <a:rPr lang="en-US" sz="2600" smtClean="0">
                <a:latin typeface="Arial" charset="0"/>
                <a:cs typeface="Arial" charset="0"/>
              </a:rPr>
              <a:t>Người lao động và công đoàn cần được tham gia vào quá trình ra quyết định ảnh hưởng tới số phận của hàng triệu công nhân. </a:t>
            </a:r>
          </a:p>
          <a:p>
            <a:pPr algn="just" eaLnBrk="1" hangingPunct="1">
              <a:spcBef>
                <a:spcPts val="600"/>
              </a:spcBef>
              <a:spcAft>
                <a:spcPts val="600"/>
              </a:spcAft>
            </a:pPr>
            <a:r>
              <a:rPr lang="en-US" sz="2600" smtClean="0">
                <a:latin typeface="Arial" charset="0"/>
                <a:cs typeface="Arial" charset="0"/>
              </a:rPr>
              <a:t>Tư duy và cấu trúc mới về “Công đoàn 4.0” với những đổi mới mạnh mẽ cần phải được kiến tạo và triển khai để đáp ứng hiệu quả yêu cầu của Cách mạng công nghiệp 4.0</a:t>
            </a:r>
            <a:endParaRPr lang="vi-VN" sz="2600" smtClean="0">
              <a:cs typeface="Cordia New" pitchFamily="34" charset="-34"/>
            </a:endParaRPr>
          </a:p>
          <a:p>
            <a:pPr algn="just" eaLnBrk="1" hangingPunct="1">
              <a:spcBef>
                <a:spcPts val="600"/>
              </a:spcBef>
              <a:spcAft>
                <a:spcPts val="600"/>
              </a:spcAft>
            </a:pPr>
            <a:endParaRPr lang="vi-VN" sz="2700" smtClean="0">
              <a:cs typeface="Cordia New" pitchFamily="34" charset="-34"/>
            </a:endParaRPr>
          </a:p>
        </p:txBody>
      </p:sp>
    </p:spTree>
    <p:extLst>
      <p:ext uri="{BB962C8B-B14F-4D97-AF65-F5344CB8AC3E}">
        <p14:creationId xmlns:p14="http://schemas.microsoft.com/office/powerpoint/2010/main" val="16341540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a:solidFill>
                <a:prstClr val="white"/>
              </a:solidFill>
            </a:endParaRPr>
          </a:p>
        </p:txBody>
      </p:sp>
      <p:sp>
        <p:nvSpPr>
          <p:cNvPr id="45059" name="Title 2"/>
          <p:cNvSpPr>
            <a:spLocks noGrp="1"/>
          </p:cNvSpPr>
          <p:nvPr>
            <p:ph type="title"/>
          </p:nvPr>
        </p:nvSpPr>
        <p:spPr>
          <a:xfrm>
            <a:off x="493184" y="115888"/>
            <a:ext cx="10972800" cy="785812"/>
          </a:xfrm>
        </p:spPr>
        <p:txBody>
          <a:bodyPr/>
          <a:lstStyle/>
          <a:p>
            <a:pPr eaLnBrk="1" hangingPunct="1"/>
            <a:r>
              <a:rPr lang="en-US" sz="3200" b="1" smtClean="0">
                <a:solidFill>
                  <a:srgbClr val="C00000"/>
                </a:solidFill>
                <a:latin typeface="Arial" charset="0"/>
                <a:cs typeface="Arial" charset="0"/>
              </a:rPr>
              <a:t>CÔNG ĐOÀN TRONG THỜI ĐẠI 4.0?</a:t>
            </a:r>
            <a:endParaRPr lang="vi-VN" sz="3200" smtClean="0">
              <a:solidFill>
                <a:srgbClr val="C00000"/>
              </a:solidFill>
              <a:cs typeface="Angsana New" pitchFamily="18" charset="-34"/>
            </a:endParaRPr>
          </a:p>
        </p:txBody>
      </p:sp>
      <p:sp>
        <p:nvSpPr>
          <p:cNvPr id="4" name="Content Placeholder 3"/>
          <p:cNvSpPr>
            <a:spLocks noGrp="1"/>
          </p:cNvSpPr>
          <p:nvPr>
            <p:ph idx="1"/>
          </p:nvPr>
        </p:nvSpPr>
        <p:spPr>
          <a:xfrm>
            <a:off x="0" y="981075"/>
            <a:ext cx="11857567" cy="5526088"/>
          </a:xfrm>
        </p:spPr>
        <p:txBody>
          <a:bodyPr rtlCol="0">
            <a:noAutofit/>
          </a:bodyPr>
          <a:lstStyle/>
          <a:p>
            <a:pPr marL="342900" lvl="1" indent="-342900" algn="just" eaLnBrk="1" fontAlgn="auto" hangingPunct="1">
              <a:spcBef>
                <a:spcPts val="300"/>
              </a:spcBef>
              <a:spcAft>
                <a:spcPts val="300"/>
              </a:spcAft>
              <a:buFont typeface="Arial" pitchFamily="34" charset="0"/>
              <a:buChar char="•"/>
              <a:defRPr/>
            </a:pPr>
            <a:r>
              <a:rPr lang="en-US" sz="2400" b="1" dirty="0" err="1" smtClean="0">
                <a:latin typeface="Arial"/>
                <a:cs typeface="Arial"/>
              </a:rPr>
              <a:t>Đổi</a:t>
            </a:r>
            <a:r>
              <a:rPr lang="en-US" sz="2400" b="1" dirty="0" smtClean="0">
                <a:latin typeface="Arial"/>
                <a:cs typeface="Arial"/>
              </a:rPr>
              <a:t> </a:t>
            </a:r>
            <a:r>
              <a:rPr lang="en-US" sz="2400" b="1" dirty="0" err="1" smtClean="0">
                <a:latin typeface="Arial"/>
                <a:cs typeface="Arial"/>
              </a:rPr>
              <a:t>mới</a:t>
            </a:r>
            <a:r>
              <a:rPr lang="en-US" sz="2400" b="1" dirty="0" smtClean="0">
                <a:latin typeface="Arial"/>
                <a:cs typeface="Arial"/>
              </a:rPr>
              <a:t> </a:t>
            </a:r>
            <a:r>
              <a:rPr lang="en-US" sz="2400" b="1" dirty="0" err="1" smtClean="0">
                <a:latin typeface="Arial"/>
                <a:cs typeface="Arial"/>
              </a:rPr>
              <a:t>mạnh</a:t>
            </a:r>
            <a:r>
              <a:rPr lang="en-US" sz="2400" b="1" dirty="0" smtClean="0">
                <a:latin typeface="Arial"/>
                <a:cs typeface="Arial"/>
              </a:rPr>
              <a:t> </a:t>
            </a:r>
            <a:r>
              <a:rPr lang="en-US" sz="2400" b="1" dirty="0" err="1" smtClean="0">
                <a:latin typeface="Arial"/>
                <a:cs typeface="Arial"/>
              </a:rPr>
              <a:t>mẽ</a:t>
            </a:r>
            <a:r>
              <a:rPr lang="en-US" sz="2400" b="1" dirty="0" smtClean="0">
                <a:latin typeface="Arial"/>
                <a:cs typeface="Arial"/>
              </a:rPr>
              <a:t> </a:t>
            </a:r>
            <a:r>
              <a:rPr lang="en-US" sz="2400" b="1" dirty="0" err="1" smtClean="0">
                <a:latin typeface="Arial"/>
                <a:cs typeface="Arial"/>
              </a:rPr>
              <a:t>công</a:t>
            </a:r>
            <a:r>
              <a:rPr lang="en-US" sz="2400" b="1" dirty="0" smtClean="0">
                <a:latin typeface="Arial"/>
                <a:cs typeface="Arial"/>
              </a:rPr>
              <a:t> </a:t>
            </a:r>
            <a:r>
              <a:rPr lang="en-US" sz="2400" b="1" dirty="0" err="1" smtClean="0">
                <a:latin typeface="Arial"/>
                <a:cs typeface="Arial"/>
              </a:rPr>
              <a:t>tác</a:t>
            </a:r>
            <a:r>
              <a:rPr lang="en-US" sz="2400" b="1" dirty="0" smtClean="0">
                <a:latin typeface="Arial"/>
                <a:cs typeface="Arial"/>
              </a:rPr>
              <a:t> </a:t>
            </a:r>
            <a:r>
              <a:rPr lang="en-US" sz="2400" b="1" dirty="0" err="1" smtClean="0">
                <a:latin typeface="Arial"/>
                <a:cs typeface="Arial"/>
              </a:rPr>
              <a:t>cán</a:t>
            </a:r>
            <a:r>
              <a:rPr lang="en-US" sz="2400" b="1" dirty="0" smtClean="0">
                <a:latin typeface="Arial"/>
                <a:cs typeface="Arial"/>
              </a:rPr>
              <a:t> </a:t>
            </a:r>
            <a:r>
              <a:rPr lang="en-US" sz="2400" b="1" dirty="0" err="1" smtClean="0">
                <a:latin typeface="Arial"/>
                <a:cs typeface="Arial"/>
              </a:rPr>
              <a:t>bộ</a:t>
            </a:r>
            <a:r>
              <a:rPr lang="en-US" sz="2400" b="1" dirty="0" smtClean="0">
                <a:latin typeface="Arial"/>
                <a:cs typeface="Arial"/>
              </a:rPr>
              <a:t> </a:t>
            </a:r>
            <a:r>
              <a:rPr lang="en-US" sz="2400" b="1" dirty="0" err="1" smtClean="0">
                <a:latin typeface="Arial"/>
                <a:cs typeface="Arial"/>
              </a:rPr>
              <a:t>và</a:t>
            </a:r>
            <a:r>
              <a:rPr lang="en-US" sz="2400" b="1" dirty="0" smtClean="0">
                <a:latin typeface="Arial"/>
                <a:cs typeface="Arial"/>
              </a:rPr>
              <a:t> </a:t>
            </a:r>
            <a:r>
              <a:rPr lang="en-US" sz="2400" b="1" dirty="0" err="1" smtClean="0">
                <a:latin typeface="Arial"/>
                <a:cs typeface="Arial"/>
              </a:rPr>
              <a:t>mô</a:t>
            </a:r>
            <a:r>
              <a:rPr lang="en-US" sz="2400" b="1" dirty="0" smtClean="0">
                <a:latin typeface="Arial"/>
                <a:cs typeface="Arial"/>
              </a:rPr>
              <a:t> </a:t>
            </a:r>
            <a:r>
              <a:rPr lang="en-US" sz="2400" b="1" dirty="0" err="1" smtClean="0">
                <a:latin typeface="Arial"/>
                <a:cs typeface="Arial"/>
              </a:rPr>
              <a:t>hình</a:t>
            </a:r>
            <a:r>
              <a:rPr lang="en-US" sz="2400" b="1" dirty="0" smtClean="0">
                <a:latin typeface="Arial"/>
                <a:cs typeface="Arial"/>
              </a:rPr>
              <a:t> </a:t>
            </a:r>
            <a:r>
              <a:rPr lang="en-US" sz="2400" b="1" dirty="0" err="1" smtClean="0">
                <a:latin typeface="Arial"/>
                <a:cs typeface="Arial"/>
              </a:rPr>
              <a:t>tổ</a:t>
            </a:r>
            <a:r>
              <a:rPr lang="en-US" sz="2400" b="1" dirty="0" smtClean="0">
                <a:latin typeface="Arial"/>
                <a:cs typeface="Arial"/>
              </a:rPr>
              <a:t> </a:t>
            </a:r>
            <a:r>
              <a:rPr lang="en-US" sz="2400" b="1" dirty="0" err="1" smtClean="0">
                <a:latin typeface="Arial"/>
                <a:cs typeface="Arial"/>
              </a:rPr>
              <a:t>chức</a:t>
            </a:r>
            <a:r>
              <a:rPr lang="en-US" sz="2400" b="1" dirty="0" smtClean="0">
                <a:latin typeface="Arial"/>
                <a:cs typeface="Arial"/>
              </a:rPr>
              <a:t> </a:t>
            </a:r>
            <a:r>
              <a:rPr lang="en-US" sz="2400" b="1" dirty="0" err="1" smtClean="0">
                <a:latin typeface="Arial"/>
                <a:cs typeface="Arial"/>
              </a:rPr>
              <a:t>Công</a:t>
            </a:r>
            <a:r>
              <a:rPr lang="en-US" sz="2400" b="1" dirty="0" smtClean="0">
                <a:latin typeface="Arial"/>
                <a:cs typeface="Arial"/>
              </a:rPr>
              <a:t> </a:t>
            </a:r>
            <a:r>
              <a:rPr lang="en-US" sz="2400" b="1" dirty="0" err="1" smtClean="0">
                <a:latin typeface="Arial"/>
                <a:cs typeface="Arial"/>
              </a:rPr>
              <a:t>đoàn</a:t>
            </a:r>
            <a:endParaRPr lang="en-US" sz="2400" b="1" dirty="0">
              <a:latin typeface="Arial"/>
              <a:cs typeface="Arial"/>
            </a:endParaRPr>
          </a:p>
          <a:p>
            <a:pPr marL="742950" lvl="2" indent="-342900" algn="just" eaLnBrk="1" fontAlgn="auto" hangingPunct="1">
              <a:spcBef>
                <a:spcPts val="300"/>
              </a:spcBef>
              <a:spcAft>
                <a:spcPts val="300"/>
              </a:spcAft>
              <a:buFont typeface="Arial" pitchFamily="34" charset="0"/>
              <a:buChar char="•"/>
              <a:defRPr/>
            </a:pPr>
            <a:r>
              <a:rPr lang="en-US" sz="2000" dirty="0" smtClean="0">
                <a:cs typeface="Arial"/>
              </a:rPr>
              <a:t>P</a:t>
            </a:r>
            <a:r>
              <a:rPr lang="vi-VN" sz="2000" dirty="0" smtClean="0">
                <a:cs typeface="Arial"/>
              </a:rPr>
              <a:t>hát triển chiến lược củng cố vai trò công đoàn trong tương lai khi số lượng lao động truyền thống giảm, do đó giảm số lượng thành viên</a:t>
            </a:r>
            <a:r>
              <a:rPr lang="en-US" sz="2000" dirty="0" smtClean="0">
                <a:cs typeface="Arial"/>
              </a:rPr>
              <a:t>.</a:t>
            </a:r>
            <a:endParaRPr lang="en-US" sz="2000" dirty="0" smtClean="0">
              <a:latin typeface="Arial"/>
              <a:cs typeface="Arial"/>
            </a:endParaRPr>
          </a:p>
          <a:p>
            <a:pPr marL="742950" lvl="2" indent="-342900" algn="just" eaLnBrk="1" fontAlgn="auto" hangingPunct="1">
              <a:spcBef>
                <a:spcPts val="300"/>
              </a:spcBef>
              <a:spcAft>
                <a:spcPts val="300"/>
              </a:spcAft>
              <a:buFont typeface="Arial" pitchFamily="34" charset="0"/>
              <a:buChar char="•"/>
              <a:defRPr/>
            </a:pPr>
            <a:r>
              <a:rPr lang="en-US" sz="2000" dirty="0" err="1" smtClean="0">
                <a:latin typeface="Arial"/>
                <a:cs typeface="Arial"/>
              </a:rPr>
              <a:t>Đ</a:t>
            </a:r>
            <a:r>
              <a:rPr sz="2000" dirty="0" err="1" smtClean="0">
                <a:latin typeface="Arial"/>
                <a:cs typeface="Arial"/>
              </a:rPr>
              <a:t>áp</a:t>
            </a:r>
            <a:r>
              <a:rPr sz="2000" dirty="0" smtClean="0">
                <a:latin typeface="Arial"/>
                <a:cs typeface="Arial"/>
              </a:rPr>
              <a:t> ứng nhu cầu và nguyện vọng của lực lượng lao động trẻ, đa dạng và có lẽ linh hoạt hơn so với </a:t>
            </a:r>
            <a:r>
              <a:rPr sz="2000" dirty="0" err="1" smtClean="0">
                <a:latin typeface="Arial"/>
                <a:cs typeface="Arial"/>
              </a:rPr>
              <a:t>trước</a:t>
            </a:r>
            <a:r>
              <a:rPr sz="2000" dirty="0" smtClean="0">
                <a:latin typeface="Arial"/>
                <a:cs typeface="Arial"/>
              </a:rPr>
              <a:t> </a:t>
            </a:r>
            <a:r>
              <a:rPr sz="2000" dirty="0" err="1" smtClean="0">
                <a:latin typeface="Arial"/>
                <a:cs typeface="Arial"/>
              </a:rPr>
              <a:t>đây</a:t>
            </a:r>
            <a:r>
              <a:rPr lang="en-US" sz="2000" dirty="0" smtClean="0">
                <a:latin typeface="Arial"/>
                <a:cs typeface="Arial"/>
              </a:rPr>
              <a:t>.</a:t>
            </a:r>
            <a:endParaRPr lang="vi-VN" sz="2000" dirty="0"/>
          </a:p>
          <a:p>
            <a:pPr marL="742950" lvl="2" indent="-342900" algn="just" eaLnBrk="1" fontAlgn="auto" hangingPunct="1">
              <a:spcBef>
                <a:spcPts val="300"/>
              </a:spcBef>
              <a:spcAft>
                <a:spcPts val="300"/>
              </a:spcAft>
              <a:buFont typeface="Arial" pitchFamily="34" charset="0"/>
              <a:buChar char="•"/>
              <a:defRPr/>
            </a:pPr>
            <a:r>
              <a:rPr sz="2000" dirty="0" smtClean="0">
                <a:latin typeface="Arial"/>
                <a:cs typeface="Arial"/>
              </a:rPr>
              <a:t>Việc </a:t>
            </a:r>
            <a:r>
              <a:rPr sz="2000" dirty="0" err="1" smtClean="0">
                <a:latin typeface="Arial"/>
                <a:cs typeface="Arial"/>
              </a:rPr>
              <a:t>sáp</a:t>
            </a:r>
            <a:r>
              <a:rPr sz="2000" dirty="0" smtClean="0">
                <a:latin typeface="Arial"/>
                <a:cs typeface="Arial"/>
              </a:rPr>
              <a:t> </a:t>
            </a:r>
            <a:r>
              <a:rPr sz="2000" dirty="0" err="1" smtClean="0">
                <a:latin typeface="Arial"/>
                <a:cs typeface="Arial"/>
              </a:rPr>
              <a:t>nhập</a:t>
            </a:r>
            <a:r>
              <a:rPr lang="en-US" sz="2000" dirty="0" smtClean="0">
                <a:latin typeface="Arial"/>
                <a:cs typeface="Arial"/>
              </a:rPr>
              <a:t>,</a:t>
            </a:r>
            <a:r>
              <a:rPr sz="2000" dirty="0" smtClean="0">
                <a:latin typeface="Arial"/>
                <a:cs typeface="Arial"/>
              </a:rPr>
              <a:t> hợp </a:t>
            </a:r>
            <a:r>
              <a:rPr sz="2000" dirty="0" err="1" smtClean="0">
                <a:latin typeface="Arial"/>
                <a:cs typeface="Arial"/>
              </a:rPr>
              <a:t>nhất</a:t>
            </a:r>
            <a:r>
              <a:rPr sz="2000" dirty="0" smtClean="0">
                <a:latin typeface="Arial"/>
                <a:cs typeface="Arial"/>
              </a:rPr>
              <a:t> </a:t>
            </a:r>
            <a:r>
              <a:rPr lang="en-US" sz="2000" dirty="0" err="1" smtClean="0">
                <a:latin typeface="Arial"/>
                <a:cs typeface="Arial"/>
              </a:rPr>
              <a:t>và</a:t>
            </a:r>
            <a:r>
              <a:rPr lang="en-US" sz="2000" dirty="0" smtClean="0">
                <a:latin typeface="Arial"/>
                <a:cs typeface="Arial"/>
              </a:rPr>
              <a:t> </a:t>
            </a:r>
            <a:r>
              <a:rPr lang="en-US" sz="2000" dirty="0" err="1" smtClean="0">
                <a:latin typeface="Arial"/>
                <a:cs typeface="Arial"/>
              </a:rPr>
              <a:t>hình</a:t>
            </a:r>
            <a:r>
              <a:rPr lang="en-US" sz="2000" dirty="0" smtClean="0">
                <a:latin typeface="Arial"/>
                <a:cs typeface="Arial"/>
              </a:rPr>
              <a:t> </a:t>
            </a:r>
            <a:r>
              <a:rPr lang="en-US" sz="2000" dirty="0" err="1" smtClean="0">
                <a:latin typeface="Arial"/>
                <a:cs typeface="Arial"/>
              </a:rPr>
              <a:t>thành</a:t>
            </a:r>
            <a:r>
              <a:rPr lang="en-US" sz="2000" dirty="0" smtClean="0">
                <a:latin typeface="Arial"/>
                <a:cs typeface="Arial"/>
              </a:rPr>
              <a:t> </a:t>
            </a:r>
            <a:r>
              <a:rPr lang="en-US" sz="2000" dirty="0" err="1" smtClean="0">
                <a:latin typeface="Arial"/>
                <a:cs typeface="Arial"/>
              </a:rPr>
              <a:t>các</a:t>
            </a:r>
            <a:r>
              <a:rPr lang="en-US" sz="2000" dirty="0" smtClean="0">
                <a:latin typeface="Arial"/>
                <a:cs typeface="Arial"/>
              </a:rPr>
              <a:t> </a:t>
            </a:r>
            <a:r>
              <a:rPr lang="en-US" sz="2000" dirty="0" err="1" smtClean="0">
                <a:latin typeface="Arial"/>
                <a:cs typeface="Arial"/>
              </a:rPr>
              <a:t>mô</a:t>
            </a:r>
            <a:r>
              <a:rPr lang="en-US" sz="2000" dirty="0" smtClean="0">
                <a:latin typeface="Arial"/>
                <a:cs typeface="Arial"/>
              </a:rPr>
              <a:t> </a:t>
            </a:r>
            <a:r>
              <a:rPr lang="en-US" sz="2000" dirty="0" err="1" smtClean="0">
                <a:latin typeface="Arial"/>
                <a:cs typeface="Arial"/>
              </a:rPr>
              <a:t>hình</a:t>
            </a:r>
            <a:r>
              <a:rPr lang="en-US" sz="2000" dirty="0" smtClean="0">
                <a:latin typeface="Arial"/>
                <a:cs typeface="Arial"/>
              </a:rPr>
              <a:t> </a:t>
            </a:r>
            <a:r>
              <a:rPr lang="en-US" sz="2000" dirty="0" err="1" smtClean="0">
                <a:latin typeface="Arial"/>
                <a:cs typeface="Arial"/>
              </a:rPr>
              <a:t>mới</a:t>
            </a:r>
            <a:r>
              <a:rPr lang="en-US" sz="2000" dirty="0" smtClean="0">
                <a:latin typeface="Arial"/>
                <a:cs typeface="Arial"/>
              </a:rPr>
              <a:t> </a:t>
            </a:r>
            <a:r>
              <a:rPr lang="en-US" sz="2000" dirty="0" err="1" smtClean="0">
                <a:latin typeface="Arial"/>
                <a:cs typeface="Arial"/>
              </a:rPr>
              <a:t>về</a:t>
            </a:r>
            <a:r>
              <a:rPr lang="en-US" sz="2000" dirty="0" smtClean="0">
                <a:latin typeface="Arial"/>
                <a:cs typeface="Arial"/>
              </a:rPr>
              <a:t> </a:t>
            </a:r>
            <a:r>
              <a:rPr sz="2000" dirty="0" err="1" smtClean="0">
                <a:latin typeface="Arial"/>
                <a:cs typeface="Arial"/>
              </a:rPr>
              <a:t>công</a:t>
            </a:r>
            <a:r>
              <a:rPr sz="2000" dirty="0" smtClean="0">
                <a:latin typeface="Arial"/>
                <a:cs typeface="Arial"/>
              </a:rPr>
              <a:t> đoàn cần được xem xét trong quá trình thảo luận về cách thích ứng với thế giới nghề nghiệp đang biến đổi nhanh chóng.</a:t>
            </a:r>
            <a:endParaRPr lang="vi-VN" sz="2000" b="1" dirty="0"/>
          </a:p>
          <a:p>
            <a:pPr marL="342900" lvl="1" indent="-342900" algn="just" eaLnBrk="1" fontAlgn="auto" hangingPunct="1">
              <a:spcBef>
                <a:spcPts val="300"/>
              </a:spcBef>
              <a:spcAft>
                <a:spcPts val="300"/>
              </a:spcAft>
              <a:buFont typeface="Arial" pitchFamily="34" charset="0"/>
              <a:buChar char="•"/>
              <a:defRPr/>
            </a:pPr>
            <a:r>
              <a:rPr lang="en-US" sz="2400" b="1" dirty="0" smtClean="0">
                <a:latin typeface="Arial"/>
                <a:cs typeface="Arial"/>
              </a:rPr>
              <a:t>Thương lượng tập thể và Đối thoại xã hội</a:t>
            </a:r>
            <a:endParaRPr lang="vi-VN" sz="2400" b="1" dirty="0"/>
          </a:p>
          <a:p>
            <a:pPr lvl="1" algn="just" eaLnBrk="1" fontAlgn="auto" hangingPunct="1">
              <a:spcBef>
                <a:spcPts val="300"/>
              </a:spcBef>
              <a:spcAft>
                <a:spcPts val="300"/>
              </a:spcAft>
              <a:buFont typeface="Arial" pitchFamily="34" charset="0"/>
              <a:buChar char="–"/>
              <a:defRPr/>
            </a:pPr>
            <a:r>
              <a:rPr lang="en-US" sz="2000" dirty="0" err="1" smtClean="0">
                <a:latin typeface="Arial"/>
                <a:cs typeface="Arial"/>
              </a:rPr>
              <a:t>X</a:t>
            </a:r>
            <a:r>
              <a:rPr sz="2000" dirty="0" err="1" smtClean="0">
                <a:latin typeface="Arial"/>
                <a:cs typeface="Arial"/>
              </a:rPr>
              <a:t>em</a:t>
            </a:r>
            <a:r>
              <a:rPr sz="2000" dirty="0" smtClean="0">
                <a:latin typeface="Arial"/>
                <a:cs typeface="Arial"/>
              </a:rPr>
              <a:t> xét giải quyết các vấn đề của cuộc Cách mạng 4.0 trong các thỏa thuận thương lượng tập thể.</a:t>
            </a:r>
          </a:p>
          <a:p>
            <a:pPr lvl="1" algn="just" eaLnBrk="1" fontAlgn="auto" hangingPunct="1">
              <a:spcBef>
                <a:spcPts val="300"/>
              </a:spcBef>
              <a:spcAft>
                <a:spcPts val="300"/>
              </a:spcAft>
              <a:buFont typeface="Arial" pitchFamily="34" charset="0"/>
              <a:buChar char="–"/>
              <a:defRPr/>
            </a:pPr>
            <a:r>
              <a:rPr sz="2000" dirty="0" smtClean="0">
                <a:latin typeface="Arial"/>
                <a:cs typeface="Arial"/>
              </a:rPr>
              <a:t>Xây dựng sức mạnh công đoàn thông qua thương lượng tập thể </a:t>
            </a:r>
            <a:r>
              <a:rPr sz="2000" dirty="0" err="1" smtClean="0">
                <a:latin typeface="Arial"/>
                <a:cs typeface="Arial"/>
              </a:rPr>
              <a:t>thành</a:t>
            </a:r>
            <a:r>
              <a:rPr sz="2000" dirty="0" smtClean="0">
                <a:latin typeface="Arial"/>
                <a:cs typeface="Arial"/>
              </a:rPr>
              <a:t> </a:t>
            </a:r>
            <a:r>
              <a:rPr sz="2000" dirty="0" err="1" smtClean="0">
                <a:latin typeface="Arial"/>
                <a:cs typeface="Arial"/>
              </a:rPr>
              <a:t>công</a:t>
            </a:r>
            <a:r>
              <a:rPr lang="en-US" sz="2000" dirty="0" smtClean="0">
                <a:latin typeface="Arial"/>
                <a:cs typeface="Arial"/>
              </a:rPr>
              <a:t>.</a:t>
            </a:r>
            <a:r>
              <a:rPr sz="2000" dirty="0" smtClean="0">
                <a:latin typeface="Arial"/>
                <a:cs typeface="Arial"/>
              </a:rPr>
              <a:t> </a:t>
            </a:r>
            <a:endParaRPr lang="vi-VN" sz="2000" dirty="0" smtClean="0"/>
          </a:p>
          <a:p>
            <a:pPr lvl="1" algn="just" eaLnBrk="1" fontAlgn="auto" hangingPunct="1">
              <a:spcBef>
                <a:spcPts val="300"/>
              </a:spcBef>
              <a:spcAft>
                <a:spcPts val="300"/>
              </a:spcAft>
              <a:buFont typeface="Arial" pitchFamily="34" charset="0"/>
              <a:buChar char="–"/>
              <a:defRPr/>
            </a:pPr>
            <a:r>
              <a:rPr sz="2000" dirty="0" smtClean="0">
                <a:latin typeface="Arial"/>
                <a:cs typeface="Arial"/>
              </a:rPr>
              <a:t>Đối thoại xã hội có hiệu quả nhất và dễ đạt được nhất khi các công đoàn có đủ sức mạnh tập thể để tác động </a:t>
            </a:r>
            <a:r>
              <a:rPr sz="2000" dirty="0" err="1" smtClean="0">
                <a:latin typeface="Arial"/>
                <a:cs typeface="Arial"/>
              </a:rPr>
              <a:t>đến</a:t>
            </a:r>
            <a:r>
              <a:rPr sz="2000" dirty="0" smtClean="0">
                <a:latin typeface="Arial"/>
                <a:cs typeface="Arial"/>
              </a:rPr>
              <a:t> </a:t>
            </a:r>
            <a:r>
              <a:rPr lang="en-US" sz="2000" dirty="0" err="1" smtClean="0">
                <a:latin typeface="Arial"/>
                <a:cs typeface="Arial"/>
              </a:rPr>
              <a:t>giới</a:t>
            </a:r>
            <a:r>
              <a:rPr lang="en-US" sz="2000" dirty="0" smtClean="0">
                <a:latin typeface="Arial"/>
                <a:cs typeface="Arial"/>
              </a:rPr>
              <a:t> </a:t>
            </a:r>
            <a:r>
              <a:rPr lang="en-US" sz="2000" dirty="0" err="1" smtClean="0">
                <a:latin typeface="Arial"/>
                <a:cs typeface="Arial"/>
              </a:rPr>
              <a:t>chủ</a:t>
            </a:r>
            <a:r>
              <a:rPr lang="en-US" sz="2000" dirty="0" smtClean="0">
                <a:latin typeface="Arial"/>
                <a:cs typeface="Arial"/>
              </a:rPr>
              <a:t>.</a:t>
            </a:r>
            <a:endParaRPr lang="vi-VN" sz="2000" dirty="0"/>
          </a:p>
        </p:txBody>
      </p:sp>
    </p:spTree>
    <p:extLst>
      <p:ext uri="{BB962C8B-B14F-4D97-AF65-F5344CB8AC3E}">
        <p14:creationId xmlns:p14="http://schemas.microsoft.com/office/powerpoint/2010/main" val="31053689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a:solidFill>
                <a:prstClr val="white"/>
              </a:solidFill>
            </a:endParaRPr>
          </a:p>
        </p:txBody>
      </p:sp>
      <p:sp>
        <p:nvSpPr>
          <p:cNvPr id="46083" name="Title 2"/>
          <p:cNvSpPr>
            <a:spLocks noGrp="1"/>
          </p:cNvSpPr>
          <p:nvPr>
            <p:ph type="title"/>
          </p:nvPr>
        </p:nvSpPr>
        <p:spPr>
          <a:xfrm>
            <a:off x="493184" y="193675"/>
            <a:ext cx="10972800" cy="642938"/>
          </a:xfrm>
        </p:spPr>
        <p:txBody>
          <a:bodyPr/>
          <a:lstStyle/>
          <a:p>
            <a:pPr eaLnBrk="1" hangingPunct="1"/>
            <a:r>
              <a:rPr lang="en-US" sz="3200" b="1" smtClean="0">
                <a:solidFill>
                  <a:srgbClr val="C00000"/>
                </a:solidFill>
                <a:latin typeface="Arial" charset="0"/>
                <a:cs typeface="Arial" charset="0"/>
              </a:rPr>
              <a:t>CÔNG ĐOÀN TRONG THỜI ĐẠI 4.0?</a:t>
            </a:r>
            <a:endParaRPr lang="vi-VN" sz="3200" smtClean="0">
              <a:solidFill>
                <a:srgbClr val="C00000"/>
              </a:solidFill>
              <a:cs typeface="Angsana New" pitchFamily="18" charset="-34"/>
            </a:endParaRPr>
          </a:p>
        </p:txBody>
      </p:sp>
      <p:sp>
        <p:nvSpPr>
          <p:cNvPr id="46084" name="Content Placeholder 3"/>
          <p:cNvSpPr>
            <a:spLocks noGrp="1"/>
          </p:cNvSpPr>
          <p:nvPr>
            <p:ph idx="1"/>
          </p:nvPr>
        </p:nvSpPr>
        <p:spPr>
          <a:xfrm>
            <a:off x="0" y="1143000"/>
            <a:ext cx="11857567" cy="5526088"/>
          </a:xfrm>
        </p:spPr>
        <p:txBody>
          <a:bodyPr/>
          <a:lstStyle/>
          <a:p>
            <a:pPr algn="just" eaLnBrk="1" hangingPunct="1"/>
            <a:r>
              <a:rPr lang="en-US" sz="2400" b="1" smtClean="0">
                <a:latin typeface="Arial" charset="0"/>
                <a:cs typeface="Arial" charset="0"/>
              </a:rPr>
              <a:t>Quan hệ lao động bền vững</a:t>
            </a:r>
          </a:p>
          <a:p>
            <a:pPr lvl="1" algn="just" eaLnBrk="1" hangingPunct="1"/>
            <a:r>
              <a:rPr lang="en-US" sz="2200" smtClean="0">
                <a:latin typeface="Arial" charset="0"/>
                <a:cs typeface="Arial" charset="0"/>
              </a:rPr>
              <a:t>Mối quan hệ bền vững giữa người sử dụng lao động và công đoàn, trong khuôn khổ luật pháp.</a:t>
            </a:r>
            <a:endParaRPr lang="vi-VN" sz="2200" smtClean="0">
              <a:cs typeface="Cordia New" pitchFamily="34" charset="-34"/>
            </a:endParaRPr>
          </a:p>
          <a:p>
            <a:pPr lvl="1" algn="just" eaLnBrk="1" hangingPunct="1"/>
            <a:r>
              <a:rPr lang="en-US" sz="2200" smtClean="0">
                <a:latin typeface="Arial" charset="0"/>
                <a:cs typeface="Arial" charset="0"/>
              </a:rPr>
              <a:t>Lợi nhuận và thặng dư năng suất cần được chia sẻ công bằng, thể hiện qua việc tăng lương, nội dung công việc, điều kiện làm việc và lợi ích cho người lao động. </a:t>
            </a:r>
            <a:endParaRPr lang="vi-VN" sz="2200" smtClean="0">
              <a:cs typeface="Cordia New" pitchFamily="34" charset="-34"/>
            </a:endParaRPr>
          </a:p>
          <a:p>
            <a:pPr algn="just" eaLnBrk="1" hangingPunct="1"/>
            <a:r>
              <a:rPr lang="en-US" sz="2400" b="1" smtClean="0">
                <a:latin typeface="Arial" charset="0"/>
                <a:cs typeface="Arial" charset="0"/>
              </a:rPr>
              <a:t>Đảm bảo quyền của người lao động và công đoàn</a:t>
            </a:r>
          </a:p>
          <a:p>
            <a:pPr lvl="1" algn="just" eaLnBrk="1" hangingPunct="1"/>
            <a:r>
              <a:rPr lang="en-US" sz="2200" smtClean="0">
                <a:latin typeface="Arial" charset="0"/>
                <a:cs typeface="Arial" charset="0"/>
              </a:rPr>
              <a:t>Mặc dù môi trường làm việc có thể được chuyển đổi về cơ bản, điều quan trọng là tôn trọng các quyền cơ bản của người lao động và công đoàn.</a:t>
            </a:r>
          </a:p>
          <a:p>
            <a:pPr lvl="1" algn="just" eaLnBrk="1" hangingPunct="1"/>
            <a:r>
              <a:rPr lang="en-US" sz="2200" smtClean="0">
                <a:latin typeface="Arial" charset="0"/>
                <a:cs typeface="Arial" charset="0"/>
              </a:rPr>
              <a:t>Tuân thủ các công ước cơ bản về tự do hiệp hội, công nhận quyền được tổ chức và thương lượng tập thể, xóa bỏ lao động cưỡng bức, lao động trẻ em và phân biệt đối xử. </a:t>
            </a:r>
            <a:endParaRPr lang="vi-VN" sz="2200" smtClean="0">
              <a:cs typeface="Cordia New" pitchFamily="34" charset="-34"/>
            </a:endParaRPr>
          </a:p>
        </p:txBody>
      </p:sp>
    </p:spTree>
    <p:extLst>
      <p:ext uri="{BB962C8B-B14F-4D97-AF65-F5344CB8AC3E}">
        <p14:creationId xmlns:p14="http://schemas.microsoft.com/office/powerpoint/2010/main" val="18905993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a:solidFill>
                <a:prstClr val="white"/>
              </a:solidFill>
            </a:endParaRPr>
          </a:p>
        </p:txBody>
      </p:sp>
      <p:sp>
        <p:nvSpPr>
          <p:cNvPr id="47107" name="Title 2"/>
          <p:cNvSpPr>
            <a:spLocks noGrp="1"/>
          </p:cNvSpPr>
          <p:nvPr>
            <p:ph type="title"/>
          </p:nvPr>
        </p:nvSpPr>
        <p:spPr>
          <a:xfrm>
            <a:off x="493184" y="193675"/>
            <a:ext cx="10972800" cy="642938"/>
          </a:xfrm>
        </p:spPr>
        <p:txBody>
          <a:bodyPr/>
          <a:lstStyle/>
          <a:p>
            <a:pPr eaLnBrk="1" hangingPunct="1"/>
            <a:r>
              <a:rPr lang="en-US" sz="3200" b="1" smtClean="0">
                <a:solidFill>
                  <a:srgbClr val="C00000"/>
                </a:solidFill>
                <a:latin typeface="Arial" charset="0"/>
                <a:cs typeface="Arial" charset="0"/>
              </a:rPr>
              <a:t>CÔNG ĐOÀN TRONG THỜI ĐẠI 4.0?</a:t>
            </a:r>
            <a:endParaRPr lang="vi-VN" sz="3200" smtClean="0">
              <a:solidFill>
                <a:srgbClr val="C00000"/>
              </a:solidFill>
              <a:cs typeface="Angsana New" pitchFamily="18" charset="-34"/>
            </a:endParaRPr>
          </a:p>
        </p:txBody>
      </p:sp>
      <p:sp>
        <p:nvSpPr>
          <p:cNvPr id="47108" name="Content Placeholder 3"/>
          <p:cNvSpPr>
            <a:spLocks noGrp="1"/>
          </p:cNvSpPr>
          <p:nvPr>
            <p:ph idx="1"/>
          </p:nvPr>
        </p:nvSpPr>
        <p:spPr>
          <a:xfrm>
            <a:off x="0" y="1143000"/>
            <a:ext cx="11857567" cy="5526088"/>
          </a:xfrm>
        </p:spPr>
        <p:txBody>
          <a:bodyPr/>
          <a:lstStyle/>
          <a:p>
            <a:pPr algn="just" eaLnBrk="1" hangingPunct="1"/>
            <a:r>
              <a:rPr lang="en-US" sz="2400" b="1" smtClean="0">
                <a:latin typeface="Arial" charset="0"/>
                <a:cs typeface="Arial" charset="0"/>
              </a:rPr>
              <a:t>Đổi mới phương thức hoạt động công đoàn</a:t>
            </a:r>
          </a:p>
          <a:p>
            <a:pPr lvl="1" algn="just" eaLnBrk="1" hangingPunct="1"/>
            <a:r>
              <a:rPr lang="en-US" sz="2200" smtClean="0">
                <a:latin typeface="Arial" charset="0"/>
                <a:cs typeface="Arial" charset="0"/>
              </a:rPr>
              <a:t>Ứng dụng rộng rãi công nghệ thông tin trong hoạt động công đoàn, tạo thuận lợi để người lao động tiếp cận tổ chức công đoàn một cách dễ dàng, thân thiện.</a:t>
            </a:r>
          </a:p>
          <a:p>
            <a:pPr lvl="1" algn="just" eaLnBrk="1" hangingPunct="1"/>
            <a:r>
              <a:rPr lang="en-US" sz="2200" smtClean="0">
                <a:latin typeface="Arial" charset="0"/>
                <a:cs typeface="Arial" charset="0"/>
              </a:rPr>
              <a:t>Chuyển từ chỉ đao, giao nhiệm vụ sang phục vụ và tổ chức các dịch vụ để đoàn viên, người lao động được thụ hưởng.</a:t>
            </a:r>
            <a:endParaRPr lang="vi-VN" sz="2200" smtClean="0">
              <a:cs typeface="Cordia New" pitchFamily="34" charset="-34"/>
            </a:endParaRPr>
          </a:p>
          <a:p>
            <a:pPr algn="just" eaLnBrk="1" hangingPunct="1">
              <a:buFont typeface="Arial" charset="0"/>
              <a:buNone/>
            </a:pPr>
            <a:endParaRPr lang="en-US" sz="2400" b="1" smtClean="0">
              <a:latin typeface="Arial" charset="0"/>
              <a:cs typeface="Arial" charset="0"/>
            </a:endParaRPr>
          </a:p>
          <a:p>
            <a:pPr lvl="1" algn="just" eaLnBrk="1" hangingPunct="1"/>
            <a:endParaRPr lang="vi-VN" sz="2200" smtClean="0">
              <a:cs typeface="Cordia New" pitchFamily="34" charset="-34"/>
            </a:endParaRPr>
          </a:p>
        </p:txBody>
      </p:sp>
    </p:spTree>
    <p:extLst>
      <p:ext uri="{BB962C8B-B14F-4D97-AF65-F5344CB8AC3E}">
        <p14:creationId xmlns:p14="http://schemas.microsoft.com/office/powerpoint/2010/main" val="8084439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WordArt 3"/>
          <p:cNvSpPr>
            <a:spLocks noChangeArrowheads="1" noChangeShapeType="1" noTextEdit="1"/>
          </p:cNvSpPr>
          <p:nvPr/>
        </p:nvSpPr>
        <p:spPr bwMode="gray">
          <a:xfrm>
            <a:off x="3149600" y="4953000"/>
            <a:ext cx="6197600" cy="609600"/>
          </a:xfrm>
          <a:prstGeom prst="rect">
            <a:avLst/>
          </a:prstGeom>
        </p:spPr>
        <p:txBody>
          <a:bodyPr wrap="none" fromWordArt="1">
            <a:prstTxWarp prst="textDeflate">
              <a:avLst>
                <a:gd name="adj" fmla="val 0"/>
              </a:avLst>
            </a:prstTxWarp>
          </a:bodyPr>
          <a:lstStyle/>
          <a:p>
            <a:pPr algn="ctr" defTabSz="914400" fontAlgn="base">
              <a:spcBef>
                <a:spcPct val="0"/>
              </a:spcBef>
              <a:spcAft>
                <a:spcPct val="0"/>
              </a:spcAft>
            </a:pPr>
            <a:r>
              <a:rPr lang="vi-VN" sz="5400" b="1" kern="10">
                <a:ln w="28575">
                  <a:solidFill>
                    <a:srgbClr val="FFFFFF"/>
                  </a:solidFill>
                  <a:round/>
                  <a:headEnd/>
                  <a:tailEnd/>
                </a:ln>
                <a:gradFill rotWithShape="1">
                  <a:gsLst>
                    <a:gs pos="0">
                      <a:srgbClr val="0F3F85"/>
                    </a:gs>
                    <a:gs pos="100000">
                      <a:srgbClr val="542EAA"/>
                    </a:gs>
                  </a:gsLst>
                  <a:lin ang="5400000" scaled="1"/>
                </a:gradFill>
                <a:effectLst>
                  <a:outerShdw dist="71842" dir="2700000" algn="ctr" rotWithShape="0">
                    <a:srgbClr val="C0C0C0">
                      <a:alpha val="50000"/>
                    </a:srgbClr>
                  </a:outerShdw>
                </a:effectLst>
                <a:latin typeface="Verdana"/>
                <a:ea typeface="Verdana"/>
                <a:cs typeface="Verdana"/>
              </a:rPr>
              <a:t>Trân trọng cảm ơn!</a:t>
            </a:r>
            <a:endParaRPr lang="en-US" sz="5400" b="1" kern="10">
              <a:ln w="28575">
                <a:solidFill>
                  <a:srgbClr val="FFFFFF"/>
                </a:solidFill>
                <a:round/>
                <a:headEnd/>
                <a:tailEnd/>
              </a:ln>
              <a:gradFill rotWithShape="1">
                <a:gsLst>
                  <a:gs pos="0">
                    <a:srgbClr val="0F3F85"/>
                  </a:gs>
                  <a:gs pos="100000">
                    <a:srgbClr val="542EAA"/>
                  </a:gs>
                </a:gsLst>
                <a:lin ang="5400000" scaled="1"/>
              </a:gradFill>
              <a:effectLst>
                <a:outerShdw dist="71842" dir="2700000" algn="ctr" rotWithShape="0">
                  <a:srgbClr val="C0C0C0">
                    <a:alpha val="50000"/>
                  </a:srgbClr>
                </a:outerShdw>
              </a:effectLst>
              <a:latin typeface="Verdana"/>
              <a:ea typeface="Verdana"/>
              <a:cs typeface="Verdana"/>
            </a:endParaRPr>
          </a:p>
        </p:txBody>
      </p:sp>
    </p:spTree>
    <p:extLst>
      <p:ext uri="{BB962C8B-B14F-4D97-AF65-F5344CB8AC3E}">
        <p14:creationId xmlns:p14="http://schemas.microsoft.com/office/powerpoint/2010/main" val="27216596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95458" y="1084214"/>
            <a:ext cx="1222212" cy="1211898"/>
          </a:xfrm>
          <a:prstGeom prst="rect">
            <a:avLst/>
          </a:prstGeom>
        </p:spPr>
      </p:pic>
      <p:sp>
        <p:nvSpPr>
          <p:cNvPr id="3" name="Subtitle 2"/>
          <p:cNvSpPr>
            <a:spLocks noGrp="1"/>
          </p:cNvSpPr>
          <p:nvPr>
            <p:ph type="subTitle" idx="1"/>
          </p:nvPr>
        </p:nvSpPr>
        <p:spPr>
          <a:xfrm>
            <a:off x="1258432" y="2488463"/>
            <a:ext cx="9696263" cy="3115633"/>
          </a:xfrm>
        </p:spPr>
        <p:txBody>
          <a:bodyPr>
            <a:normAutofit/>
          </a:bodyPr>
          <a:lstStyle/>
          <a:p>
            <a:pPr algn="ctr">
              <a:lnSpc>
                <a:spcPct val="100000"/>
              </a:lnSpc>
              <a:spcBef>
                <a:spcPts val="600"/>
              </a:spcBef>
              <a:spcAft>
                <a:spcPts val="600"/>
              </a:spcAft>
            </a:pP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Công</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đoàn</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việt</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nam</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trong</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bối</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cảnh</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hiệp</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định</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cptpp</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có</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hiệu</a:t>
            </a:r>
            <a:r>
              <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lực</a:t>
            </a:r>
            <a:endParaRPr lang="en-US" sz="36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600"/>
              </a:spcBef>
              <a:spcAft>
                <a:spcPts val="600"/>
              </a:spcAft>
            </a:pPr>
            <a:endParaRPr lang="en-US" sz="3000" b="1" dirty="0" smtClean="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04855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38151" y="486785"/>
            <a:ext cx="10189028" cy="1460773"/>
          </a:xfrm>
        </p:spPr>
        <p:txBody>
          <a:bodyPr/>
          <a:lstStyle/>
          <a:p>
            <a:pPr algn="ctr"/>
            <a:r>
              <a:rPr lang="en-US" sz="34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HIỆP </a:t>
            </a:r>
            <a:r>
              <a:rPr lang="en-US" sz="34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ĐỊNH</a:t>
            </a:r>
            <a:r>
              <a:rPr lang="en-US" sz="3400" b="1" dirty="0"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400" b="1" dirty="0" err="1" smtClean="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CPTPP</a:t>
            </a:r>
            <a:r>
              <a:rPr lang="en-US" b="1" dirty="0" smtClean="0">
                <a:solidFill>
                  <a:srgbClr val="FFFF00"/>
                </a:solidFill>
                <a:latin typeface="Arial" panose="020B0604020202020204" pitchFamily="34" charset="0"/>
                <a:cs typeface="Arial" panose="020B0604020202020204" pitchFamily="34" charset="0"/>
              </a:rPr>
              <a:t/>
            </a:r>
            <a:br>
              <a:rPr lang="en-US" b="1" dirty="0" smtClean="0">
                <a:solidFill>
                  <a:srgbClr val="FFFF00"/>
                </a:solidFill>
                <a:latin typeface="Arial" panose="020B0604020202020204" pitchFamily="34" charset="0"/>
                <a:cs typeface="Arial" panose="020B0604020202020204" pitchFamily="34" charset="0"/>
              </a:rPr>
            </a:br>
            <a:r>
              <a:rPr lang="en-US" sz="2000" b="1" dirty="0" err="1" smtClean="0">
                <a:solidFill>
                  <a:schemeClr val="bg1"/>
                </a:solidFill>
                <a:latin typeface="Arial" panose="020B0604020202020204" pitchFamily="34" charset="0"/>
                <a:cs typeface="Arial" panose="020B0604020202020204" pitchFamily="34" charset="0"/>
              </a:rPr>
              <a:t>Hiệp</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định</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Đối</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tác</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toàn</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diện</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và</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tiến</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bộ</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xuyên</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Thái</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Bình</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Dương</a:t>
            </a:r>
            <a:r>
              <a:rPr lang="en-US" sz="2000" b="1" smtClean="0">
                <a:solidFill>
                  <a:schemeClr val="bg1"/>
                </a:solidFill>
                <a:latin typeface="Arial" panose="020B0604020202020204" pitchFamily="34" charset="0"/>
                <a:cs typeface="Arial" panose="020B0604020202020204" pitchFamily="34" charset="0"/>
              </a:rPr>
              <a:t/>
            </a:r>
            <a:br>
              <a:rPr lang="en-US" sz="2000" b="1" smtClean="0">
                <a:solidFill>
                  <a:schemeClr val="bg1"/>
                </a:solidFill>
                <a:latin typeface="Arial" panose="020B0604020202020204" pitchFamily="34" charset="0"/>
                <a:cs typeface="Arial" panose="020B0604020202020204" pitchFamily="34" charset="0"/>
              </a:rPr>
            </a:br>
            <a:endParaRPr lang="en-US" sz="2000" b="1" dirty="0">
              <a:solidFill>
                <a:schemeClr val="bg1"/>
              </a:solidFill>
              <a:latin typeface="Arial" pitchFamily="34" charset="0"/>
              <a:cs typeface="Arial" pitchFamily="34" charset="0"/>
            </a:endParaRPr>
          </a:p>
        </p:txBody>
      </p:sp>
      <p:pic>
        <p:nvPicPr>
          <p:cNvPr id="6" name="Picture 5"/>
          <p:cNvPicPr>
            <a:picLocks noChangeAspect="1"/>
          </p:cNvPicPr>
          <p:nvPr/>
        </p:nvPicPr>
        <p:blipFill>
          <a:blip r:embed="rId2"/>
          <a:stretch>
            <a:fillRect/>
          </a:stretch>
        </p:blipFill>
        <p:spPr>
          <a:xfrm>
            <a:off x="498851" y="2424216"/>
            <a:ext cx="5330455" cy="3734054"/>
          </a:xfrm>
          <a:prstGeom prst="rect">
            <a:avLst/>
          </a:prstGeom>
        </p:spPr>
      </p:pic>
      <p:pic>
        <p:nvPicPr>
          <p:cNvPr id="2" name="Picture 1"/>
          <p:cNvPicPr>
            <a:picLocks noChangeAspect="1"/>
          </p:cNvPicPr>
          <p:nvPr/>
        </p:nvPicPr>
        <p:blipFill>
          <a:blip r:embed="rId3"/>
          <a:stretch>
            <a:fillRect/>
          </a:stretch>
        </p:blipFill>
        <p:spPr>
          <a:xfrm>
            <a:off x="6329364" y="2424216"/>
            <a:ext cx="5357813" cy="3734054"/>
          </a:xfrm>
          <a:prstGeom prst="rect">
            <a:avLst/>
          </a:prstGeom>
        </p:spPr>
      </p:pic>
    </p:spTree>
    <p:extLst>
      <p:ext uri="{BB962C8B-B14F-4D97-AF65-F5344CB8AC3E}">
        <p14:creationId xmlns:p14="http://schemas.microsoft.com/office/powerpoint/2010/main" val="41262254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9464" y="846072"/>
            <a:ext cx="9431079" cy="706964"/>
          </a:xfrm>
        </p:spPr>
        <p:txBody>
          <a:bodyPr/>
          <a:lstStyle/>
          <a:p>
            <a:pPr algn="ctr"/>
            <a:r>
              <a:rPr lang="en-US" b="1" dirty="0" smtClean="0">
                <a:solidFill>
                  <a:srgbClr val="FFFF00"/>
                </a:solidFill>
                <a:latin typeface="Arial" panose="020B0604020202020204" pitchFamily="34" charset="0"/>
                <a:cs typeface="Arial" panose="020B0604020202020204" pitchFamily="34" charset="0"/>
              </a:rPr>
              <a:t>PHẦN I. THÔNG TIN VỀ HIỆP ĐỊNH CPTPP</a:t>
            </a:r>
            <a:endParaRPr lang="en-US" b="1" dirty="0">
              <a:solidFill>
                <a:srgbClr val="FFFF00"/>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2"/>
          <a:stretch>
            <a:fillRect/>
          </a:stretch>
        </p:blipFill>
        <p:spPr>
          <a:xfrm>
            <a:off x="531625" y="2529077"/>
            <a:ext cx="4440427" cy="3252603"/>
          </a:xfrm>
          <a:prstGeom prst="rect">
            <a:avLst/>
          </a:prstGeom>
        </p:spPr>
      </p:pic>
      <p:sp>
        <p:nvSpPr>
          <p:cNvPr id="12" name="Content Placeholder 11"/>
          <p:cNvSpPr>
            <a:spLocks noGrp="1"/>
          </p:cNvSpPr>
          <p:nvPr>
            <p:ph sz="half" idx="2"/>
          </p:nvPr>
        </p:nvSpPr>
        <p:spPr>
          <a:xfrm>
            <a:off x="5048255" y="2571604"/>
            <a:ext cx="6583769" cy="3733946"/>
          </a:xfrm>
        </p:spPr>
        <p:txBody>
          <a:bodyPr>
            <a:noAutofit/>
          </a:bodyPr>
          <a:lstStyle/>
          <a:p>
            <a:pPr algn="just"/>
            <a:r>
              <a:rPr lang="en-US" sz="3200" dirty="0" err="1" smtClean="0">
                <a:solidFill>
                  <a:srgbClr val="002060"/>
                </a:solidFill>
                <a:latin typeface="Arial" panose="020B0604020202020204" pitchFamily="34" charset="0"/>
                <a:cs typeface="Arial" panose="020B0604020202020204" pitchFamily="34" charset="0"/>
              </a:rPr>
              <a:t>Hiệp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định</a:t>
            </a:r>
            <a:r>
              <a:rPr lang="en-US" sz="3200" dirty="0" smtClean="0">
                <a:solidFill>
                  <a:srgbClr val="002060"/>
                </a:solidFill>
                <a:latin typeface="Arial" panose="020B0604020202020204" pitchFamily="34" charset="0"/>
                <a:cs typeface="Arial" panose="020B0604020202020204" pitchFamily="34" charset="0"/>
              </a:rPr>
              <a:t> CPTPP </a:t>
            </a:r>
            <a:r>
              <a:rPr lang="en-US" sz="3200" dirty="0" err="1" smtClean="0">
                <a:solidFill>
                  <a:srgbClr val="002060"/>
                </a:solidFill>
                <a:latin typeface="Arial" panose="020B0604020202020204" pitchFamily="34" charset="0"/>
                <a:cs typeface="Arial" panose="020B0604020202020204" pitchFamily="34" charset="0"/>
              </a:rPr>
              <a:t>bắt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nguồn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từ</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Hiệp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định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Đối</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tác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xuyên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Thái</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Bình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Dương</a:t>
            </a:r>
            <a:r>
              <a:rPr lang="en-US" sz="3200" dirty="0" smtClean="0">
                <a:solidFill>
                  <a:srgbClr val="002060"/>
                </a:solidFill>
                <a:latin typeface="Arial" panose="020B0604020202020204" pitchFamily="34" charset="0"/>
                <a:cs typeface="Arial" panose="020B0604020202020204" pitchFamily="34" charset="0"/>
              </a:rPr>
              <a:t> (TPP) – </a:t>
            </a:r>
            <a:r>
              <a:rPr lang="en-US" sz="3200" dirty="0" err="1" smtClean="0">
                <a:solidFill>
                  <a:srgbClr val="002060"/>
                </a:solidFill>
                <a:latin typeface="Arial" panose="020B0604020202020204" pitchFamily="34" charset="0"/>
                <a:cs typeface="Arial" panose="020B0604020202020204" pitchFamily="34" charset="0"/>
              </a:rPr>
              <a:t>một</a:t>
            </a:r>
            <a:r>
              <a:rPr lang="en-US" sz="3200"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hiệp</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định</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thỏa</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thuận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thương</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mại</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tự</a:t>
            </a:r>
            <a:r>
              <a:rPr lang="en-US" sz="3200" b="1" dirty="0" smtClean="0">
                <a:solidFill>
                  <a:srgbClr val="C00000"/>
                </a:solidFill>
                <a:latin typeface="Arial" panose="020B0604020202020204" pitchFamily="34" charset="0"/>
                <a:cs typeface="Arial" panose="020B0604020202020204" pitchFamily="34" charset="0"/>
              </a:rPr>
              <a:t> do</a:t>
            </a:r>
            <a:r>
              <a:rPr lang="en-US" sz="3200" b="1"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được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ký</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kết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giữa</a:t>
            </a:r>
            <a:r>
              <a:rPr lang="en-US" sz="3200" dirty="0" smtClean="0">
                <a:solidFill>
                  <a:srgbClr val="002060"/>
                </a:solidFill>
                <a:latin typeface="Arial" panose="020B0604020202020204" pitchFamily="34" charset="0"/>
                <a:cs typeface="Arial" panose="020B0604020202020204" pitchFamily="34" charset="0"/>
              </a:rPr>
              <a:t> 12 </a:t>
            </a:r>
            <a:r>
              <a:rPr lang="en-US" sz="3200" dirty="0" err="1" smtClean="0">
                <a:solidFill>
                  <a:srgbClr val="002060"/>
                </a:solidFill>
                <a:latin typeface="Arial" panose="020B0604020202020204" pitchFamily="34" charset="0"/>
                <a:cs typeface="Arial" panose="020B0604020202020204" pitchFamily="34" charset="0"/>
              </a:rPr>
              <a:t>nước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vào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ngày</a:t>
            </a:r>
            <a:r>
              <a:rPr lang="en-US" sz="3200" dirty="0" smtClean="0">
                <a:solidFill>
                  <a:srgbClr val="002060"/>
                </a:solidFill>
                <a:latin typeface="Arial" panose="020B0604020202020204" pitchFamily="34" charset="0"/>
                <a:cs typeface="Arial" panose="020B0604020202020204" pitchFamily="34" charset="0"/>
              </a:rPr>
              <a:t> 04/2/2016 </a:t>
            </a:r>
            <a:r>
              <a:rPr lang="en-US" sz="3200" dirty="0" err="1" smtClean="0">
                <a:solidFill>
                  <a:srgbClr val="002060"/>
                </a:solidFill>
                <a:latin typeface="Arial" panose="020B0604020202020204" pitchFamily="34" charset="0"/>
                <a:cs typeface="Arial" panose="020B0604020202020204" pitchFamily="34" charset="0"/>
              </a:rPr>
              <a:t>tại</a:t>
            </a:r>
            <a:r>
              <a:rPr lang="en-US" sz="3200" dirty="0" smtClean="0">
                <a:solidFill>
                  <a:srgbClr val="002060"/>
                </a:solidFill>
                <a:latin typeface="Arial" panose="020B0604020202020204" pitchFamily="34" charset="0"/>
                <a:cs typeface="Arial" panose="020B0604020202020204" pitchFamily="34" charset="0"/>
              </a:rPr>
              <a:t> New Zealand (</a:t>
            </a:r>
            <a:r>
              <a:rPr lang="en-US" sz="3200" dirty="0" err="1" smtClean="0">
                <a:solidFill>
                  <a:srgbClr val="002060"/>
                </a:solidFill>
                <a:latin typeface="Arial" panose="020B0604020202020204" pitchFamily="34" charset="0"/>
                <a:cs typeface="Arial" panose="020B0604020202020204" pitchFamily="34" charset="0"/>
              </a:rPr>
              <a:t>sau</a:t>
            </a:r>
            <a:r>
              <a:rPr lang="en-US" sz="3200" dirty="0" smtClean="0">
                <a:solidFill>
                  <a:srgbClr val="002060"/>
                </a:solidFill>
                <a:latin typeface="Arial" panose="020B0604020202020204" pitchFamily="34" charset="0"/>
                <a:cs typeface="Arial" panose="020B0604020202020204" pitchFamily="34" charset="0"/>
              </a:rPr>
              <a:t> 5 </a:t>
            </a:r>
            <a:r>
              <a:rPr lang="en-US" sz="3200" dirty="0" err="1" smtClean="0">
                <a:solidFill>
                  <a:srgbClr val="002060"/>
                </a:solidFill>
                <a:latin typeface="Arial" panose="020B0604020202020204" pitchFamily="34" charset="0"/>
                <a:cs typeface="Arial" panose="020B0604020202020204" pitchFamily="34" charset="0"/>
              </a:rPr>
              <a:t>năm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đàm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phán</a:t>
            </a:r>
            <a:r>
              <a:rPr lang="en-US" sz="3200" dirty="0" smtClean="0">
                <a:solidFill>
                  <a:srgbClr val="002060"/>
                </a:solidFill>
                <a:latin typeface="Arial" panose="020B0604020202020204" pitchFamily="34" charset="0"/>
                <a:cs typeface="Arial" panose="020B0604020202020204" pitchFamily="34" charset="0"/>
              </a:rPr>
              <a:t>).</a:t>
            </a:r>
            <a:endParaRPr lang="en-US" sz="32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77369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62031" y="1125291"/>
            <a:ext cx="5105399" cy="4499332"/>
          </a:xfrm>
        </p:spPr>
        <p:txBody>
          <a:bodyPr/>
          <a:lstStyle/>
          <a:p>
            <a:r>
              <a:rPr lang="en-US" sz="4200" dirty="0" err="1" smtClean="0">
                <a:solidFill>
                  <a:srgbClr val="FFFF00"/>
                </a:solidFill>
                <a:latin typeface="Arial" panose="020B0604020202020204" pitchFamily="34" charset="0"/>
                <a:cs typeface="Arial" panose="020B0604020202020204" pitchFamily="34" charset="0"/>
              </a:rPr>
              <a:t>Cuối</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năm</a:t>
            </a:r>
            <a:r>
              <a:rPr lang="en-US" sz="4200" dirty="0" smtClean="0">
                <a:solidFill>
                  <a:srgbClr val="FFFF00"/>
                </a:solidFill>
                <a:latin typeface="Arial" panose="020B0604020202020204" pitchFamily="34" charset="0"/>
                <a:cs typeface="Arial" panose="020B0604020202020204" pitchFamily="34" charset="0"/>
              </a:rPr>
              <a:t> 2016, </a:t>
            </a:r>
            <a:r>
              <a:rPr lang="en-US" sz="4200" dirty="0" err="1" smtClean="0">
                <a:solidFill>
                  <a:srgbClr val="FFFF00"/>
                </a:solidFill>
                <a:latin typeface="Arial" panose="020B0604020202020204" pitchFamily="34" charset="0"/>
                <a:cs typeface="Arial" panose="020B0604020202020204" pitchFamily="34" charset="0"/>
              </a:rPr>
              <a:t>sau</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khi</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Tổng</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thống</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Mỹ</a:t>
            </a:r>
            <a:r>
              <a:rPr lang="en-US" sz="4200" dirty="0" smtClean="0">
                <a:solidFill>
                  <a:srgbClr val="FFFF00"/>
                </a:solidFill>
                <a:latin typeface="Arial" panose="020B0604020202020204" pitchFamily="34" charset="0"/>
                <a:cs typeface="Arial" panose="020B0604020202020204" pitchFamily="34" charset="0"/>
              </a:rPr>
              <a:t> Donald Trump </a:t>
            </a:r>
            <a:r>
              <a:rPr lang="en-US" sz="4200" dirty="0" err="1" smtClean="0">
                <a:solidFill>
                  <a:srgbClr val="FFFF00"/>
                </a:solidFill>
                <a:latin typeface="Arial" panose="020B0604020202020204" pitchFamily="34" charset="0"/>
                <a:cs typeface="Arial" panose="020B0604020202020204" pitchFamily="34" charset="0"/>
              </a:rPr>
              <a:t>đắc</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cử</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Mỹ</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chính</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thức</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rút</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khỏi</a:t>
            </a:r>
            <a:r>
              <a:rPr lang="en-US" sz="4200" dirty="0" smtClean="0">
                <a:solidFill>
                  <a:srgbClr val="FFFF00"/>
                </a:solidFill>
                <a:latin typeface="Arial" panose="020B0604020202020204" pitchFamily="34" charset="0"/>
                <a:cs typeface="Arial" panose="020B0604020202020204" pitchFamily="34" charset="0"/>
              </a:rPr>
              <a:t> </a:t>
            </a:r>
            <a:r>
              <a:rPr lang="en-US" sz="4200" dirty="0" err="1" smtClean="0">
                <a:solidFill>
                  <a:srgbClr val="FFFF00"/>
                </a:solidFill>
                <a:latin typeface="Arial" panose="020B0604020202020204" pitchFamily="34" charset="0"/>
                <a:cs typeface="Arial" panose="020B0604020202020204" pitchFamily="34" charset="0"/>
              </a:rPr>
              <a:t>TPP</a:t>
            </a:r>
            <a:r>
              <a:rPr lang="en-US" sz="4200" dirty="0" smtClean="0">
                <a:solidFill>
                  <a:srgbClr val="FFFF00"/>
                </a:solidFill>
                <a:latin typeface="Arial" panose="020B0604020202020204" pitchFamily="34" charset="0"/>
                <a:cs typeface="Arial" panose="020B0604020202020204" pitchFamily="34" charset="0"/>
              </a:rPr>
              <a:t>.</a:t>
            </a:r>
            <a:endParaRPr lang="en-US" sz="4200" dirty="0">
              <a:solidFill>
                <a:srgbClr val="FFFF00"/>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2"/>
          <a:stretch>
            <a:fillRect/>
          </a:stretch>
        </p:blipFill>
        <p:spPr>
          <a:xfrm>
            <a:off x="6597679" y="446568"/>
            <a:ext cx="4999711" cy="5922334"/>
          </a:xfrm>
          <a:prstGeom prst="rect">
            <a:avLst/>
          </a:prstGeom>
        </p:spPr>
      </p:pic>
    </p:spTree>
    <p:extLst>
      <p:ext uri="{BB962C8B-B14F-4D97-AF65-F5344CB8AC3E}">
        <p14:creationId xmlns:p14="http://schemas.microsoft.com/office/powerpoint/2010/main" val="41532039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DA8153-A132-4C35-A831-20CF9D5E4235}"/>
              </a:ext>
            </a:extLst>
          </p:cNvPr>
          <p:cNvSpPr>
            <a:spLocks noGrp="1"/>
          </p:cNvSpPr>
          <p:nvPr>
            <p:ph type="title"/>
          </p:nvPr>
        </p:nvSpPr>
        <p:spPr>
          <a:xfrm>
            <a:off x="348343" y="447375"/>
            <a:ext cx="11277599" cy="1219201"/>
          </a:xfrm>
        </p:spPr>
        <p:txBody>
          <a:bodyPr>
            <a:noAutofit/>
          </a:bodyPr>
          <a:lstStyle/>
          <a:p>
            <a:pPr algn="ctr"/>
            <a:r>
              <a:rPr lang="en-US" sz="4000" b="1" smtClean="0">
                <a:solidFill>
                  <a:srgbClr val="FFFF00"/>
                </a:solidFill>
                <a:effectLst>
                  <a:outerShdw blurRad="38100" dist="38100" dir="2700000" algn="tl">
                    <a:srgbClr val="000000">
                      <a:alpha val="43137"/>
                    </a:srgbClr>
                  </a:outerShdw>
                </a:effectLst>
              </a:rPr>
              <a:t>CÔNG ĐOÀN Y TẾ ĐỒNG NAI</a:t>
            </a:r>
            <a:br>
              <a:rPr lang="en-US" sz="4000" b="1" smtClean="0">
                <a:solidFill>
                  <a:srgbClr val="FFFF00"/>
                </a:solidFill>
                <a:effectLst>
                  <a:outerShdw blurRad="38100" dist="38100" dir="2700000" algn="tl">
                    <a:srgbClr val="000000">
                      <a:alpha val="43137"/>
                    </a:srgbClr>
                  </a:outerShdw>
                </a:effectLst>
              </a:rPr>
            </a:br>
            <a:endParaRPr lang="en-US" sz="4000" b="1">
              <a:solidFill>
                <a:srgbClr val="FFFF00"/>
              </a:solidFill>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xmlns="" id="{8E4B18D0-6963-4FAD-8C5F-F25C63C1ED68}"/>
              </a:ext>
            </a:extLst>
          </p:cNvPr>
          <p:cNvSpPr txBox="1"/>
          <p:nvPr/>
        </p:nvSpPr>
        <p:spPr>
          <a:xfrm>
            <a:off x="318655" y="2092037"/>
            <a:ext cx="11873346" cy="2554545"/>
          </a:xfrm>
          <a:prstGeom prst="rect">
            <a:avLst/>
          </a:prstGeom>
          <a:noFill/>
        </p:spPr>
        <p:txBody>
          <a:bodyPr wrap="square" rtlCol="0">
            <a:spAutoFit/>
          </a:bodyPr>
          <a:lstStyle/>
          <a:p>
            <a:pPr marL="571500" indent="-571500" algn="just" defTabSz="914400">
              <a:buFontTx/>
              <a:buChar char="-"/>
            </a:pPr>
            <a:r>
              <a:rPr lang="en-US" sz="4000" b="1" smtClean="0">
                <a:solidFill>
                  <a:prstClr val="white"/>
                </a:solidFill>
                <a:effectLst>
                  <a:outerShdw blurRad="38100" dist="38100" dir="2700000" algn="tl">
                    <a:srgbClr val="000000">
                      <a:alpha val="43137"/>
                    </a:srgbClr>
                  </a:outerShdw>
                </a:effectLst>
              </a:rPr>
              <a:t>Tổ chức “Ngày Hội Tuổi Thơ” năm 2019</a:t>
            </a:r>
          </a:p>
          <a:p>
            <a:pPr marL="571500" indent="-571500" algn="just" defTabSz="914400">
              <a:buFontTx/>
              <a:buChar char="-"/>
            </a:pPr>
            <a:r>
              <a:rPr lang="en-US" sz="4000" b="1" smtClean="0">
                <a:solidFill>
                  <a:prstClr val="white"/>
                </a:solidFill>
                <a:effectLst>
                  <a:outerShdw blurRad="38100" dist="38100" dir="2700000" algn="tl">
                    <a:srgbClr val="000000">
                      <a:alpha val="43137"/>
                    </a:srgbClr>
                  </a:outerShdw>
                </a:effectLst>
              </a:rPr>
              <a:t>Lễ tuyên dương “Học giỏi, sống tốt” năm 2019 </a:t>
            </a:r>
            <a:endParaRPr lang="en-US" sz="4000" b="1" smtClean="0">
              <a:solidFill>
                <a:prstClr val="white"/>
              </a:solidFill>
              <a:effectLst>
                <a:outerShdw blurRad="38100" dist="38100" dir="2700000" algn="tl">
                  <a:srgbClr val="000000">
                    <a:alpha val="43137"/>
                  </a:srgbClr>
                </a:outerShdw>
              </a:effectLst>
            </a:endParaRPr>
          </a:p>
          <a:p>
            <a:pPr algn="just" defTabSz="914400"/>
            <a:endParaRPr lang="en-US" sz="4000" b="1" smtClean="0">
              <a:solidFill>
                <a:srgbClr val="FFFF00"/>
              </a:solidFill>
              <a:effectLst>
                <a:outerShdw blurRad="38100" dist="38100" dir="2700000" algn="tl">
                  <a:srgbClr val="000000">
                    <a:alpha val="43137"/>
                  </a:srgbClr>
                </a:outerShdw>
              </a:effectLst>
            </a:endParaRPr>
          </a:p>
          <a:p>
            <a:pPr algn="just" defTabSz="914400"/>
            <a:endParaRPr lang="en-US" sz="4000" b="1" smtClean="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454782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90524" y="4772026"/>
            <a:ext cx="11372851" cy="1819274"/>
          </a:xfrm>
        </p:spPr>
        <p:txBody>
          <a:bodyPr>
            <a:noAutofit/>
          </a:bodyPr>
          <a:lstStyle/>
          <a:p>
            <a:pPr algn="just"/>
            <a:r>
              <a:rPr lang="en-US" sz="2700" dirty="0" err="1" smtClean="0">
                <a:solidFill>
                  <a:srgbClr val="002060"/>
                </a:solidFill>
                <a:latin typeface="Arial" panose="020B0604020202020204" pitchFamily="34" charset="0"/>
                <a:cs typeface="Arial" panose="020B0604020202020204" pitchFamily="34" charset="0"/>
              </a:rPr>
              <a:t>Ngày</a:t>
            </a:r>
            <a:r>
              <a:rPr lang="en-US" sz="2700" dirty="0" smtClean="0">
                <a:solidFill>
                  <a:srgbClr val="002060"/>
                </a:solidFill>
                <a:latin typeface="Arial" panose="020B0604020202020204" pitchFamily="34" charset="0"/>
                <a:cs typeface="Arial" panose="020B0604020202020204" pitchFamily="34" charset="0"/>
              </a:rPr>
              <a:t> 11/11/2017, </a:t>
            </a:r>
            <a:r>
              <a:rPr lang="en-US" sz="2700" dirty="0" err="1" smtClean="0">
                <a:solidFill>
                  <a:srgbClr val="002060"/>
                </a:solidFill>
                <a:latin typeface="Arial" panose="020B0604020202020204" pitchFamily="34" charset="0"/>
                <a:cs typeface="Arial" panose="020B0604020202020204" pitchFamily="34" charset="0"/>
              </a:rPr>
              <a:t>các</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Bộ</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trưởng</a:t>
            </a:r>
            <a:r>
              <a:rPr lang="en-US" sz="2700" dirty="0" smtClean="0">
                <a:solidFill>
                  <a:srgbClr val="002060"/>
                </a:solidFill>
                <a:latin typeface="Arial" panose="020B0604020202020204" pitchFamily="34" charset="0"/>
                <a:cs typeface="Arial" panose="020B0604020202020204" pitchFamily="34" charset="0"/>
              </a:rPr>
              <a:t> 11 </a:t>
            </a:r>
            <a:r>
              <a:rPr lang="en-US" sz="2700" dirty="0" err="1" smtClean="0">
                <a:solidFill>
                  <a:srgbClr val="002060"/>
                </a:solidFill>
                <a:latin typeface="Arial" panose="020B0604020202020204" pitchFamily="34" charset="0"/>
                <a:cs typeface="Arial" panose="020B0604020202020204" pitchFamily="34" charset="0"/>
              </a:rPr>
              <a:t>nước</a:t>
            </a:r>
            <a:r>
              <a:rPr lang="en-US" sz="2700" dirty="0" smtClean="0">
                <a:solidFill>
                  <a:srgbClr val="002060"/>
                </a:solidFill>
                <a:latin typeface="Arial" panose="020B0604020202020204" pitchFamily="34" charset="0"/>
                <a:cs typeface="Arial" panose="020B0604020202020204" pitchFamily="34" charset="0"/>
              </a:rPr>
              <a:t> TPP </a:t>
            </a:r>
            <a:r>
              <a:rPr lang="en-US" sz="2700" dirty="0" err="1" smtClean="0">
                <a:solidFill>
                  <a:srgbClr val="002060"/>
                </a:solidFill>
                <a:latin typeface="Arial" panose="020B0604020202020204" pitchFamily="34" charset="0"/>
                <a:cs typeface="Arial" panose="020B0604020202020204" pitchFamily="34" charset="0"/>
              </a:rPr>
              <a:t>đã</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đạt</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được</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thỏa</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thuận</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cơ</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bản</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cho</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Hiệp</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định</a:t>
            </a:r>
            <a:r>
              <a:rPr lang="en-US" sz="2700" dirty="0" smtClean="0">
                <a:solidFill>
                  <a:srgbClr val="002060"/>
                </a:solidFill>
                <a:latin typeface="Arial" panose="020B0604020202020204" pitchFamily="34" charset="0"/>
                <a:cs typeface="Arial" panose="020B0604020202020204" pitchFamily="34" charset="0"/>
              </a:rPr>
              <a:t> TPP-11, </a:t>
            </a:r>
            <a:r>
              <a:rPr lang="en-US" sz="2700" dirty="0" err="1" smtClean="0">
                <a:solidFill>
                  <a:srgbClr val="002060"/>
                </a:solidFill>
                <a:latin typeface="Arial" panose="020B0604020202020204" pitchFamily="34" charset="0"/>
                <a:cs typeface="Arial" panose="020B0604020202020204" pitchFamily="34" charset="0"/>
              </a:rPr>
              <a:t>đồng</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thời</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thống</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nhất</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tên</a:t>
            </a:r>
            <a:r>
              <a:rPr lang="en-US" sz="2700" dirty="0" smtClean="0">
                <a:solidFill>
                  <a:srgbClr val="002060"/>
                </a:solidFill>
                <a:latin typeface="Arial" panose="020B0604020202020204" pitchFamily="34" charset="0"/>
                <a:cs typeface="Arial" panose="020B0604020202020204" pitchFamily="34" charset="0"/>
              </a:rPr>
              <a:t> </a:t>
            </a:r>
            <a:r>
              <a:rPr lang="en-US" sz="2700" dirty="0" err="1" smtClean="0">
                <a:solidFill>
                  <a:srgbClr val="002060"/>
                </a:solidFill>
                <a:latin typeface="Arial" panose="020B0604020202020204" pitchFamily="34" charset="0"/>
                <a:cs typeface="Arial" panose="020B0604020202020204" pitchFamily="34" charset="0"/>
              </a:rPr>
              <a:t>mới</a:t>
            </a:r>
            <a:r>
              <a:rPr lang="en-US" sz="2700" dirty="0" smtClean="0">
                <a:solidFill>
                  <a:srgbClr val="002060"/>
                </a:solidFill>
                <a:latin typeface="Arial" panose="020B0604020202020204" pitchFamily="34" charset="0"/>
                <a:cs typeface="Arial" panose="020B0604020202020204" pitchFamily="34" charset="0"/>
              </a:rPr>
              <a:t>: </a:t>
            </a:r>
            <a:r>
              <a:rPr lang="en-US" sz="2700" b="1" dirty="0" smtClean="0">
                <a:solidFill>
                  <a:srgbClr val="C00000"/>
                </a:solidFill>
                <a:latin typeface="Arial" panose="020B0604020202020204" pitchFamily="34" charset="0"/>
                <a:cs typeface="Arial" panose="020B0604020202020204" pitchFamily="34" charset="0"/>
              </a:rPr>
              <a:t>HIỆP ĐỊNH ĐỐI TÁC TOÀN DIỆN VÀ TIẾN BỘ XUYÊN THÁI BÌNH DƯƠNG (CPTPP)</a:t>
            </a:r>
            <a:endParaRPr lang="en-US" sz="2700" b="1" dirty="0">
              <a:solidFill>
                <a:srgbClr val="C0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555897" y="861237"/>
            <a:ext cx="9144000" cy="3274830"/>
          </a:xfrm>
          <a:prstGeom prst="rect">
            <a:avLst/>
          </a:prstGeom>
        </p:spPr>
      </p:pic>
    </p:spTree>
    <p:extLst>
      <p:ext uri="{BB962C8B-B14F-4D97-AF65-F5344CB8AC3E}">
        <p14:creationId xmlns:p14="http://schemas.microsoft.com/office/powerpoint/2010/main" val="25916503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54955" y="764118"/>
            <a:ext cx="9318117" cy="929560"/>
          </a:xfrm>
        </p:spPr>
        <p:txBody>
          <a:bodyPr/>
          <a:lstStyle/>
          <a:p>
            <a:r>
              <a:rPr lang="en-US" sz="3200" dirty="0" err="1" smtClean="0">
                <a:solidFill>
                  <a:srgbClr val="FFFF00"/>
                </a:solidFill>
                <a:latin typeface="Arial" panose="020B0604020202020204" pitchFamily="34" charset="0"/>
                <a:cs typeface="Arial" panose="020B0604020202020204" pitchFamily="34" charset="0"/>
              </a:rPr>
              <a:t>Sáng</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ngày</a:t>
            </a:r>
            <a:r>
              <a:rPr lang="en-US" sz="3200" dirty="0" smtClean="0">
                <a:solidFill>
                  <a:srgbClr val="FFFF00"/>
                </a:solidFill>
                <a:latin typeface="Arial" panose="020B0604020202020204" pitchFamily="34" charset="0"/>
                <a:cs typeface="Arial" panose="020B0604020202020204" pitchFamily="34" charset="0"/>
              </a:rPr>
              <a:t> 09/3/2018, </a:t>
            </a:r>
            <a:r>
              <a:rPr lang="en-US" sz="3200" dirty="0" err="1" smtClean="0">
                <a:solidFill>
                  <a:srgbClr val="FFFF00"/>
                </a:solidFill>
                <a:latin typeface="Arial" panose="020B0604020202020204" pitchFamily="34" charset="0"/>
                <a:cs typeface="Arial" panose="020B0604020202020204" pitchFamily="34" charset="0"/>
              </a:rPr>
              <a:t>lễ</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ký</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kết</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Hiệp</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định</a:t>
            </a:r>
            <a:r>
              <a:rPr lang="en-US" sz="3200" dirty="0" smtClean="0">
                <a:solidFill>
                  <a:srgbClr val="FFFF00"/>
                </a:solidFill>
                <a:latin typeface="Arial" panose="020B0604020202020204" pitchFamily="34" charset="0"/>
                <a:cs typeface="Arial" panose="020B0604020202020204" pitchFamily="34" charset="0"/>
              </a:rPr>
              <a:t> CPTPP </a:t>
            </a:r>
            <a:r>
              <a:rPr lang="en-US" sz="3200" dirty="0" err="1" smtClean="0">
                <a:solidFill>
                  <a:srgbClr val="FFFF00"/>
                </a:solidFill>
                <a:latin typeface="Arial" panose="020B0604020202020204" pitchFamily="34" charset="0"/>
                <a:cs typeface="Arial" panose="020B0604020202020204" pitchFamily="34" charset="0"/>
              </a:rPr>
              <a:t>đã</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diễn</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ra</a:t>
            </a:r>
            <a:r>
              <a:rPr lang="en-US" sz="3200" dirty="0" smtClean="0">
                <a:solidFill>
                  <a:srgbClr val="FFFF00"/>
                </a:solidFill>
                <a:latin typeface="Arial" panose="020B0604020202020204" pitchFamily="34" charset="0"/>
                <a:cs typeface="Arial" panose="020B0604020202020204" pitchFamily="34" charset="0"/>
              </a:rPr>
              <a:t> </a:t>
            </a:r>
            <a:r>
              <a:rPr lang="en-US" sz="3200" dirty="0" err="1" smtClean="0">
                <a:solidFill>
                  <a:srgbClr val="FFFF00"/>
                </a:solidFill>
                <a:latin typeface="Arial" panose="020B0604020202020204" pitchFamily="34" charset="0"/>
                <a:cs typeface="Arial" panose="020B0604020202020204" pitchFamily="34" charset="0"/>
              </a:rPr>
              <a:t>tại</a:t>
            </a:r>
            <a:r>
              <a:rPr lang="en-US" sz="3200" dirty="0" smtClean="0">
                <a:solidFill>
                  <a:srgbClr val="FFFF00"/>
                </a:solidFill>
                <a:latin typeface="Arial" panose="020B0604020202020204" pitchFamily="34" charset="0"/>
                <a:cs typeface="Arial" panose="020B0604020202020204" pitchFamily="34" charset="0"/>
              </a:rPr>
              <a:t> Chile</a:t>
            </a:r>
            <a:endParaRPr lang="en-US" sz="3200" dirty="0">
              <a:solidFill>
                <a:srgbClr val="FFFF00"/>
              </a:solidFill>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2"/>
          <a:stretch>
            <a:fillRect/>
          </a:stretch>
        </p:blipFill>
        <p:spPr>
          <a:xfrm>
            <a:off x="504494" y="2456130"/>
            <a:ext cx="2298083" cy="3719047"/>
          </a:xfrm>
          <a:prstGeom prst="rect">
            <a:avLst/>
          </a:prstGeom>
        </p:spPr>
      </p:pic>
      <p:pic>
        <p:nvPicPr>
          <p:cNvPr id="13" name="Picture 12"/>
          <p:cNvPicPr>
            <a:picLocks noChangeAspect="1"/>
          </p:cNvPicPr>
          <p:nvPr/>
        </p:nvPicPr>
        <p:blipFill>
          <a:blip r:embed="rId3"/>
          <a:stretch>
            <a:fillRect/>
          </a:stretch>
        </p:blipFill>
        <p:spPr>
          <a:xfrm>
            <a:off x="2896309" y="2456123"/>
            <a:ext cx="5119536" cy="3719046"/>
          </a:xfrm>
          <a:prstGeom prst="rect">
            <a:avLst/>
          </a:prstGeom>
        </p:spPr>
      </p:pic>
      <p:sp>
        <p:nvSpPr>
          <p:cNvPr id="5" name="Title 6"/>
          <p:cNvSpPr txBox="1">
            <a:spLocks/>
          </p:cNvSpPr>
          <p:nvPr/>
        </p:nvSpPr>
        <p:spPr bwMode="gray">
          <a:xfrm>
            <a:off x="8253358" y="2481949"/>
            <a:ext cx="3396343" cy="3954483"/>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600" b="1" i="0" u="none" strike="noStrike" kern="1200" cap="none" spc="0" normalizeH="0" baseline="0" noProof="0" dirty="0" err="1" smtClean="0">
                <a:ln>
                  <a:noFill/>
                </a:ln>
                <a:effectLst/>
                <a:uLnTx/>
                <a:uFillTx/>
                <a:latin typeface="Arial" pitchFamily="34" charset="0"/>
                <a:ea typeface="+mj-ea"/>
                <a:cs typeface="Arial" pitchFamily="34" charset="0"/>
              </a:rPr>
              <a:t>Các</a:t>
            </a:r>
            <a:r>
              <a:rPr kumimoji="0" lang="en-US" sz="2600" b="1" i="0" u="none" strike="noStrike" kern="1200" cap="none" spc="0" normalizeH="0" baseline="0" noProof="0" dirty="0" smtClean="0">
                <a:ln>
                  <a:noFill/>
                </a:ln>
                <a:effectLst/>
                <a:uLnTx/>
                <a:uFillTx/>
                <a:latin typeface="Arial" pitchFamily="34" charset="0"/>
                <a:ea typeface="+mj-ea"/>
                <a:cs typeface="Arial" pitchFamily="34" charset="0"/>
              </a:rPr>
              <a:t> </a:t>
            </a:r>
            <a:r>
              <a:rPr kumimoji="0" lang="en-US" sz="2600" b="1" i="0" u="none" strike="noStrike" kern="1200" cap="none" spc="0" normalizeH="0" baseline="0" noProof="0" dirty="0" err="1" smtClean="0">
                <a:ln>
                  <a:noFill/>
                </a:ln>
                <a:effectLst/>
                <a:uLnTx/>
                <a:uFillTx/>
                <a:latin typeface="Arial" pitchFamily="34" charset="0"/>
                <a:ea typeface="+mj-ea"/>
                <a:cs typeface="Arial" pitchFamily="34" charset="0"/>
              </a:rPr>
              <a:t>nước</a:t>
            </a:r>
            <a:r>
              <a:rPr kumimoji="0" lang="en-US" sz="2600" b="1" i="0" u="none" strike="noStrike" kern="1200" cap="none" spc="0" normalizeH="0" noProof="0" dirty="0" smtClean="0">
                <a:ln>
                  <a:noFill/>
                </a:ln>
                <a:effectLst/>
                <a:uLnTx/>
                <a:uFillTx/>
                <a:latin typeface="Arial" pitchFamily="34" charset="0"/>
                <a:ea typeface="+mj-ea"/>
                <a:cs typeface="Arial" pitchFamily="34" charset="0"/>
              </a:rPr>
              <a:t> </a:t>
            </a:r>
            <a:r>
              <a:rPr kumimoji="0" lang="en-US" sz="2600" b="1" i="0" u="none" strike="noStrike" kern="1200" cap="none" spc="0" normalizeH="0" noProof="0" dirty="0" err="1" smtClean="0">
                <a:ln>
                  <a:noFill/>
                </a:ln>
                <a:effectLst/>
                <a:uLnTx/>
                <a:uFillTx/>
                <a:latin typeface="Arial" pitchFamily="34" charset="0"/>
                <a:ea typeface="+mj-ea"/>
                <a:cs typeface="Arial" pitchFamily="34" charset="0"/>
              </a:rPr>
              <a:t>CPTPP</a:t>
            </a:r>
            <a:r>
              <a:rPr kumimoji="0" lang="en-US" sz="2600" b="1" i="0" u="none" strike="noStrike" kern="1200" cap="none" spc="0" normalizeH="0" noProof="0" dirty="0" smtClean="0">
                <a:ln>
                  <a:noFill/>
                </a:ln>
                <a:effectLst/>
                <a:uLnTx/>
                <a:uFillTx/>
                <a:latin typeface="Arial" pitchFamily="34" charset="0"/>
                <a:ea typeface="+mj-ea"/>
                <a:cs typeface="Arial" pitchFamily="34" charset="0"/>
              </a:rPr>
              <a:t>:</a:t>
            </a:r>
          </a:p>
          <a:p>
            <a:pPr marL="457200" lvl="0" indent="-457200">
              <a:spcBef>
                <a:spcPct val="0"/>
              </a:spcBef>
              <a:buFont typeface="+mj-lt"/>
              <a:buAutoNum type="arabicPeriod"/>
            </a:pPr>
            <a:r>
              <a:rPr lang="en-US" sz="2000" dirty="0" smtClean="0">
                <a:latin typeface="Arial" pitchFamily="34" charset="0"/>
                <a:cs typeface="Arial" pitchFamily="34" charset="0"/>
              </a:rPr>
              <a:t> Australia </a:t>
            </a:r>
          </a:p>
          <a:p>
            <a:pPr marL="457200" lvl="0" indent="-457200">
              <a:spcBef>
                <a:spcPct val="0"/>
              </a:spcBef>
              <a:buFont typeface="+mj-lt"/>
              <a:buAutoNum type="arabicPeriod"/>
            </a:pPr>
            <a:r>
              <a:rPr lang="en-US" sz="2000" dirty="0" smtClean="0">
                <a:latin typeface="Arial" pitchFamily="34" charset="0"/>
                <a:cs typeface="Arial" pitchFamily="34" charset="0"/>
              </a:rPr>
              <a:t> Brunei</a:t>
            </a:r>
          </a:p>
          <a:p>
            <a:pPr marL="457200" lvl="0" indent="-457200">
              <a:spcBef>
                <a:spcPct val="0"/>
              </a:spcBef>
              <a:buFont typeface="+mj-lt"/>
              <a:buAutoNum type="arabicPeriod"/>
            </a:pPr>
            <a:r>
              <a:rPr lang="en-US" sz="2000" dirty="0" smtClean="0">
                <a:latin typeface="Arial" pitchFamily="34" charset="0"/>
                <a:cs typeface="Arial" pitchFamily="34" charset="0"/>
              </a:rPr>
              <a:t> Canada</a:t>
            </a:r>
          </a:p>
          <a:p>
            <a:pPr marL="457200" lvl="0" indent="-457200">
              <a:spcBef>
                <a:spcPct val="0"/>
              </a:spcBef>
              <a:buFont typeface="+mj-lt"/>
              <a:buAutoNum type="arabicPeriod"/>
            </a:pPr>
            <a:r>
              <a:rPr lang="en-US" sz="2000" dirty="0" smtClean="0">
                <a:latin typeface="Arial" pitchFamily="34" charset="0"/>
                <a:cs typeface="Arial" pitchFamily="34" charset="0"/>
              </a:rPr>
              <a:t> Chile</a:t>
            </a:r>
          </a:p>
          <a:p>
            <a:pPr marL="457200" lvl="0" indent="-457200">
              <a:spcBef>
                <a:spcPct val="0"/>
              </a:spcBef>
              <a:buFont typeface="+mj-lt"/>
              <a:buAutoNum type="arabicPeriod"/>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Nhật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Bản</a:t>
            </a:r>
            <a:endParaRPr lang="en-US" sz="2000" dirty="0" smtClean="0">
              <a:latin typeface="Arial" pitchFamily="34" charset="0"/>
              <a:cs typeface="Arial" pitchFamily="34" charset="0"/>
            </a:endParaRPr>
          </a:p>
          <a:p>
            <a:pPr marL="457200" lvl="0" indent="-457200">
              <a:spcBef>
                <a:spcPct val="0"/>
              </a:spcBef>
              <a:buFont typeface="+mj-lt"/>
              <a:buAutoNum type="arabicPeriod"/>
            </a:pPr>
            <a:r>
              <a:rPr lang="en-US" sz="2000" dirty="0" smtClean="0">
                <a:latin typeface="Arial" pitchFamily="34" charset="0"/>
                <a:cs typeface="Arial" pitchFamily="34" charset="0"/>
              </a:rPr>
              <a:t> Malaysia </a:t>
            </a:r>
          </a:p>
          <a:p>
            <a:pPr marL="457200" lvl="0" indent="-457200">
              <a:spcBef>
                <a:spcPct val="0"/>
              </a:spcBef>
              <a:buFont typeface="+mj-lt"/>
              <a:buAutoNum type="arabicPeriod"/>
            </a:pPr>
            <a:r>
              <a:rPr lang="en-US" sz="2000" dirty="0" smtClean="0">
                <a:latin typeface="Arial" pitchFamily="34" charset="0"/>
                <a:cs typeface="Arial" pitchFamily="34" charset="0"/>
              </a:rPr>
              <a:t> Mexico </a:t>
            </a:r>
          </a:p>
          <a:p>
            <a:pPr marL="457200" lvl="0" indent="-457200">
              <a:spcBef>
                <a:spcPct val="0"/>
              </a:spcBef>
              <a:buFont typeface="+mj-lt"/>
              <a:buAutoNum type="arabicPeriod"/>
            </a:pPr>
            <a:r>
              <a:rPr lang="en-US" sz="2000" dirty="0" smtClean="0">
                <a:latin typeface="Arial" pitchFamily="34" charset="0"/>
                <a:cs typeface="Arial" pitchFamily="34" charset="0"/>
              </a:rPr>
              <a:t> New Zealand</a:t>
            </a:r>
          </a:p>
          <a:p>
            <a:pPr marL="457200" lvl="0" indent="-457200">
              <a:spcBef>
                <a:spcPct val="0"/>
              </a:spcBef>
              <a:buFont typeface="+mj-lt"/>
              <a:buAutoNum type="arabicPeriod"/>
            </a:pPr>
            <a:r>
              <a:rPr lang="en-US" sz="2000" dirty="0" smtClean="0">
                <a:latin typeface="Arial" pitchFamily="34" charset="0"/>
                <a:cs typeface="Arial" pitchFamily="34" charset="0"/>
              </a:rPr>
              <a:t> Peru</a:t>
            </a:r>
          </a:p>
          <a:p>
            <a:pPr marL="457200" lvl="0" indent="-457200">
              <a:spcBef>
                <a:spcPct val="0"/>
              </a:spcBef>
              <a:buFont typeface="+mj-lt"/>
              <a:buAutoNum type="arabicPeriod"/>
            </a:pPr>
            <a:r>
              <a:rPr lang="en-US" sz="2000" dirty="0" smtClean="0">
                <a:latin typeface="Arial" pitchFamily="34" charset="0"/>
                <a:cs typeface="Arial" pitchFamily="34" charset="0"/>
              </a:rPr>
              <a:t> Singapore </a:t>
            </a:r>
          </a:p>
          <a:p>
            <a:pPr marL="457200" lvl="0" indent="-457200">
              <a:spcBef>
                <a:spcPct val="0"/>
              </a:spcBef>
              <a:buFont typeface="+mj-lt"/>
              <a:buAutoNum type="arabicPeriod"/>
            </a:pP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Việt</a:t>
            </a:r>
            <a:r>
              <a:rPr lang="en-US" sz="2000" dirty="0" smtClean="0">
                <a:latin typeface="Arial" pitchFamily="34" charset="0"/>
                <a:cs typeface="Arial" pitchFamily="34" charset="0"/>
              </a:rPr>
              <a:t> Nam</a:t>
            </a:r>
            <a:endParaRPr kumimoji="0" lang="en-US" sz="2000" b="0" i="0" u="none" strike="noStrike" kern="1200" cap="none" spc="0" normalizeH="0" noProof="0" dirty="0" smtClean="0">
              <a:ln>
                <a:noFill/>
              </a:ln>
              <a:effectLst/>
              <a:uLnTx/>
              <a:uFillTx/>
              <a:latin typeface="Arial" pitchFamily="34" charset="0"/>
              <a:ea typeface="+mj-ea"/>
              <a:cs typeface="Arial" pitchFamily="34" charset="0"/>
            </a:endParaRPr>
          </a:p>
          <a:p>
            <a:pPr marL="0" marR="0" lvl="0" indent="0" defTabSz="457200" rtl="0" eaLnBrk="1" fontAlgn="auto" latinLnBrk="0" hangingPunct="1">
              <a:lnSpc>
                <a:spcPct val="100000"/>
              </a:lnSpc>
              <a:spcBef>
                <a:spcPct val="0"/>
              </a:spcBef>
              <a:spcAft>
                <a:spcPts val="0"/>
              </a:spcAft>
              <a:buClrTx/>
              <a:buSzTx/>
              <a:buFontTx/>
              <a:buNone/>
              <a:tabLst/>
              <a:defRPr/>
            </a:pPr>
            <a:endParaRPr kumimoji="0" lang="en-US" sz="3000"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1182746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517" y="486888"/>
            <a:ext cx="9666515" cy="1448789"/>
          </a:xfrm>
        </p:spPr>
        <p:txBody>
          <a:bodyPr/>
          <a:lstStyle/>
          <a:p>
            <a:pPr algn="just"/>
            <a:r>
              <a:rPr lang="en-US" sz="2600" dirty="0" err="1" smtClean="0">
                <a:solidFill>
                  <a:srgbClr val="FFFF00"/>
                </a:solidFill>
                <a:latin typeface="Arial" panose="020B0604020202020204" pitchFamily="34" charset="0"/>
                <a:cs typeface="Arial" panose="020B0604020202020204" pitchFamily="34" charset="0"/>
              </a:rPr>
              <a:t>Ngày</a:t>
            </a:r>
            <a:r>
              <a:rPr lang="en-US" sz="2600" dirty="0" smtClean="0">
                <a:solidFill>
                  <a:srgbClr val="FFFF00"/>
                </a:solidFill>
                <a:latin typeface="Arial" panose="020B0604020202020204" pitchFamily="34" charset="0"/>
                <a:cs typeface="Arial" panose="020B0604020202020204" pitchFamily="34" charset="0"/>
              </a:rPr>
              <a:t> 12/11/2018, </a:t>
            </a:r>
            <a:r>
              <a:rPr lang="en-US" sz="2600" dirty="0" err="1" smtClean="0">
                <a:solidFill>
                  <a:srgbClr val="FFFF00"/>
                </a:solidFill>
                <a:latin typeface="Arial" panose="020B0604020202020204" pitchFamily="34" charset="0"/>
                <a:cs typeface="Arial" panose="020B0604020202020204" pitchFamily="34" charset="0"/>
              </a:rPr>
              <a:t>tại</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Kỳ</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họp</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thứ</a:t>
            </a:r>
            <a:r>
              <a:rPr lang="en-US" sz="2600" dirty="0" smtClean="0">
                <a:solidFill>
                  <a:srgbClr val="FFFF00"/>
                </a:solidFill>
                <a:latin typeface="Arial" panose="020B0604020202020204" pitchFamily="34" charset="0"/>
                <a:cs typeface="Arial" panose="020B0604020202020204" pitchFamily="34" charset="0"/>
              </a:rPr>
              <a:t> 6, </a:t>
            </a:r>
            <a:r>
              <a:rPr lang="en-US" sz="2600" dirty="0" err="1" smtClean="0">
                <a:solidFill>
                  <a:srgbClr val="FFFF00"/>
                </a:solidFill>
                <a:latin typeface="Arial" panose="020B0604020202020204" pitchFamily="34" charset="0"/>
                <a:cs typeface="Arial" panose="020B0604020202020204" pitchFamily="34" charset="0"/>
              </a:rPr>
              <a:t>Quốc</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hội</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Khóa</a:t>
            </a:r>
            <a:r>
              <a:rPr lang="en-US" sz="2600" dirty="0" smtClean="0">
                <a:solidFill>
                  <a:srgbClr val="FFFF00"/>
                </a:solidFill>
                <a:latin typeface="Arial" panose="020B0604020202020204" pitchFamily="34" charset="0"/>
                <a:cs typeface="Arial" panose="020B0604020202020204" pitchFamily="34" charset="0"/>
              </a:rPr>
              <a:t> XIV </a:t>
            </a:r>
            <a:r>
              <a:rPr lang="en-US" sz="2600" dirty="0" err="1" smtClean="0">
                <a:solidFill>
                  <a:srgbClr val="FFFF00"/>
                </a:solidFill>
                <a:latin typeface="Arial" panose="020B0604020202020204" pitchFamily="34" charset="0"/>
                <a:cs typeface="Arial" panose="020B0604020202020204" pitchFamily="34" charset="0"/>
              </a:rPr>
              <a:t>đã</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phê</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chuẩn</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Hiệp</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định</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CPTPP</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Hiệp</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định</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chính</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thức</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có</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hiệu</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lực</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đối</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với</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Việt</a:t>
            </a:r>
            <a:r>
              <a:rPr lang="en-US" sz="2600" dirty="0" smtClean="0">
                <a:solidFill>
                  <a:srgbClr val="FFFF00"/>
                </a:solidFill>
                <a:latin typeface="Arial" panose="020B0604020202020204" pitchFamily="34" charset="0"/>
                <a:cs typeface="Arial" panose="020B0604020202020204" pitchFamily="34" charset="0"/>
              </a:rPr>
              <a:t> Nam </a:t>
            </a:r>
            <a:r>
              <a:rPr lang="en-US" sz="2600" dirty="0" err="1" smtClean="0">
                <a:solidFill>
                  <a:srgbClr val="FFFF00"/>
                </a:solidFill>
                <a:latin typeface="Arial" panose="020B0604020202020204" pitchFamily="34" charset="0"/>
                <a:cs typeface="Arial" panose="020B0604020202020204" pitchFamily="34" charset="0"/>
              </a:rPr>
              <a:t>kể</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từ</a:t>
            </a:r>
            <a:r>
              <a:rPr lang="en-US" sz="2600" dirty="0" smtClean="0">
                <a:solidFill>
                  <a:srgbClr val="FFFF00"/>
                </a:solidFill>
                <a:latin typeface="Arial" panose="020B0604020202020204" pitchFamily="34" charset="0"/>
                <a:cs typeface="Arial" panose="020B0604020202020204" pitchFamily="34" charset="0"/>
              </a:rPr>
              <a:t> </a:t>
            </a:r>
            <a:r>
              <a:rPr lang="en-US" sz="2600" dirty="0" err="1" smtClean="0">
                <a:solidFill>
                  <a:srgbClr val="FFFF00"/>
                </a:solidFill>
                <a:latin typeface="Arial" panose="020B0604020202020204" pitchFamily="34" charset="0"/>
                <a:cs typeface="Arial" panose="020B0604020202020204" pitchFamily="34" charset="0"/>
              </a:rPr>
              <a:t>ngày</a:t>
            </a:r>
            <a:r>
              <a:rPr lang="en-US" sz="2600" dirty="0" smtClean="0">
                <a:solidFill>
                  <a:srgbClr val="FFFF00"/>
                </a:solidFill>
                <a:latin typeface="Arial" panose="020B0604020202020204" pitchFamily="34" charset="0"/>
                <a:cs typeface="Arial" panose="020B0604020202020204" pitchFamily="34" charset="0"/>
              </a:rPr>
              <a:t> 14/01/2019.</a:t>
            </a:r>
            <a:endParaRPr lang="en-US" sz="2600" dirty="0">
              <a:solidFill>
                <a:srgbClr val="FFFF00"/>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a:stretch>
            <a:fillRect/>
          </a:stretch>
        </p:blipFill>
        <p:spPr>
          <a:xfrm>
            <a:off x="5341094" y="2447927"/>
            <a:ext cx="6354727" cy="3593805"/>
          </a:xfrm>
          <a:prstGeom prst="rect">
            <a:avLst/>
          </a:prstGeom>
        </p:spPr>
      </p:pic>
      <p:pic>
        <p:nvPicPr>
          <p:cNvPr id="8" name="Picture 7"/>
          <p:cNvPicPr>
            <a:picLocks noChangeAspect="1"/>
          </p:cNvPicPr>
          <p:nvPr/>
        </p:nvPicPr>
        <p:blipFill>
          <a:blip r:embed="rId3"/>
          <a:stretch>
            <a:fillRect/>
          </a:stretch>
        </p:blipFill>
        <p:spPr>
          <a:xfrm>
            <a:off x="493711" y="2447930"/>
            <a:ext cx="4227148" cy="3571875"/>
          </a:xfrm>
          <a:prstGeom prst="rect">
            <a:avLst/>
          </a:prstGeom>
        </p:spPr>
      </p:pic>
    </p:spTree>
    <p:extLst>
      <p:ext uri="{BB962C8B-B14F-4D97-AF65-F5344CB8AC3E}">
        <p14:creationId xmlns:p14="http://schemas.microsoft.com/office/powerpoint/2010/main" val="6329463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8828" y="849843"/>
            <a:ext cx="8761413" cy="706964"/>
          </a:xfrm>
        </p:spPr>
        <p:txBody>
          <a:bodyPr/>
          <a:lstStyle/>
          <a:p>
            <a:pPr algn="ctr"/>
            <a:r>
              <a:rPr lang="en-US" sz="3200" b="1" dirty="0" smtClean="0">
                <a:latin typeface="Arial" panose="020B0604020202020204" pitchFamily="34" charset="0"/>
                <a:cs typeface="Arial" panose="020B0604020202020204" pitchFamily="34" charset="0"/>
              </a:rPr>
              <a:t>VỀ NỘI DUNG</a:t>
            </a:r>
            <a:endParaRPr lang="en-US" sz="3200" b="1" dirty="0">
              <a:latin typeface="Arial" panose="020B0604020202020204" pitchFamily="34" charset="0"/>
              <a:cs typeface="Arial" panose="020B0604020202020204" pitchFamily="34" charset="0"/>
            </a:endParaRPr>
          </a:p>
        </p:txBody>
      </p:sp>
      <p:pic>
        <p:nvPicPr>
          <p:cNvPr id="7" name="Content Placeholder 6"/>
          <p:cNvPicPr>
            <a:picLocks noGrp="1" noChangeAspect="1"/>
          </p:cNvPicPr>
          <p:nvPr>
            <p:ph sz="half" idx="2"/>
          </p:nvPr>
        </p:nvPicPr>
        <p:blipFill>
          <a:blip r:embed="rId2"/>
          <a:stretch>
            <a:fillRect/>
          </a:stretch>
        </p:blipFill>
        <p:spPr>
          <a:xfrm>
            <a:off x="466727" y="2800350"/>
            <a:ext cx="4767701" cy="3181349"/>
          </a:xfrm>
          <a:prstGeom prst="rect">
            <a:avLst/>
          </a:prstGeom>
        </p:spPr>
      </p:pic>
      <p:sp>
        <p:nvSpPr>
          <p:cNvPr id="6" name="Content Placeholder 5"/>
          <p:cNvSpPr>
            <a:spLocks noGrp="1"/>
          </p:cNvSpPr>
          <p:nvPr>
            <p:ph sz="quarter" idx="4"/>
          </p:nvPr>
        </p:nvSpPr>
        <p:spPr>
          <a:xfrm>
            <a:off x="5303840" y="2465387"/>
            <a:ext cx="6373815" cy="4040188"/>
          </a:xfrm>
        </p:spPr>
        <p:txBody>
          <a:bodyPr>
            <a:normAutofit fontScale="92500" lnSpcReduction="20000"/>
          </a:bodyPr>
          <a:lstStyle/>
          <a:p>
            <a:pPr algn="just"/>
            <a:r>
              <a:rPr lang="vi-VN" sz="3000" b="1" dirty="0" smtClean="0">
                <a:solidFill>
                  <a:srgbClr val="002060"/>
                </a:solidFill>
              </a:rPr>
              <a:t>CPTPP </a:t>
            </a:r>
            <a:r>
              <a:rPr lang="vi-VN" sz="3000" b="1" dirty="0">
                <a:solidFill>
                  <a:srgbClr val="002060"/>
                </a:solidFill>
              </a:rPr>
              <a:t>gồm có 30 Chương</a:t>
            </a:r>
            <a:r>
              <a:rPr lang="vi-VN" sz="3000" b="1" dirty="0" smtClean="0">
                <a:solidFill>
                  <a:srgbClr val="002060"/>
                </a:solidFill>
              </a:rPr>
              <a:t>,</a:t>
            </a:r>
            <a:endParaRPr lang="en-US" sz="3000" b="1" dirty="0" smtClean="0">
              <a:solidFill>
                <a:srgbClr val="002060"/>
              </a:solidFill>
            </a:endParaRPr>
          </a:p>
          <a:p>
            <a:pPr marL="0" indent="0" algn="just">
              <a:buNone/>
            </a:pPr>
            <a:r>
              <a:rPr lang="en-US" sz="3000" b="1" dirty="0" smtClean="0">
                <a:solidFill>
                  <a:srgbClr val="002060"/>
                </a:solidFill>
              </a:rPr>
              <a:t>	- C</a:t>
            </a:r>
            <a:r>
              <a:rPr lang="vi-VN" sz="3000" b="1" dirty="0" smtClean="0">
                <a:solidFill>
                  <a:srgbClr val="002060"/>
                </a:solidFill>
              </a:rPr>
              <a:t>ơ </a:t>
            </a:r>
            <a:r>
              <a:rPr lang="vi-VN" sz="3000" b="1" dirty="0">
                <a:solidFill>
                  <a:srgbClr val="002060"/>
                </a:solidFill>
              </a:rPr>
              <a:t>bản giữ nguyên nội dung đã đàm phán của </a:t>
            </a:r>
            <a:r>
              <a:rPr lang="vi-VN" sz="3000" b="1" dirty="0" smtClean="0">
                <a:solidFill>
                  <a:srgbClr val="002060"/>
                </a:solidFill>
              </a:rPr>
              <a:t>TPP</a:t>
            </a:r>
            <a:endParaRPr lang="en-US" sz="3000" b="1" dirty="0" smtClean="0">
              <a:solidFill>
                <a:srgbClr val="002060"/>
              </a:solidFill>
            </a:endParaRPr>
          </a:p>
          <a:p>
            <a:pPr marL="0" indent="0" algn="just">
              <a:buNone/>
            </a:pPr>
            <a:r>
              <a:rPr lang="en-US" sz="3000" b="1" dirty="0">
                <a:solidFill>
                  <a:srgbClr val="002060"/>
                </a:solidFill>
              </a:rPr>
              <a:t>	</a:t>
            </a:r>
            <a:r>
              <a:rPr lang="en-US" sz="3000" b="1" dirty="0" smtClean="0">
                <a:solidFill>
                  <a:srgbClr val="002060"/>
                </a:solidFill>
              </a:rPr>
              <a:t>- C</a:t>
            </a:r>
            <a:r>
              <a:rPr lang="vi-VN" sz="3000" b="1" dirty="0" smtClean="0">
                <a:solidFill>
                  <a:srgbClr val="002060"/>
                </a:solidFill>
              </a:rPr>
              <a:t>ó </a:t>
            </a:r>
            <a:r>
              <a:rPr lang="vi-VN" sz="3000" b="1" dirty="0">
                <a:solidFill>
                  <a:srgbClr val="002060"/>
                </a:solidFill>
              </a:rPr>
              <a:t>thêm 2 phụ lục: </a:t>
            </a:r>
            <a:endParaRPr lang="en-US" sz="3000" b="1" dirty="0" smtClean="0">
              <a:solidFill>
                <a:srgbClr val="002060"/>
              </a:solidFill>
            </a:endParaRPr>
          </a:p>
          <a:p>
            <a:pPr marL="0" indent="0" algn="just">
              <a:buNone/>
            </a:pPr>
            <a:r>
              <a:rPr lang="en-US" sz="3000" b="1" dirty="0">
                <a:solidFill>
                  <a:srgbClr val="002060"/>
                </a:solidFill>
              </a:rPr>
              <a:t>	</a:t>
            </a:r>
            <a:r>
              <a:rPr lang="en-US" sz="3000" b="1" dirty="0" smtClean="0">
                <a:solidFill>
                  <a:srgbClr val="C00000"/>
                </a:solidFill>
                <a:cs typeface="Arial" panose="020B0604020202020204" pitchFamily="34" charset="0"/>
              </a:rPr>
              <a:t>(1)</a:t>
            </a:r>
            <a:r>
              <a:rPr lang="en-US" sz="3000" dirty="0" smtClean="0">
                <a:solidFill>
                  <a:srgbClr val="C00000"/>
                </a:solidFill>
              </a:rPr>
              <a:t> </a:t>
            </a:r>
            <a:r>
              <a:rPr lang="vi-VN" sz="3000" dirty="0" smtClean="0">
                <a:solidFill>
                  <a:srgbClr val="C00000"/>
                </a:solidFill>
              </a:rPr>
              <a:t>Danh </a:t>
            </a:r>
            <a:r>
              <a:rPr lang="vi-VN" sz="3000" dirty="0">
                <a:solidFill>
                  <a:srgbClr val="C00000"/>
                </a:solidFill>
              </a:rPr>
              <a:t>mục 20 nghĩa vụ tạm hoãn thực thi </a:t>
            </a:r>
            <a:r>
              <a:rPr lang="vi-VN" sz="3000" dirty="0" smtClean="0">
                <a:solidFill>
                  <a:srgbClr val="C00000"/>
                </a:solidFill>
              </a:rPr>
              <a:t>của</a:t>
            </a:r>
            <a:r>
              <a:rPr lang="en-US" sz="3000" dirty="0" smtClean="0">
                <a:solidFill>
                  <a:srgbClr val="C00000"/>
                </a:solidFill>
              </a:rPr>
              <a:t> </a:t>
            </a:r>
            <a:r>
              <a:rPr lang="vi-VN" sz="3000" dirty="0" smtClean="0">
                <a:solidFill>
                  <a:srgbClr val="C00000"/>
                </a:solidFill>
              </a:rPr>
              <a:t>TPP </a:t>
            </a:r>
            <a:r>
              <a:rPr lang="vi-VN" sz="3000" dirty="0">
                <a:solidFill>
                  <a:srgbClr val="C00000"/>
                </a:solidFill>
              </a:rPr>
              <a:t>và 4 nội dung cần đàm phán lại; </a:t>
            </a:r>
            <a:endParaRPr lang="en-US" sz="3000" dirty="0" smtClean="0">
              <a:solidFill>
                <a:srgbClr val="C00000"/>
              </a:solidFill>
            </a:endParaRPr>
          </a:p>
          <a:p>
            <a:pPr marL="0" indent="0" algn="just">
              <a:buNone/>
            </a:pPr>
            <a:r>
              <a:rPr lang="en-US" sz="3000" dirty="0">
                <a:solidFill>
                  <a:srgbClr val="C00000"/>
                </a:solidFill>
              </a:rPr>
              <a:t>	</a:t>
            </a:r>
            <a:r>
              <a:rPr lang="en-US" sz="3000" b="1" dirty="0" smtClean="0">
                <a:solidFill>
                  <a:srgbClr val="C00000"/>
                </a:solidFill>
                <a:cs typeface="Arial" panose="020B0604020202020204" pitchFamily="34" charset="0"/>
              </a:rPr>
              <a:t>(2)</a:t>
            </a:r>
            <a:r>
              <a:rPr lang="vi-VN" sz="3000" dirty="0" smtClean="0">
                <a:solidFill>
                  <a:srgbClr val="C00000"/>
                </a:solidFill>
              </a:rPr>
              <a:t> </a:t>
            </a:r>
            <a:r>
              <a:rPr lang="vi-VN" sz="3000" dirty="0">
                <a:solidFill>
                  <a:srgbClr val="C00000"/>
                </a:solidFill>
              </a:rPr>
              <a:t>7 điều liên quan đến những điểm kỹ thuật của Hiệp định mới.</a:t>
            </a:r>
          </a:p>
        </p:txBody>
      </p:sp>
    </p:spTree>
    <p:extLst>
      <p:ext uri="{BB962C8B-B14F-4D97-AF65-F5344CB8AC3E}">
        <p14:creationId xmlns:p14="http://schemas.microsoft.com/office/powerpoint/2010/main" val="34604615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2"/>
          </p:nvPr>
        </p:nvPicPr>
        <p:blipFill>
          <a:blip r:embed="rId2"/>
          <a:stretch>
            <a:fillRect/>
          </a:stretch>
        </p:blipFill>
        <p:spPr>
          <a:xfrm>
            <a:off x="528171" y="2539032"/>
            <a:ext cx="4558180" cy="3555380"/>
          </a:xfrm>
          <a:prstGeom prst="rect">
            <a:avLst/>
          </a:prstGeom>
        </p:spPr>
      </p:pic>
      <p:sp>
        <p:nvSpPr>
          <p:cNvPr id="6" name="Content Placeholder 5"/>
          <p:cNvSpPr>
            <a:spLocks noGrp="1"/>
          </p:cNvSpPr>
          <p:nvPr>
            <p:ph sz="quarter" idx="4"/>
          </p:nvPr>
        </p:nvSpPr>
        <p:spPr>
          <a:xfrm>
            <a:off x="5370512" y="2539032"/>
            <a:ext cx="6354765" cy="3555380"/>
          </a:xfrm>
        </p:spPr>
        <p:txBody>
          <a:bodyPr>
            <a:noAutofit/>
          </a:bodyPr>
          <a:lstStyle/>
          <a:p>
            <a:pPr algn="just"/>
            <a:r>
              <a:rPr lang="vi-VN" sz="2400" b="1" dirty="0" smtClean="0">
                <a:solidFill>
                  <a:srgbClr val="0070C0"/>
                </a:solidFill>
              </a:rPr>
              <a:t>CPTPP </a:t>
            </a:r>
            <a:r>
              <a:rPr lang="vi-VN" sz="2400" b="1" dirty="0">
                <a:solidFill>
                  <a:srgbClr val="0070C0"/>
                </a:solidFill>
              </a:rPr>
              <a:t>được đánh giá là Hiệp định thương mại tự do chất lượng cao, với mức độ cam kết sâu nhất từ trước đến nay, nó không chỉ đề cập đến các lĩnh vực truyền thống mà còn xử lý những vấn đề mới, phi truyền thống như: </a:t>
            </a:r>
            <a:r>
              <a:rPr lang="vi-VN" sz="2400" b="1" dirty="0">
                <a:solidFill>
                  <a:srgbClr val="C00000"/>
                </a:solidFill>
              </a:rPr>
              <a:t>lao động, môi trường, mua sắm công, doanh nghiệp nhà nước, xoá đói giảm nghèo, phòng chống tham nhũng... </a:t>
            </a:r>
            <a:endParaRPr lang="en-US" sz="2400" b="1" dirty="0">
              <a:solidFill>
                <a:srgbClr val="C00000"/>
              </a:solidFill>
            </a:endParaRPr>
          </a:p>
        </p:txBody>
      </p:sp>
    </p:spTree>
    <p:extLst>
      <p:ext uri="{BB962C8B-B14F-4D97-AF65-F5344CB8AC3E}">
        <p14:creationId xmlns:p14="http://schemas.microsoft.com/office/powerpoint/2010/main" val="31619195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981578" y="819150"/>
            <a:ext cx="6134100" cy="5391150"/>
          </a:xfrm>
        </p:spPr>
        <p:txBody>
          <a:bodyPr>
            <a:noAutofit/>
          </a:bodyPr>
          <a:lstStyle/>
          <a:p>
            <a:pPr algn="just"/>
            <a:r>
              <a:rPr lang="vi-VN" sz="3200" b="1" dirty="0" smtClean="0">
                <a:solidFill>
                  <a:srgbClr val="002060"/>
                </a:solidFill>
              </a:rPr>
              <a:t>CPTPP </a:t>
            </a:r>
            <a:r>
              <a:rPr lang="vi-VN" sz="3200" b="1" dirty="0">
                <a:solidFill>
                  <a:srgbClr val="002060"/>
                </a:solidFill>
              </a:rPr>
              <a:t>thể hiện sự toàn diện và tiến bộ, bảo đảm quyền lợi thiết thực đối với mọi người dân </a:t>
            </a:r>
            <a:r>
              <a:rPr lang="vi-VN" sz="3200" dirty="0">
                <a:solidFill>
                  <a:srgbClr val="002060"/>
                </a:solidFill>
              </a:rPr>
              <a:t>(người dân các nước thành viên đều được hưởng lợi từ các hoạt động thương mại, đầu tư, cơ hội việc làm</a:t>
            </a:r>
            <a:r>
              <a:rPr lang="vi-VN" sz="3200" dirty="0" smtClean="0">
                <a:solidFill>
                  <a:srgbClr val="002060"/>
                </a:solidFill>
              </a:rPr>
              <a:t>…)</a:t>
            </a:r>
            <a:endParaRPr lang="vi-VN" sz="3200" dirty="0">
              <a:solidFill>
                <a:srgbClr val="002060"/>
              </a:solidFill>
            </a:endParaRPr>
          </a:p>
        </p:txBody>
      </p:sp>
      <p:pic>
        <p:nvPicPr>
          <p:cNvPr id="10" name="Picture 9"/>
          <p:cNvPicPr>
            <a:picLocks noChangeAspect="1"/>
          </p:cNvPicPr>
          <p:nvPr/>
        </p:nvPicPr>
        <p:blipFill>
          <a:blip r:embed="rId2"/>
          <a:stretch>
            <a:fillRect/>
          </a:stretch>
        </p:blipFill>
        <p:spPr>
          <a:xfrm>
            <a:off x="669637" y="819153"/>
            <a:ext cx="3854745" cy="5177613"/>
          </a:xfrm>
          <a:prstGeom prst="rect">
            <a:avLst/>
          </a:prstGeom>
        </p:spPr>
      </p:pic>
    </p:spTree>
    <p:extLst>
      <p:ext uri="{BB962C8B-B14F-4D97-AF65-F5344CB8AC3E}">
        <p14:creationId xmlns:p14="http://schemas.microsoft.com/office/powerpoint/2010/main" val="34687586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95299" y="2422525"/>
            <a:ext cx="6581776" cy="3683000"/>
          </a:xfrm>
        </p:spPr>
        <p:txBody>
          <a:bodyPr>
            <a:noAutofit/>
          </a:bodyPr>
          <a:lstStyle/>
          <a:p>
            <a:pPr algn="just">
              <a:spcAft>
                <a:spcPts val="1200"/>
              </a:spcAft>
            </a:pPr>
            <a:r>
              <a:rPr lang="vi-VN" sz="2600" b="1" dirty="0">
                <a:solidFill>
                  <a:srgbClr val="002060"/>
                </a:solidFill>
              </a:rPr>
              <a:t>Đối với Việt Nam, việc quyết định tham gia đàm phán và ký kết Hiệp định CPTPP là một quá trình dài, với sự chuẩn bị tích cực, chủ động. Việt Nam tham gia Hiệp định CPTPP với tư cách là một trong những thành viên đầu tiên, thể hiện mạnh mẽ chủ trương chủ động hội nhập quốc tế của Đảng, Nhà nước </a:t>
            </a:r>
            <a:r>
              <a:rPr lang="vi-VN" sz="2600" b="1" dirty="0" smtClean="0">
                <a:solidFill>
                  <a:srgbClr val="002060"/>
                </a:solidFill>
              </a:rPr>
              <a:t>ta</a:t>
            </a:r>
            <a:r>
              <a:rPr lang="en-US" sz="2600" b="1" dirty="0" smtClean="0">
                <a:solidFill>
                  <a:srgbClr val="002060"/>
                </a:solidFill>
              </a:rPr>
              <a:t>.</a:t>
            </a:r>
          </a:p>
        </p:txBody>
      </p:sp>
      <p:pic>
        <p:nvPicPr>
          <p:cNvPr id="8" name="Content Placeholder 7"/>
          <p:cNvPicPr>
            <a:picLocks noGrp="1" noChangeAspect="1"/>
          </p:cNvPicPr>
          <p:nvPr>
            <p:ph sz="half" idx="2"/>
          </p:nvPr>
        </p:nvPicPr>
        <p:blipFill>
          <a:blip r:embed="rId2"/>
          <a:stretch>
            <a:fillRect/>
          </a:stretch>
        </p:blipFill>
        <p:spPr>
          <a:xfrm>
            <a:off x="7505701" y="2533654"/>
            <a:ext cx="4199907" cy="3457575"/>
          </a:xfrm>
          <a:prstGeom prst="rect">
            <a:avLst/>
          </a:prstGeom>
        </p:spPr>
      </p:pic>
    </p:spTree>
    <p:extLst>
      <p:ext uri="{BB962C8B-B14F-4D97-AF65-F5344CB8AC3E}">
        <p14:creationId xmlns:p14="http://schemas.microsoft.com/office/powerpoint/2010/main" val="40617248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9" y="485776"/>
            <a:ext cx="9970247" cy="1781175"/>
          </a:xfrm>
        </p:spPr>
        <p:txBody>
          <a:bodyPr/>
          <a:lstStyle/>
          <a:p>
            <a:pPr algn="ctr"/>
            <a:r>
              <a:rPr lang="en-US" sz="3400" b="1" dirty="0" smtClean="0">
                <a:solidFill>
                  <a:srgbClr val="FFFF00"/>
                </a:solidFill>
                <a:latin typeface="Arial" panose="020B0604020202020204" pitchFamily="34" charset="0"/>
                <a:cs typeface="Arial" panose="020B0604020202020204" pitchFamily="34" charset="0"/>
              </a:rPr>
              <a:t>PHẦN II</a:t>
            </a:r>
            <a:br>
              <a:rPr lang="en-US" sz="3400" b="1" dirty="0" smtClean="0">
                <a:solidFill>
                  <a:srgbClr val="FFFF00"/>
                </a:solidFill>
                <a:latin typeface="Arial" panose="020B0604020202020204" pitchFamily="34" charset="0"/>
                <a:cs typeface="Arial" panose="020B0604020202020204" pitchFamily="34" charset="0"/>
              </a:rPr>
            </a:br>
            <a:r>
              <a:rPr lang="en-US" sz="3400" b="1" dirty="0" smtClean="0">
                <a:solidFill>
                  <a:srgbClr val="FFFF00"/>
                </a:solidFill>
                <a:latin typeface="Arial" panose="020B0604020202020204" pitchFamily="34" charset="0"/>
                <a:cs typeface="Arial" panose="020B0604020202020204" pitchFamily="34" charset="0"/>
              </a:rPr>
              <a:t>NỘI DUNG CHỦ YẾU VỀ LAO ĐỘNG VÀ </a:t>
            </a:r>
            <a:br>
              <a:rPr lang="en-US" sz="3400" b="1" dirty="0" smtClean="0">
                <a:solidFill>
                  <a:srgbClr val="FFFF00"/>
                </a:solidFill>
                <a:latin typeface="Arial" panose="020B0604020202020204" pitchFamily="34" charset="0"/>
                <a:cs typeface="Arial" panose="020B0604020202020204" pitchFamily="34" charset="0"/>
              </a:rPr>
            </a:br>
            <a:r>
              <a:rPr lang="en-US" sz="3400" b="1" dirty="0" smtClean="0">
                <a:solidFill>
                  <a:srgbClr val="FFFF00"/>
                </a:solidFill>
                <a:latin typeface="Arial" panose="020B0604020202020204" pitchFamily="34" charset="0"/>
                <a:cs typeface="Arial" panose="020B0604020202020204" pitchFamily="34" charset="0"/>
              </a:rPr>
              <a:t>CÔNG ĐOÀN TRONG CPTPP</a:t>
            </a:r>
            <a:endParaRPr lang="en-US" sz="3400" b="1" dirty="0">
              <a:solidFill>
                <a:srgbClr val="FFFF00"/>
              </a:solidFill>
              <a:latin typeface="Arial" panose="020B0604020202020204" pitchFamily="34" charset="0"/>
              <a:cs typeface="Arial" panose="020B0604020202020204" pitchFamily="34" charset="0"/>
            </a:endParaRPr>
          </a:p>
        </p:txBody>
      </p:sp>
      <p:sp>
        <p:nvSpPr>
          <p:cNvPr id="9" name="Content Placeholder 3"/>
          <p:cNvSpPr>
            <a:spLocks noGrp="1"/>
          </p:cNvSpPr>
          <p:nvPr>
            <p:ph sz="half" idx="2"/>
          </p:nvPr>
        </p:nvSpPr>
        <p:spPr>
          <a:xfrm>
            <a:off x="486888" y="2455370"/>
            <a:ext cx="11115304" cy="3612923"/>
          </a:xfrm>
        </p:spPr>
        <p:txBody>
          <a:bodyPr>
            <a:normAutofit/>
          </a:bodyPr>
          <a:lstStyle/>
          <a:p>
            <a:pPr marL="0" indent="0" algn="just">
              <a:buNone/>
            </a:pPr>
            <a:r>
              <a:rPr lang="en-US" sz="2800" b="1" dirty="0" smtClean="0">
                <a:solidFill>
                  <a:srgbClr val="C00000"/>
                </a:solidFill>
                <a:latin typeface="Arial" pitchFamily="34" charset="0"/>
                <a:cs typeface="Arial" pitchFamily="34" charset="0"/>
              </a:rPr>
              <a:t>1. MỘT SỐ NỘI DUNG CƠ BẢN VỀ LAO ĐỘNG VÀ CÔNG ĐOÀN</a:t>
            </a:r>
          </a:p>
          <a:p>
            <a:pPr marL="0" indent="0" algn="just">
              <a:buNone/>
            </a:pPr>
            <a:r>
              <a:rPr lang="en-US" sz="2800" dirty="0" err="1" smtClean="0">
                <a:solidFill>
                  <a:schemeClr val="tx1"/>
                </a:solidFill>
                <a:latin typeface="Arial" panose="020B0604020202020204" pitchFamily="34" charset="0"/>
                <a:cs typeface="Arial" panose="020B0604020202020204" pitchFamily="34" charset="0"/>
              </a:rPr>
              <a:t>Hiệp</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định</a:t>
            </a:r>
            <a:r>
              <a:rPr lang="en-US" sz="2800" dirty="0" smtClean="0">
                <a:solidFill>
                  <a:schemeClr val="tx1"/>
                </a:solidFill>
                <a:latin typeface="Arial" panose="020B0604020202020204" pitchFamily="34" charset="0"/>
                <a:cs typeface="Arial" panose="020B0604020202020204" pitchFamily="34" charset="0"/>
              </a:rPr>
              <a:t> </a:t>
            </a:r>
            <a:r>
              <a:rPr lang="vi-VN" sz="2800" dirty="0" smtClean="0">
                <a:solidFill>
                  <a:schemeClr val="tx1"/>
                </a:solidFill>
                <a:latin typeface="Arial" panose="020B0604020202020204" pitchFamily="34" charset="0"/>
                <a:cs typeface="Arial" panose="020B0604020202020204" pitchFamily="34" charset="0"/>
              </a:rPr>
              <a:t>CPTPP </a:t>
            </a:r>
            <a:r>
              <a:rPr lang="vi-VN" sz="2800" dirty="0">
                <a:solidFill>
                  <a:schemeClr val="tx1"/>
                </a:solidFill>
                <a:latin typeface="Arial" panose="020B0604020202020204" pitchFamily="34" charset="0"/>
                <a:cs typeface="Arial" panose="020B0604020202020204" pitchFamily="34" charset="0"/>
              </a:rPr>
              <a:t>đề cập đến các nội dung cơ bản (có liên quan đến Việt Nam) gồm: </a:t>
            </a:r>
            <a:endParaRPr lang="en-US" sz="2800" dirty="0" smtClean="0">
              <a:solidFill>
                <a:schemeClr val="tx1"/>
              </a:solidFill>
              <a:latin typeface="Arial" panose="020B0604020202020204" pitchFamily="34" charset="0"/>
              <a:cs typeface="Arial" panose="020B0604020202020204" pitchFamily="34" charset="0"/>
            </a:endParaRPr>
          </a:p>
          <a:p>
            <a:pPr algn="just">
              <a:buFontTx/>
              <a:buChar char="-"/>
            </a:pPr>
            <a:r>
              <a:rPr lang="vi-VN" sz="2800" b="1" dirty="0" smtClean="0">
                <a:solidFill>
                  <a:srgbClr val="00B050"/>
                </a:solidFill>
                <a:latin typeface="Arial" panose="020B0604020202020204" pitchFamily="34" charset="0"/>
                <a:cs typeface="Arial" panose="020B0604020202020204" pitchFamily="34" charset="0"/>
              </a:rPr>
              <a:t>Thực </a:t>
            </a:r>
            <a:r>
              <a:rPr lang="vi-VN" sz="2800" b="1" dirty="0">
                <a:solidFill>
                  <a:srgbClr val="00B050"/>
                </a:solidFill>
                <a:latin typeface="Arial" panose="020B0604020202020204" pitchFamily="34" charset="0"/>
                <a:cs typeface="Arial" panose="020B0604020202020204" pitchFamily="34" charset="0"/>
              </a:rPr>
              <a:t>hiện tất cả các tiêu chuẩn lao động quốc tế cơ bản; </a:t>
            </a:r>
            <a:endParaRPr lang="en-US" sz="2800" b="1" dirty="0" smtClean="0">
              <a:solidFill>
                <a:srgbClr val="00B050"/>
              </a:solidFill>
              <a:latin typeface="Arial" panose="020B0604020202020204" pitchFamily="34" charset="0"/>
              <a:cs typeface="Arial" panose="020B0604020202020204" pitchFamily="34" charset="0"/>
            </a:endParaRPr>
          </a:p>
          <a:p>
            <a:pPr algn="just">
              <a:buFontTx/>
              <a:buChar char="-"/>
            </a:pPr>
            <a:r>
              <a:rPr lang="en-US" sz="2800" b="1" dirty="0">
                <a:solidFill>
                  <a:srgbClr val="00B050"/>
                </a:solidFill>
                <a:latin typeface="Arial" panose="020B0604020202020204" pitchFamily="34" charset="0"/>
                <a:cs typeface="Arial" panose="020B0604020202020204" pitchFamily="34" charset="0"/>
              </a:rPr>
              <a:t>Đ</a:t>
            </a:r>
            <a:r>
              <a:rPr lang="vi-VN" sz="2800" b="1" dirty="0" smtClean="0">
                <a:solidFill>
                  <a:srgbClr val="00B050"/>
                </a:solidFill>
                <a:latin typeface="Arial" panose="020B0604020202020204" pitchFamily="34" charset="0"/>
                <a:cs typeface="Arial" panose="020B0604020202020204" pitchFamily="34" charset="0"/>
              </a:rPr>
              <a:t>ối </a:t>
            </a:r>
            <a:r>
              <a:rPr lang="vi-VN" sz="2800" b="1" dirty="0">
                <a:solidFill>
                  <a:srgbClr val="00B050"/>
                </a:solidFill>
                <a:latin typeface="Arial" panose="020B0604020202020204" pitchFamily="34" charset="0"/>
                <a:cs typeface="Arial" panose="020B0604020202020204" pitchFamily="34" charset="0"/>
              </a:rPr>
              <a:t>với các cam kết chung về lao động, các nước đồng ý cho Việt Nam </a:t>
            </a:r>
            <a:r>
              <a:rPr lang="en-US" sz="2800" b="1" dirty="0" smtClean="0">
                <a:solidFill>
                  <a:srgbClr val="00B050"/>
                </a:solidFill>
                <a:latin typeface="Arial" panose="020B0604020202020204" pitchFamily="34" charset="0"/>
                <a:cs typeface="Arial" panose="020B0604020202020204" pitchFamily="34" charset="0"/>
              </a:rPr>
              <a:t>(</a:t>
            </a:r>
            <a:r>
              <a:rPr lang="vi-VN" sz="2800" b="1" dirty="0" smtClean="0">
                <a:solidFill>
                  <a:srgbClr val="00B050"/>
                </a:solidFill>
                <a:latin typeface="Arial" panose="020B0604020202020204" pitchFamily="34" charset="0"/>
                <a:cs typeface="Arial" panose="020B0604020202020204" pitchFamily="34" charset="0"/>
              </a:rPr>
              <a:t>lộ </a:t>
            </a:r>
            <a:r>
              <a:rPr lang="vi-VN" sz="2800" b="1" dirty="0">
                <a:solidFill>
                  <a:srgbClr val="00B050"/>
                </a:solidFill>
                <a:latin typeface="Arial" panose="020B0604020202020204" pitchFamily="34" charset="0"/>
                <a:cs typeface="Arial" panose="020B0604020202020204" pitchFamily="34" charset="0"/>
              </a:rPr>
              <a:t>trình 3 </a:t>
            </a:r>
            <a:r>
              <a:rPr lang="vi-VN" sz="2800" b="1" dirty="0" smtClean="0">
                <a:solidFill>
                  <a:srgbClr val="00B050"/>
                </a:solidFill>
                <a:latin typeface="Arial" panose="020B0604020202020204" pitchFamily="34" charset="0"/>
                <a:cs typeface="Arial" panose="020B0604020202020204" pitchFamily="34" charset="0"/>
              </a:rPr>
              <a:t>năm</a:t>
            </a:r>
            <a:r>
              <a:rPr lang="en-US" sz="2800" b="1" dirty="0" smtClean="0">
                <a:solidFill>
                  <a:srgbClr val="00B050"/>
                </a:solidFill>
                <a:latin typeface="Arial" panose="020B0604020202020204" pitchFamily="34" charset="0"/>
                <a:cs typeface="Arial" panose="020B0604020202020204" pitchFamily="34" charset="0"/>
              </a:rPr>
              <a:t>; 5 </a:t>
            </a:r>
            <a:r>
              <a:rPr lang="en-US" sz="2800" b="1" dirty="0" err="1" smtClean="0">
                <a:solidFill>
                  <a:srgbClr val="00B050"/>
                </a:solidFill>
                <a:latin typeface="Arial" panose="020B0604020202020204" pitchFamily="34" charset="0"/>
                <a:cs typeface="Arial" panose="020B0604020202020204" pitchFamily="34" charset="0"/>
              </a:rPr>
              <a:t>năm</a:t>
            </a:r>
            <a:r>
              <a:rPr lang="en-US" sz="2800" b="1" dirty="0" smtClean="0">
                <a:solidFill>
                  <a:srgbClr val="00B050"/>
                </a:solidFill>
                <a:latin typeface="Arial" panose="020B0604020202020204" pitchFamily="34" charset="0"/>
                <a:cs typeface="Arial" panose="020B0604020202020204" pitchFamily="34" charset="0"/>
              </a:rPr>
              <a:t>, 7 </a:t>
            </a:r>
            <a:r>
              <a:rPr lang="en-US" sz="2800" b="1" dirty="0" err="1" smtClean="0">
                <a:solidFill>
                  <a:srgbClr val="00B050"/>
                </a:solidFill>
                <a:latin typeface="Arial" panose="020B0604020202020204" pitchFamily="34" charset="0"/>
                <a:cs typeface="Arial" panose="020B0604020202020204" pitchFamily="34" charset="0"/>
              </a:rPr>
              <a:t>năm</a:t>
            </a:r>
            <a:r>
              <a:rPr lang="en-US" sz="2800" b="1" dirty="0" smtClean="0">
                <a:solidFill>
                  <a:srgbClr val="00B05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29722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3"/>
          <p:cNvSpPr txBox="1">
            <a:spLocks/>
          </p:cNvSpPr>
          <p:nvPr/>
        </p:nvSpPr>
        <p:spPr>
          <a:xfrm>
            <a:off x="486888" y="609600"/>
            <a:ext cx="11115304" cy="5458691"/>
          </a:xfrm>
          <a:prstGeom prst="rect">
            <a:avLst/>
          </a:prstGeom>
        </p:spPr>
        <p:txBody>
          <a:bodyPr>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lgn="just">
              <a:buNone/>
            </a:pPr>
            <a:endParaRPr lang="en-US" sz="2800" dirty="0" smtClean="0">
              <a:solidFill>
                <a:schemeClr val="tx1"/>
              </a:solidFill>
              <a:latin typeface="Arial" pitchFamily="34" charset="0"/>
              <a:cs typeface="Arial" pitchFamily="34" charset="0"/>
            </a:endParaRPr>
          </a:p>
        </p:txBody>
      </p:sp>
      <p:sp>
        <p:nvSpPr>
          <p:cNvPr id="9" name="Rectangle 8"/>
          <p:cNvSpPr/>
          <p:nvPr/>
        </p:nvSpPr>
        <p:spPr>
          <a:xfrm>
            <a:off x="609603" y="746969"/>
            <a:ext cx="10992593" cy="5355312"/>
          </a:xfrm>
          <a:prstGeom prst="rect">
            <a:avLst/>
          </a:prstGeom>
        </p:spPr>
        <p:txBody>
          <a:bodyPr wrap="square">
            <a:spAutoFit/>
          </a:bodyPr>
          <a:lstStyle/>
          <a:p>
            <a:pPr algn="just">
              <a:spcBef>
                <a:spcPts val="600"/>
              </a:spcBef>
              <a:spcAft>
                <a:spcPts val="600"/>
              </a:spcAft>
            </a:pPr>
            <a:r>
              <a:rPr lang="vi-VN" sz="2600" b="1" dirty="0">
                <a:solidFill>
                  <a:srgbClr val="C00000"/>
                </a:solidFill>
              </a:rPr>
              <a:t>Kể từ </a:t>
            </a:r>
            <a:r>
              <a:rPr lang="vi-VN" sz="2600" b="1" smtClean="0">
                <a:solidFill>
                  <a:srgbClr val="C00000"/>
                </a:solidFill>
              </a:rPr>
              <a:t>khi</a:t>
            </a:r>
            <a:r>
              <a:rPr lang="en-US" sz="2600" b="1" smtClean="0">
                <a:solidFill>
                  <a:srgbClr val="C00000"/>
                </a:solidFill>
              </a:rPr>
              <a:t> VN </a:t>
            </a:r>
            <a:r>
              <a:rPr lang="vi-VN" sz="2600" b="1" dirty="0" smtClean="0">
                <a:solidFill>
                  <a:srgbClr val="C00000"/>
                </a:solidFill>
              </a:rPr>
              <a:t>chính </a:t>
            </a:r>
            <a:r>
              <a:rPr lang="vi-VN" sz="2600" b="1">
                <a:solidFill>
                  <a:srgbClr val="C00000"/>
                </a:solidFill>
              </a:rPr>
              <a:t>thức </a:t>
            </a:r>
            <a:r>
              <a:rPr lang="en-US" sz="2600" b="1" smtClean="0">
                <a:solidFill>
                  <a:srgbClr val="C00000"/>
                </a:solidFill>
              </a:rPr>
              <a:t>tham gia</a:t>
            </a:r>
            <a:r>
              <a:rPr lang="vi-VN" sz="2600" b="1" smtClean="0">
                <a:solidFill>
                  <a:srgbClr val="C00000"/>
                </a:solidFill>
              </a:rPr>
              <a:t>, </a:t>
            </a:r>
            <a:r>
              <a:rPr lang="vi-VN" sz="2600" b="1" dirty="0">
                <a:solidFill>
                  <a:srgbClr val="C00000"/>
                </a:solidFill>
              </a:rPr>
              <a:t>cho phép </a:t>
            </a:r>
            <a:r>
              <a:rPr lang="en-US" sz="2600" b="1" dirty="0" smtClean="0">
                <a:solidFill>
                  <a:srgbClr val="C00000"/>
                </a:solidFill>
                <a:cs typeface="Arial" panose="020B0604020202020204" pitchFamily="34" charset="0"/>
              </a:rPr>
              <a:t>NLĐ</a:t>
            </a:r>
            <a:r>
              <a:rPr lang="en-US" sz="2600" b="1" dirty="0" smtClean="0">
                <a:solidFill>
                  <a:srgbClr val="C00000"/>
                </a:solidFill>
              </a:rPr>
              <a:t> </a:t>
            </a:r>
            <a:r>
              <a:rPr lang="vi-VN" sz="2600" b="1" dirty="0" smtClean="0">
                <a:solidFill>
                  <a:srgbClr val="C00000"/>
                </a:solidFill>
              </a:rPr>
              <a:t>làm </a:t>
            </a:r>
            <a:r>
              <a:rPr lang="vi-VN" sz="2600" b="1" dirty="0">
                <a:solidFill>
                  <a:srgbClr val="C00000"/>
                </a:solidFill>
              </a:rPr>
              <a:t>việc trong một </a:t>
            </a:r>
            <a:r>
              <a:rPr lang="en-US" sz="2600" b="1" dirty="0" smtClean="0">
                <a:solidFill>
                  <a:srgbClr val="C00000"/>
                </a:solidFill>
              </a:rPr>
              <a:t>DN </a:t>
            </a:r>
            <a:r>
              <a:rPr lang="vi-VN" sz="2600" b="1" dirty="0" smtClean="0">
                <a:solidFill>
                  <a:srgbClr val="C00000"/>
                </a:solidFill>
              </a:rPr>
              <a:t>được </a:t>
            </a:r>
            <a:r>
              <a:rPr lang="vi-VN" sz="2600" b="1" dirty="0">
                <a:solidFill>
                  <a:srgbClr val="C00000"/>
                </a:solidFill>
              </a:rPr>
              <a:t>thành lập tổ chức đại diện của NLĐ hoặc công đoàn ở cấp cơ sở theo sự lựa chọn của họ. Để hoạt động, tổ chức này </a:t>
            </a:r>
            <a:r>
              <a:rPr lang="vi-VN" sz="2600" b="1" u="sng" dirty="0">
                <a:solidFill>
                  <a:srgbClr val="C00000"/>
                </a:solidFill>
              </a:rPr>
              <a:t>hoặc</a:t>
            </a:r>
            <a:r>
              <a:rPr lang="vi-VN" sz="2600" b="1" dirty="0">
                <a:solidFill>
                  <a:srgbClr val="C00000"/>
                </a:solidFill>
              </a:rPr>
              <a:t> gia nhập vào </a:t>
            </a:r>
            <a:r>
              <a:rPr lang="en-US" sz="2600" b="1" dirty="0" smtClean="0">
                <a:solidFill>
                  <a:srgbClr val="C00000"/>
                </a:solidFill>
              </a:rPr>
              <a:t>CĐVN </a:t>
            </a:r>
            <a:r>
              <a:rPr lang="vi-VN" sz="2600" b="1" u="sng" dirty="0" smtClean="0">
                <a:solidFill>
                  <a:srgbClr val="C00000"/>
                </a:solidFill>
              </a:rPr>
              <a:t>hoặc</a:t>
            </a:r>
            <a:r>
              <a:rPr lang="vi-VN" sz="2600" b="1" dirty="0" smtClean="0">
                <a:solidFill>
                  <a:srgbClr val="C00000"/>
                </a:solidFill>
              </a:rPr>
              <a:t> </a:t>
            </a:r>
            <a:r>
              <a:rPr lang="vi-VN" sz="2600" b="1" dirty="0">
                <a:solidFill>
                  <a:srgbClr val="C00000"/>
                </a:solidFill>
              </a:rPr>
              <a:t>đăng ký hoạt động độc lập với </a:t>
            </a:r>
            <a:r>
              <a:rPr lang="en-US" sz="2600" b="1" dirty="0" smtClean="0">
                <a:solidFill>
                  <a:srgbClr val="C00000"/>
                </a:solidFill>
              </a:rPr>
              <a:t>CQNN </a:t>
            </a:r>
            <a:r>
              <a:rPr lang="vi-VN" sz="2600" b="1" dirty="0" smtClean="0">
                <a:solidFill>
                  <a:srgbClr val="C00000"/>
                </a:solidFill>
              </a:rPr>
              <a:t>có </a:t>
            </a:r>
            <a:r>
              <a:rPr lang="vi-VN" sz="2600" b="1" dirty="0">
                <a:solidFill>
                  <a:srgbClr val="C00000"/>
                </a:solidFill>
              </a:rPr>
              <a:t>thẩm quyền tùy theo sự lựa chọn của tổ chức đó.</a:t>
            </a:r>
          </a:p>
          <a:p>
            <a:pPr marL="914400" algn="just">
              <a:spcBef>
                <a:spcPts val="600"/>
              </a:spcBef>
              <a:spcAft>
                <a:spcPts val="600"/>
              </a:spcAft>
            </a:pPr>
            <a:r>
              <a:rPr lang="vi-VN" sz="2600" dirty="0">
                <a:solidFill>
                  <a:srgbClr val="0070C0"/>
                </a:solidFill>
              </a:rPr>
              <a:t>- </a:t>
            </a:r>
            <a:r>
              <a:rPr lang="en-US" sz="2600" dirty="0" err="1" smtClean="0">
                <a:solidFill>
                  <a:srgbClr val="0070C0"/>
                </a:solidFill>
                <a:latin typeface="Arial" panose="020B0604020202020204" pitchFamily="34" charset="0"/>
                <a:cs typeface="Arial" panose="020B0604020202020204" pitchFamily="34" charset="0"/>
              </a:rPr>
              <a:t>Cơ</a:t>
            </a:r>
            <a:r>
              <a:rPr lang="en-US" sz="2600" dirty="0">
                <a:solidFill>
                  <a:srgbClr val="0070C0"/>
                </a:solidFill>
              </a:rPr>
              <a:t> </a:t>
            </a:r>
            <a:r>
              <a:rPr lang="vi-VN" sz="2600" dirty="0" smtClean="0">
                <a:solidFill>
                  <a:srgbClr val="0070C0"/>
                </a:solidFill>
              </a:rPr>
              <a:t>bản </a:t>
            </a:r>
            <a:r>
              <a:rPr lang="vi-VN" sz="2600" dirty="0">
                <a:solidFill>
                  <a:srgbClr val="0070C0"/>
                </a:solidFill>
              </a:rPr>
              <a:t>có các quyền tương đương như </a:t>
            </a:r>
            <a:r>
              <a:rPr lang="en-US" sz="2600" dirty="0" smtClean="0">
                <a:solidFill>
                  <a:srgbClr val="0070C0"/>
                </a:solidFill>
                <a:latin typeface="Arial" panose="020B0604020202020204" pitchFamily="34" charset="0"/>
                <a:cs typeface="Arial" panose="020B0604020202020204" pitchFamily="34" charset="0"/>
              </a:rPr>
              <a:t>CĐCS</a:t>
            </a:r>
            <a:r>
              <a:rPr lang="en-US" sz="2600" dirty="0" smtClean="0">
                <a:solidFill>
                  <a:srgbClr val="0070C0"/>
                </a:solidFill>
              </a:rPr>
              <a:t> </a:t>
            </a:r>
            <a:r>
              <a:rPr lang="vi-VN" sz="2600" dirty="0" smtClean="0">
                <a:solidFill>
                  <a:srgbClr val="0070C0"/>
                </a:solidFill>
              </a:rPr>
              <a:t>thuộc </a:t>
            </a:r>
            <a:r>
              <a:rPr lang="vi-VN" sz="2600" dirty="0">
                <a:solidFill>
                  <a:srgbClr val="0070C0"/>
                </a:solidFill>
              </a:rPr>
              <a:t>hệ thống của </a:t>
            </a:r>
            <a:r>
              <a:rPr lang="en-US" sz="2600" dirty="0" smtClean="0">
                <a:solidFill>
                  <a:srgbClr val="0070C0"/>
                </a:solidFill>
                <a:latin typeface="Arial" panose="020B0604020202020204" pitchFamily="34" charset="0"/>
                <a:cs typeface="Arial" panose="020B0604020202020204" pitchFamily="34" charset="0"/>
              </a:rPr>
              <a:t>TLĐLĐVN</a:t>
            </a:r>
            <a:r>
              <a:rPr lang="vi-VN" sz="2600" dirty="0" smtClean="0">
                <a:solidFill>
                  <a:srgbClr val="0070C0"/>
                </a:solidFill>
              </a:rPr>
              <a:t>.</a:t>
            </a:r>
            <a:endParaRPr lang="vi-VN" sz="2600" dirty="0">
              <a:solidFill>
                <a:srgbClr val="0070C0"/>
              </a:solidFill>
            </a:endParaRPr>
          </a:p>
          <a:p>
            <a:pPr marL="914400" algn="just">
              <a:spcBef>
                <a:spcPts val="600"/>
              </a:spcBef>
              <a:spcAft>
                <a:spcPts val="600"/>
              </a:spcAft>
            </a:pPr>
            <a:r>
              <a:rPr lang="vi-VN" sz="2600" dirty="0">
                <a:solidFill>
                  <a:srgbClr val="0070C0"/>
                </a:solidFill>
              </a:rPr>
              <a:t>- </a:t>
            </a:r>
            <a:r>
              <a:rPr lang="en-US" sz="2600" dirty="0" smtClean="0">
                <a:solidFill>
                  <a:srgbClr val="0070C0"/>
                </a:solidFill>
                <a:latin typeface="Arial" panose="020B0604020202020204" pitchFamily="34" charset="0"/>
                <a:cs typeface="Arial" panose="020B0604020202020204" pitchFamily="34" charset="0"/>
              </a:rPr>
              <a:t>C</a:t>
            </a:r>
            <a:r>
              <a:rPr lang="vi-VN" sz="2600" dirty="0" smtClean="0">
                <a:solidFill>
                  <a:srgbClr val="0070C0"/>
                </a:solidFill>
              </a:rPr>
              <a:t>ó </a:t>
            </a:r>
            <a:r>
              <a:rPr lang="vi-VN" sz="2600" dirty="0">
                <a:solidFill>
                  <a:srgbClr val="0070C0"/>
                </a:solidFill>
              </a:rPr>
              <a:t>thể yêu cầu và nhận sự trợ giúp kỹ thuật và đào tạo từ các tổ chức hoạt động về lao động đang hoạt động hợp pháp tại </a:t>
            </a:r>
            <a:r>
              <a:rPr lang="en-US" sz="2600" dirty="0" smtClean="0">
                <a:solidFill>
                  <a:srgbClr val="0070C0"/>
                </a:solidFill>
                <a:latin typeface="Arial" panose="020B0604020202020204" pitchFamily="34" charset="0"/>
                <a:cs typeface="Arial" panose="020B0604020202020204" pitchFamily="34" charset="0"/>
              </a:rPr>
              <a:t>VN.</a:t>
            </a:r>
            <a:endParaRPr lang="vi-VN" sz="2600" dirty="0">
              <a:solidFill>
                <a:srgbClr val="0070C0"/>
              </a:solidFill>
              <a:latin typeface="Arial" panose="020B0604020202020204" pitchFamily="34" charset="0"/>
              <a:cs typeface="Arial" panose="020B0604020202020204" pitchFamily="34" charset="0"/>
            </a:endParaRPr>
          </a:p>
          <a:p>
            <a:pPr marL="914400" algn="just">
              <a:spcBef>
                <a:spcPts val="600"/>
              </a:spcBef>
              <a:spcAft>
                <a:spcPts val="600"/>
              </a:spcAft>
            </a:pPr>
            <a:r>
              <a:rPr lang="vi-VN" sz="2600" dirty="0">
                <a:solidFill>
                  <a:srgbClr val="0070C0"/>
                </a:solidFill>
              </a:rPr>
              <a:t>-	Lộ trình: Chậm nhất từ </a:t>
            </a:r>
            <a:r>
              <a:rPr lang="vi-VN" sz="2600" b="1" dirty="0">
                <a:solidFill>
                  <a:srgbClr val="0070C0"/>
                </a:solidFill>
              </a:rPr>
              <a:t>5 năm </a:t>
            </a:r>
            <a:r>
              <a:rPr lang="vi-VN" sz="2600" dirty="0">
                <a:solidFill>
                  <a:srgbClr val="0070C0"/>
                </a:solidFill>
              </a:rPr>
              <a:t>(quyền thành lập) và </a:t>
            </a:r>
            <a:r>
              <a:rPr lang="vi-VN" sz="2600" b="1" dirty="0">
                <a:solidFill>
                  <a:srgbClr val="0070C0"/>
                </a:solidFill>
              </a:rPr>
              <a:t>7 năm </a:t>
            </a:r>
            <a:r>
              <a:rPr lang="vi-VN" sz="2600" dirty="0">
                <a:solidFill>
                  <a:srgbClr val="0070C0"/>
                </a:solidFill>
              </a:rPr>
              <a:t>(quyền liên kết), </a:t>
            </a:r>
            <a:r>
              <a:rPr lang="vi-VN" sz="2600" dirty="0" smtClean="0">
                <a:solidFill>
                  <a:srgbClr val="0070C0"/>
                </a:solidFill>
              </a:rPr>
              <a:t>các </a:t>
            </a:r>
            <a:r>
              <a:rPr lang="vi-VN" sz="2600" dirty="0">
                <a:solidFill>
                  <a:srgbClr val="0070C0"/>
                </a:solidFill>
              </a:rPr>
              <a:t>tổ chức NLĐ có thể gia nhập hoặc thành lập tổ chức của NLĐ ở cấp cao </a:t>
            </a:r>
            <a:r>
              <a:rPr lang="vi-VN" sz="2600" dirty="0" smtClean="0">
                <a:solidFill>
                  <a:srgbClr val="0070C0"/>
                </a:solidFill>
              </a:rPr>
              <a:t>hơn.</a:t>
            </a:r>
            <a:endParaRPr lang="vi-VN" sz="2600" dirty="0">
              <a:solidFill>
                <a:srgbClr val="0070C0"/>
              </a:solidFill>
            </a:endParaRPr>
          </a:p>
        </p:txBody>
      </p:sp>
    </p:spTree>
    <p:extLst>
      <p:ext uri="{BB962C8B-B14F-4D97-AF65-F5344CB8AC3E}">
        <p14:creationId xmlns:p14="http://schemas.microsoft.com/office/powerpoint/2010/main" val="14633179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6" y="680508"/>
            <a:ext cx="9055845" cy="1110192"/>
          </a:xfrm>
        </p:spPr>
        <p:txBody>
          <a:bodyPr/>
          <a:lstStyle/>
          <a:p>
            <a:pPr algn="just"/>
            <a:r>
              <a:rPr lang="en-US" sz="3400" b="1" dirty="0" err="1" smtClean="0">
                <a:latin typeface="Arial" panose="020B0604020202020204" pitchFamily="34" charset="0"/>
                <a:cs typeface="Arial" panose="020B0604020202020204" pitchFamily="34" charset="0"/>
              </a:rPr>
              <a:t>Những</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nội</a:t>
            </a:r>
            <a:r>
              <a:rPr lang="en-US" sz="3400" b="1" dirty="0" smtClean="0">
                <a:latin typeface="Arial" panose="020B0604020202020204" pitchFamily="34" charset="0"/>
                <a:cs typeface="Arial" panose="020B0604020202020204" pitchFamily="34" charset="0"/>
              </a:rPr>
              <a:t> dung </a:t>
            </a:r>
            <a:r>
              <a:rPr lang="en-US" sz="3400" b="1" dirty="0" err="1" smtClean="0">
                <a:latin typeface="Arial" panose="020B0604020202020204" pitchFamily="34" charset="0"/>
                <a:cs typeface="Arial" panose="020B0604020202020204" pitchFamily="34" charset="0"/>
              </a:rPr>
              <a:t>mới</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liên</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quan</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đến</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vấn</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đề</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lao</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động</a:t>
            </a:r>
            <a:r>
              <a:rPr lang="en-US" sz="3400" b="1" dirty="0" smtClean="0">
                <a:latin typeface="Arial" panose="020B0604020202020204" pitchFamily="34" charset="0"/>
                <a:cs typeface="Arial" panose="020B0604020202020204" pitchFamily="34" charset="0"/>
              </a:rPr>
              <a:t> ở </a:t>
            </a:r>
            <a:r>
              <a:rPr lang="en-US" sz="3400" b="1" dirty="0" err="1" smtClean="0">
                <a:latin typeface="Arial" panose="020B0604020202020204" pitchFamily="34" charset="0"/>
                <a:cs typeface="Arial" panose="020B0604020202020204" pitchFamily="34" charset="0"/>
              </a:rPr>
              <a:t>Việt</a:t>
            </a:r>
            <a:r>
              <a:rPr lang="en-US" sz="3400" b="1" dirty="0" smtClean="0">
                <a:latin typeface="Arial" panose="020B0604020202020204" pitchFamily="34" charset="0"/>
                <a:cs typeface="Arial" panose="020B0604020202020204" pitchFamily="34" charset="0"/>
              </a:rPr>
              <a:t> Nam</a:t>
            </a:r>
            <a:endParaRPr lang="en-US" sz="3400" b="1" dirty="0">
              <a:latin typeface="Arial" panose="020B0604020202020204" pitchFamily="34" charset="0"/>
              <a:cs typeface="Arial" panose="020B0604020202020204" pitchFamily="34" charset="0"/>
            </a:endParaRPr>
          </a:p>
        </p:txBody>
      </p:sp>
      <p:sp>
        <p:nvSpPr>
          <p:cNvPr id="5" name="Title 1"/>
          <p:cNvSpPr txBox="1">
            <a:spLocks/>
          </p:cNvSpPr>
          <p:nvPr/>
        </p:nvSpPr>
        <p:spPr bwMode="gray">
          <a:xfrm>
            <a:off x="1307354" y="2223560"/>
            <a:ext cx="9827371" cy="3272367"/>
          </a:xfrm>
          <a:prstGeom prst="rect">
            <a:avLst/>
          </a:prstGeom>
        </p:spPr>
        <p:txBody>
          <a:bodyPr vert="horz" lIns="91440" tIns="45720" rIns="91440" bIns="45720" rtlCol="0" anchor="b">
            <a:noAutofit/>
          </a:bodyPr>
          <a:lstStyle>
            <a:lvl1pPr algn="l" defTabSz="457200" rtl="0" eaLnBrk="1" latinLnBrk="0" hangingPunct="1">
              <a:spcBef>
                <a:spcPct val="0"/>
              </a:spcBef>
              <a:buNone/>
              <a:defRPr sz="54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14350" indent="-514350" algn="just">
              <a:spcBef>
                <a:spcPts val="600"/>
              </a:spcBef>
              <a:spcAft>
                <a:spcPts val="600"/>
              </a:spcAft>
              <a:buAutoNum type="arabicPeriod"/>
            </a:pPr>
            <a:r>
              <a:rPr lang="en-US" sz="3000" b="1" dirty="0" err="1" smtClean="0">
                <a:solidFill>
                  <a:srgbClr val="FFFF00"/>
                </a:solidFill>
                <a:latin typeface="Arial" panose="020B0604020202020204" pitchFamily="34" charset="0"/>
                <a:cs typeface="Arial" panose="020B0604020202020204" pitchFamily="34" charset="0"/>
              </a:rPr>
              <a:t>Đình</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công</a:t>
            </a:r>
            <a:r>
              <a:rPr lang="en-US" sz="3000" b="1" dirty="0" smtClean="0">
                <a:solidFill>
                  <a:srgbClr val="FFFF00"/>
                </a:solidFill>
                <a:latin typeface="Arial" panose="020B0604020202020204" pitchFamily="34" charset="0"/>
                <a:cs typeface="Arial" panose="020B0604020202020204" pitchFamily="34" charset="0"/>
              </a:rPr>
              <a:t>;</a:t>
            </a:r>
          </a:p>
          <a:p>
            <a:pPr marL="514350" indent="-514350" algn="just">
              <a:spcBef>
                <a:spcPts val="600"/>
              </a:spcBef>
              <a:spcAft>
                <a:spcPts val="600"/>
              </a:spcAft>
              <a:buAutoNum type="arabicPeriod"/>
            </a:pPr>
            <a:r>
              <a:rPr lang="en-US" sz="3000" b="1" dirty="0" smtClean="0">
                <a:solidFill>
                  <a:srgbClr val="FFFF00"/>
                </a:solidFill>
                <a:latin typeface="Arial" panose="020B0604020202020204" pitchFamily="34" charset="0"/>
                <a:cs typeface="Arial" panose="020B0604020202020204" pitchFamily="34" charset="0"/>
              </a:rPr>
              <a:t>Lao </a:t>
            </a:r>
            <a:r>
              <a:rPr lang="en-US" sz="3000" b="1" dirty="0" err="1" smtClean="0">
                <a:solidFill>
                  <a:srgbClr val="FFFF00"/>
                </a:solidFill>
                <a:latin typeface="Arial" panose="020B0604020202020204" pitchFamily="34" charset="0"/>
                <a:cs typeface="Arial" panose="020B0604020202020204" pitchFamily="34" charset="0"/>
              </a:rPr>
              <a:t>động</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cưỡng</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bức</a:t>
            </a:r>
            <a:r>
              <a:rPr lang="en-US" sz="3000" b="1" dirty="0" smtClean="0">
                <a:solidFill>
                  <a:srgbClr val="FFFF00"/>
                </a:solidFill>
                <a:latin typeface="Arial" panose="020B0604020202020204" pitchFamily="34" charset="0"/>
                <a:cs typeface="Arial" panose="020B0604020202020204" pitchFamily="34" charset="0"/>
              </a:rPr>
              <a:t>;</a:t>
            </a:r>
          </a:p>
          <a:p>
            <a:pPr marL="514350" indent="-514350" algn="just">
              <a:spcBef>
                <a:spcPts val="600"/>
              </a:spcBef>
              <a:spcAft>
                <a:spcPts val="600"/>
              </a:spcAft>
              <a:buAutoNum type="arabicPeriod"/>
            </a:pPr>
            <a:r>
              <a:rPr lang="en-US" sz="3000" b="1" dirty="0" err="1" smtClean="0">
                <a:solidFill>
                  <a:srgbClr val="FFFF00"/>
                </a:solidFill>
                <a:latin typeface="Arial" panose="020B0604020202020204" pitchFamily="34" charset="0"/>
                <a:cs typeface="Arial" panose="020B0604020202020204" pitchFamily="34" charset="0"/>
              </a:rPr>
              <a:t>Công</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việc</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không</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sử</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dụng</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lao</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động</a:t>
            </a:r>
            <a:r>
              <a:rPr lang="en-US" sz="3000" b="1" dirty="0" smtClean="0">
                <a:solidFill>
                  <a:srgbClr val="FFFF00"/>
                </a:solidFill>
                <a:latin typeface="Arial" panose="020B0604020202020204" pitchFamily="34" charset="0"/>
                <a:cs typeface="Arial" panose="020B0604020202020204" pitchFamily="34" charset="0"/>
              </a:rPr>
              <a:t> </a:t>
            </a:r>
            <a:r>
              <a:rPr lang="en-US" sz="3000" b="1" dirty="0" err="1" smtClean="0">
                <a:solidFill>
                  <a:srgbClr val="FFFF00"/>
                </a:solidFill>
                <a:latin typeface="Arial" panose="020B0604020202020204" pitchFamily="34" charset="0"/>
                <a:cs typeface="Arial" panose="020B0604020202020204" pitchFamily="34" charset="0"/>
              </a:rPr>
              <a:t>nữ</a:t>
            </a:r>
            <a:endParaRPr lang="en-US" sz="3000" b="1" dirty="0" smtClean="0">
              <a:solidFill>
                <a:srgbClr val="FFFF00"/>
              </a:solidFill>
              <a:latin typeface="Arial" panose="020B0604020202020204" pitchFamily="34" charset="0"/>
              <a:cs typeface="Arial" panose="020B0604020202020204" pitchFamily="34" charset="0"/>
            </a:endParaRPr>
          </a:p>
          <a:p>
            <a:pPr algn="just">
              <a:spcBef>
                <a:spcPts val="600"/>
              </a:spcBef>
              <a:spcAft>
                <a:spcPts val="600"/>
              </a:spcAft>
            </a:pPr>
            <a:r>
              <a:rPr lang="vi-VN" sz="2600" b="1" i="1" dirty="0">
                <a:solidFill>
                  <a:schemeClr val="bg1"/>
                </a:solidFill>
                <a:latin typeface="Arial" panose="020B0604020202020204" pitchFamily="34" charset="0"/>
                <a:cs typeface="Arial" panose="020B0604020202020204" pitchFamily="34" charset="0"/>
              </a:rPr>
              <a:t>Ngoài ra còn các vấn đề như thương lượng tập thể, lao động cưỡng bức, lao động trẻ em, thời giờ làm việc, thời giờ nghỉ ngơi, tiền lương tối thiểu...</a:t>
            </a:r>
            <a:endParaRPr lang="en-US" sz="26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7710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0"/>
          <p:cNvSpPr txBox="1">
            <a:spLocks noChangeArrowheads="1"/>
          </p:cNvSpPr>
          <p:nvPr/>
        </p:nvSpPr>
        <p:spPr bwMode="auto">
          <a:xfrm>
            <a:off x="0" y="2857362"/>
            <a:ext cx="11856640" cy="2593018"/>
          </a:xfrm>
          <a:prstGeom prst="rect">
            <a:avLst/>
          </a:prstGeom>
          <a:noFill/>
          <a:ln>
            <a:noFill/>
          </a:ln>
          <a:effectLst/>
          <a:extLst/>
        </p:spPr>
        <p:txBody>
          <a:bodyPr wrap="squar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914400" eaLnBrk="1" hangingPunct="1">
              <a:defRPr/>
            </a:pPr>
            <a:endParaRPr lang="en-US" sz="1000" b="1" dirty="0" smtClean="0">
              <a:gradFill flip="none" rotWithShape="1">
                <a:gsLst>
                  <a:gs pos="20000">
                    <a:srgbClr val="4F81BD">
                      <a:shade val="30000"/>
                      <a:satMod val="115000"/>
                      <a:lumMod val="95000"/>
                    </a:srgbClr>
                  </a:gs>
                  <a:gs pos="50000">
                    <a:srgbClr val="4F81BD">
                      <a:shade val="67500"/>
                      <a:satMod val="115000"/>
                    </a:srgbClr>
                  </a:gs>
                  <a:gs pos="69000">
                    <a:srgbClr val="4F81BD">
                      <a:shade val="100000"/>
                      <a:satMod val="115000"/>
                    </a:srgbClr>
                  </a:gs>
                </a:gsLst>
                <a:lin ang="16200000" scaled="1"/>
                <a:tileRect/>
              </a:gradFill>
              <a:effectLst>
                <a:outerShdw blurRad="50800" dist="38100" dir="18900000" algn="bl" rotWithShape="0">
                  <a:prstClr val="black">
                    <a:alpha val="40000"/>
                  </a:prstClr>
                </a:outerShdw>
              </a:effectLst>
              <a:latin typeface="Calibri"/>
              <a:cs typeface="Arial" charset="0"/>
            </a:endParaRPr>
          </a:p>
          <a:p>
            <a:pPr algn="ctr" defTabSz="914400" eaLnBrk="1" hangingPunct="1">
              <a:spcBef>
                <a:spcPts val="1200"/>
              </a:spcBef>
              <a:spcAft>
                <a:spcPts val="1200"/>
              </a:spcAft>
              <a:defRPr/>
            </a:pPr>
            <a:r>
              <a:rPr lang="en-US" sz="3300" b="1" dirty="0" err="1" smtClean="0">
                <a:solidFill>
                  <a:srgbClr val="C00000"/>
                </a:solidFill>
                <a:effectLst>
                  <a:outerShdw blurRad="38100" dist="38100" dir="2700000" algn="tl">
                    <a:srgbClr val="000000">
                      <a:alpha val="43137"/>
                    </a:srgbClr>
                  </a:outerShdw>
                </a:effectLst>
                <a:latin typeface="Calibri"/>
                <a:cs typeface="Arial" charset="0"/>
              </a:rPr>
              <a:t>TÁC</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ĐỘNG</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CỦA</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CÁCH</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MẠNG</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CÔNG</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NGHIỆP</a:t>
            </a:r>
            <a:r>
              <a:rPr lang="en-US" sz="3300" b="1" dirty="0" smtClean="0">
                <a:solidFill>
                  <a:srgbClr val="C00000"/>
                </a:solidFill>
                <a:effectLst>
                  <a:outerShdw blurRad="38100" dist="38100" dir="2700000" algn="tl">
                    <a:srgbClr val="000000">
                      <a:alpha val="43137"/>
                    </a:srgbClr>
                  </a:outerShdw>
                </a:effectLst>
                <a:latin typeface="Calibri"/>
                <a:cs typeface="Arial" charset="0"/>
              </a:rPr>
              <a:t> 4.0</a:t>
            </a:r>
            <a:br>
              <a:rPr lang="en-US" sz="3300" b="1" dirty="0" smtClean="0">
                <a:solidFill>
                  <a:srgbClr val="C00000"/>
                </a:solidFill>
                <a:effectLst>
                  <a:outerShdw blurRad="38100" dist="38100" dir="2700000" algn="tl">
                    <a:srgbClr val="000000">
                      <a:alpha val="43137"/>
                    </a:srgbClr>
                  </a:outerShdw>
                </a:effectLst>
                <a:latin typeface="Calibri"/>
                <a:cs typeface="Arial" charset="0"/>
              </a:rPr>
            </a:br>
            <a:r>
              <a:rPr lang="en-US" sz="3300" b="1" dirty="0" err="1" smtClean="0">
                <a:solidFill>
                  <a:srgbClr val="C00000"/>
                </a:solidFill>
                <a:effectLst>
                  <a:outerShdw blurRad="38100" dist="38100" dir="2700000" algn="tl">
                    <a:srgbClr val="000000">
                      <a:alpha val="43137"/>
                    </a:srgbClr>
                  </a:outerShdw>
                </a:effectLst>
                <a:latin typeface="Calibri"/>
                <a:cs typeface="Arial" charset="0"/>
              </a:rPr>
              <a:t>TỚI</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NGƯỜI</a:t>
            </a:r>
            <a:r>
              <a:rPr lang="en-US" sz="3300" b="1" dirty="0" smtClean="0">
                <a:solidFill>
                  <a:srgbClr val="C00000"/>
                </a:solidFill>
                <a:effectLst>
                  <a:outerShdw blurRad="38100" dist="38100" dir="2700000" algn="tl">
                    <a:srgbClr val="000000">
                      <a:alpha val="43137"/>
                    </a:srgbClr>
                  </a:outerShdw>
                </a:effectLst>
                <a:latin typeface="Calibri"/>
                <a:cs typeface="Arial" charset="0"/>
              </a:rPr>
              <a:t> LAO </a:t>
            </a:r>
            <a:r>
              <a:rPr lang="en-US" sz="3300" b="1" dirty="0" err="1" smtClean="0">
                <a:solidFill>
                  <a:srgbClr val="C00000"/>
                </a:solidFill>
                <a:effectLst>
                  <a:outerShdw blurRad="38100" dist="38100" dir="2700000" algn="tl">
                    <a:srgbClr val="000000">
                      <a:alpha val="43137"/>
                    </a:srgbClr>
                  </a:outerShdw>
                </a:effectLst>
                <a:latin typeface="Calibri"/>
                <a:cs typeface="Arial" charset="0"/>
              </a:rPr>
              <a:t>ĐỘNG</a:t>
            </a:r>
            <a:r>
              <a:rPr lang="en-US" sz="3300" b="1" dirty="0" smtClean="0">
                <a:solidFill>
                  <a:srgbClr val="C00000"/>
                </a:solidFill>
                <a:effectLst>
                  <a:outerShdw blurRad="38100" dist="38100" dir="2700000" algn="tl">
                    <a:srgbClr val="000000">
                      <a:alpha val="43137"/>
                    </a:srgbClr>
                  </a:outerShdw>
                </a:effectLst>
                <a:latin typeface="Calibri"/>
                <a:cs typeface="Arial" charset="0"/>
              </a:rPr>
              <a:t> </a:t>
            </a:r>
            <a:r>
              <a:rPr lang="en-US" sz="3300" b="1" err="1" smtClean="0">
                <a:solidFill>
                  <a:srgbClr val="C00000"/>
                </a:solidFill>
                <a:effectLst>
                  <a:outerShdw blurRad="38100" dist="38100" dir="2700000" algn="tl">
                    <a:srgbClr val="000000">
                      <a:alpha val="43137"/>
                    </a:srgbClr>
                  </a:outerShdw>
                </a:effectLst>
                <a:latin typeface="Calibri"/>
                <a:cs typeface="Arial" charset="0"/>
              </a:rPr>
              <a:t>VÀ</a:t>
            </a:r>
            <a:r>
              <a:rPr lang="en-US" sz="3300" b="1" smtClean="0">
                <a:solidFill>
                  <a:srgbClr val="C00000"/>
                </a:solidFill>
                <a:effectLst>
                  <a:outerShdw blurRad="38100" dist="38100" dir="2700000" algn="tl">
                    <a:srgbClr val="000000">
                      <a:alpha val="43137"/>
                    </a:srgbClr>
                  </a:outerShdw>
                </a:effectLst>
                <a:latin typeface="Calibri"/>
                <a:cs typeface="Arial" charset="0"/>
              </a:rPr>
              <a:t> TỔ CHỨC CÔNG ĐOÀN</a:t>
            </a:r>
            <a:r>
              <a:rPr lang="en-US" sz="3300" b="1">
                <a:solidFill>
                  <a:srgbClr val="C00000"/>
                </a:solidFill>
                <a:effectLst>
                  <a:outerShdw blurRad="38100" dist="38100" dir="2700000" algn="tl">
                    <a:srgbClr val="000000">
                      <a:alpha val="43137"/>
                    </a:srgbClr>
                  </a:outerShdw>
                </a:effectLst>
                <a:latin typeface="Calibri"/>
                <a:cs typeface="Arial" charset="0"/>
              </a:rPr>
              <a:t> </a:t>
            </a:r>
          </a:p>
          <a:p>
            <a:pPr algn="ctr" defTabSz="914400" eaLnBrk="1" hangingPunct="1">
              <a:spcBef>
                <a:spcPts val="1200"/>
              </a:spcBef>
              <a:spcAft>
                <a:spcPts val="1200"/>
              </a:spcAft>
              <a:defRPr/>
            </a:pPr>
            <a:endParaRPr lang="en-US" sz="3300" b="1" dirty="0" smtClean="0">
              <a:solidFill>
                <a:srgbClr val="C00000"/>
              </a:solidFill>
              <a:effectLst>
                <a:outerShdw blurRad="38100" dist="38100" dir="2700000" algn="tl">
                  <a:srgbClr val="000000">
                    <a:alpha val="43137"/>
                  </a:srgbClr>
                </a:outerShdw>
              </a:effectLst>
              <a:latin typeface="Calibri"/>
              <a:cs typeface="Arial" charset="0"/>
            </a:endParaRPr>
          </a:p>
          <a:p>
            <a:pPr algn="ctr" defTabSz="914400" eaLnBrk="1" hangingPunct="1">
              <a:spcBef>
                <a:spcPct val="50000"/>
              </a:spcBef>
              <a:defRPr/>
            </a:pPr>
            <a:endParaRPr lang="en-US" sz="900" b="1" dirty="0" smtClean="0">
              <a:gradFill flip="none" rotWithShape="1">
                <a:gsLst>
                  <a:gs pos="20000">
                    <a:srgbClr val="4F81BD">
                      <a:shade val="30000"/>
                      <a:satMod val="115000"/>
                      <a:lumMod val="95000"/>
                    </a:srgbClr>
                  </a:gs>
                  <a:gs pos="50000">
                    <a:srgbClr val="4F81BD">
                      <a:shade val="67500"/>
                      <a:satMod val="115000"/>
                    </a:srgbClr>
                  </a:gs>
                  <a:gs pos="69000">
                    <a:srgbClr val="4F81BD">
                      <a:shade val="100000"/>
                      <a:satMod val="115000"/>
                    </a:srgbClr>
                  </a:gs>
                </a:gsLst>
                <a:lin ang="16200000" scaled="1"/>
                <a:tileRect/>
              </a:gradFill>
              <a:effectLst>
                <a:outerShdw blurRad="50800" dist="38100" dir="18900000" algn="bl" rotWithShape="0">
                  <a:prstClr val="black">
                    <a:alpha val="40000"/>
                  </a:prstClr>
                </a:outerShdw>
              </a:effectLst>
              <a:latin typeface="Calibri"/>
              <a:cs typeface="Arial" charset="0"/>
            </a:endParaRPr>
          </a:p>
        </p:txBody>
      </p:sp>
      <p:sp>
        <p:nvSpPr>
          <p:cNvPr id="26628" name="AutoShape 11" descr="Káº¿t quáº£ hÃ¬nh áº£nh cho LOGO CÃNG ÄOÃN"/>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pPr defTabSz="914400" fontAlgn="base">
              <a:spcBef>
                <a:spcPct val="0"/>
              </a:spcBef>
              <a:spcAft>
                <a:spcPct val="0"/>
              </a:spcAft>
            </a:pPr>
            <a:endParaRPr lang="en-US" sz="2800">
              <a:solidFill>
                <a:prstClr val="black"/>
              </a:solidFill>
              <a:cs typeface="Cordia New" pitchFamily="34" charset="-34"/>
            </a:endParaRPr>
          </a:p>
        </p:txBody>
      </p:sp>
      <p:sp>
        <p:nvSpPr>
          <p:cNvPr id="26629" name="AutoShape 13" descr="Káº¿t quáº£ hÃ¬nh áº£nh cho LOGO CÃNG ÄOÃN"/>
          <p:cNvSpPr>
            <a:spLocks noChangeAspect="1" noChangeArrowheads="1"/>
          </p:cNvSpPr>
          <p:nvPr/>
        </p:nvSpPr>
        <p:spPr bwMode="auto">
          <a:xfrm>
            <a:off x="207433" y="-144463"/>
            <a:ext cx="406400" cy="304801"/>
          </a:xfrm>
          <a:prstGeom prst="rect">
            <a:avLst/>
          </a:prstGeom>
          <a:noFill/>
          <a:ln w="9525">
            <a:noFill/>
            <a:miter lim="800000"/>
            <a:headEnd/>
            <a:tailEnd/>
          </a:ln>
        </p:spPr>
        <p:txBody>
          <a:bodyPr/>
          <a:lstStyle/>
          <a:p>
            <a:pPr defTabSz="914400" fontAlgn="base">
              <a:spcBef>
                <a:spcPct val="0"/>
              </a:spcBef>
              <a:spcAft>
                <a:spcPct val="0"/>
              </a:spcAft>
            </a:pPr>
            <a:endParaRPr lang="en-US" sz="2800">
              <a:solidFill>
                <a:prstClr val="black"/>
              </a:solidFill>
              <a:cs typeface="Cordia New" pitchFamily="34" charset="-34"/>
            </a:endParaRPr>
          </a:p>
        </p:txBody>
      </p:sp>
      <p:pic>
        <p:nvPicPr>
          <p:cNvPr id="26630" name="Picture 8" descr="HÃ¬nh áº£nh cÃ³ liÃªn quan"/>
          <p:cNvPicPr>
            <a:picLocks noChangeAspect="1" noChangeArrowheads="1"/>
          </p:cNvPicPr>
          <p:nvPr/>
        </p:nvPicPr>
        <p:blipFill>
          <a:blip r:embed="rId3" cstate="print"/>
          <a:srcRect/>
          <a:stretch>
            <a:fillRect/>
          </a:stretch>
        </p:blipFill>
        <p:spPr bwMode="auto">
          <a:xfrm>
            <a:off x="0" y="0"/>
            <a:ext cx="12192000" cy="2852738"/>
          </a:xfrm>
          <a:prstGeom prst="rect">
            <a:avLst/>
          </a:prstGeom>
          <a:noFill/>
          <a:ln w="9525">
            <a:noFill/>
            <a:miter lim="800000"/>
            <a:headEnd/>
            <a:tailEnd/>
          </a:ln>
        </p:spPr>
      </p:pic>
    </p:spTree>
    <p:extLst>
      <p:ext uri="{BB962C8B-B14F-4D97-AF65-F5344CB8AC3E}">
        <p14:creationId xmlns:p14="http://schemas.microsoft.com/office/powerpoint/2010/main" val="1182999636"/>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64411" y="952500"/>
            <a:ext cx="2793159" cy="1600200"/>
          </a:xfrm>
        </p:spPr>
        <p:txBody>
          <a:bodyPr/>
          <a:lstStyle/>
          <a:p>
            <a:pPr>
              <a:spcBef>
                <a:spcPts val="600"/>
              </a:spcBef>
              <a:spcAft>
                <a:spcPts val="600"/>
              </a:spcAft>
            </a:pPr>
            <a:r>
              <a:rPr lang="en-US" sz="2400" dirty="0" smtClean="0">
                <a:latin typeface="+mn-lt"/>
              </a:rPr>
              <a:t/>
            </a:r>
            <a:br>
              <a:rPr lang="en-US" sz="2400" dirty="0" smtClean="0">
                <a:latin typeface="+mn-lt"/>
              </a:rPr>
            </a:br>
            <a:r>
              <a:rPr lang="en-US" sz="2400" dirty="0" smtClean="0">
                <a:latin typeface="+mn-lt"/>
              </a:rPr>
              <a:t/>
            </a:r>
            <a:br>
              <a:rPr lang="en-US" sz="2400" dirty="0" smtClean="0">
                <a:latin typeface="+mn-lt"/>
              </a:rPr>
            </a:br>
            <a:endParaRPr lang="en-US" sz="2400" dirty="0">
              <a:latin typeface="+mn-lt"/>
            </a:endParaRPr>
          </a:p>
        </p:txBody>
      </p:sp>
      <p:sp>
        <p:nvSpPr>
          <p:cNvPr id="9" name="Content Placeholder 8"/>
          <p:cNvSpPr>
            <a:spLocks noGrp="1"/>
          </p:cNvSpPr>
          <p:nvPr>
            <p:ph idx="1"/>
          </p:nvPr>
        </p:nvSpPr>
        <p:spPr>
          <a:xfrm>
            <a:off x="5371571" y="457200"/>
            <a:ext cx="6239404" cy="5943600"/>
          </a:xfrm>
        </p:spPr>
        <p:txBody>
          <a:bodyPr>
            <a:noAutofit/>
          </a:bodyPr>
          <a:lstStyle/>
          <a:p>
            <a:pPr>
              <a:spcBef>
                <a:spcPts val="0"/>
              </a:spcBef>
            </a:pPr>
            <a:r>
              <a:rPr lang="en-US" sz="3000" b="1" dirty="0" err="1" smtClean="0">
                <a:solidFill>
                  <a:srgbClr val="00B050"/>
                </a:solidFill>
                <a:latin typeface="Arial" panose="020B0604020202020204" pitchFamily="34" charset="0"/>
                <a:cs typeface="Arial" panose="020B0604020202020204" pitchFamily="34" charset="0"/>
              </a:rPr>
              <a:t>Chương</a:t>
            </a:r>
            <a:r>
              <a:rPr lang="en-US" sz="3000" b="1" dirty="0" smtClean="0">
                <a:solidFill>
                  <a:srgbClr val="00B050"/>
                </a:solidFill>
                <a:latin typeface="Arial" panose="020B0604020202020204" pitchFamily="34" charset="0"/>
                <a:cs typeface="Arial" panose="020B0604020202020204" pitchFamily="34" charset="0"/>
              </a:rPr>
              <a:t> 19 – Lao </a:t>
            </a:r>
            <a:r>
              <a:rPr lang="en-US" sz="3000" b="1" dirty="0" err="1" smtClean="0">
                <a:solidFill>
                  <a:srgbClr val="00B050"/>
                </a:solidFill>
                <a:latin typeface="Arial" panose="020B0604020202020204" pitchFamily="34" charset="0"/>
                <a:cs typeface="Arial" panose="020B0604020202020204" pitchFamily="34" charset="0"/>
              </a:rPr>
              <a:t>động</a:t>
            </a:r>
            <a:r>
              <a:rPr lang="en-US" sz="3000" b="1" dirty="0" smtClean="0">
                <a:solidFill>
                  <a:srgbClr val="00B050"/>
                </a:solidFill>
                <a:latin typeface="Arial" panose="020B0604020202020204" pitchFamily="34" charset="0"/>
                <a:cs typeface="Arial" panose="020B0604020202020204" pitchFamily="34" charset="0"/>
              </a:rPr>
              <a:t>:</a:t>
            </a:r>
          </a:p>
          <a:p>
            <a:pPr marL="0" indent="0">
              <a:spcBef>
                <a:spcPts val="0"/>
              </a:spcBef>
              <a:buNone/>
            </a:pPr>
            <a:endParaRPr lang="en-US" sz="2600" dirty="0" smtClean="0">
              <a:latin typeface="Arial" panose="020B0604020202020204" pitchFamily="34" charset="0"/>
              <a:cs typeface="Arial" panose="020B0604020202020204" pitchFamily="34" charset="0"/>
            </a:endParaRPr>
          </a:p>
          <a:p>
            <a:pPr marL="0" indent="0">
              <a:spcBef>
                <a:spcPts val="0"/>
              </a:spcBef>
              <a:buNone/>
            </a:pPr>
            <a:r>
              <a:rPr lang="vi-VN" sz="2600" b="1" dirty="0" smtClean="0">
                <a:solidFill>
                  <a:srgbClr val="002060"/>
                </a:solidFill>
                <a:latin typeface="Arial" panose="020B0604020202020204" pitchFamily="34" charset="0"/>
                <a:cs typeface="Arial" panose="020B0604020202020204" pitchFamily="34" charset="0"/>
              </a:rPr>
              <a:t>- Quyền </a:t>
            </a:r>
            <a:r>
              <a:rPr lang="vi-VN" sz="2600" b="1" dirty="0">
                <a:solidFill>
                  <a:srgbClr val="002060"/>
                </a:solidFill>
                <a:latin typeface="Arial" panose="020B0604020202020204" pitchFamily="34" charset="0"/>
                <a:cs typeface="Arial" panose="020B0604020202020204" pitchFamily="34" charset="0"/>
              </a:rPr>
              <a:t>tự do liên kết và công nhận hiệu quả quyền thương lượng tập thể;</a:t>
            </a:r>
            <a:br>
              <a:rPr lang="vi-VN" sz="2600" b="1" dirty="0">
                <a:solidFill>
                  <a:srgbClr val="002060"/>
                </a:solidFill>
                <a:latin typeface="Arial" panose="020B0604020202020204" pitchFamily="34" charset="0"/>
                <a:cs typeface="Arial" panose="020B0604020202020204" pitchFamily="34" charset="0"/>
              </a:rPr>
            </a:br>
            <a:r>
              <a:rPr lang="vi-VN" sz="2600" b="1" dirty="0">
                <a:solidFill>
                  <a:srgbClr val="002060"/>
                </a:solidFill>
                <a:latin typeface="Arial" panose="020B0604020202020204" pitchFamily="34" charset="0"/>
                <a:cs typeface="Arial" panose="020B0604020202020204" pitchFamily="34" charset="0"/>
              </a:rPr>
              <a:t/>
            </a:r>
            <a:br>
              <a:rPr lang="vi-VN" sz="2600" b="1" dirty="0">
                <a:solidFill>
                  <a:srgbClr val="002060"/>
                </a:solidFill>
                <a:latin typeface="Arial" panose="020B0604020202020204" pitchFamily="34" charset="0"/>
                <a:cs typeface="Arial" panose="020B0604020202020204" pitchFamily="34" charset="0"/>
              </a:rPr>
            </a:br>
            <a:r>
              <a:rPr lang="vi-VN" sz="2600" b="1" dirty="0">
                <a:solidFill>
                  <a:srgbClr val="002060"/>
                </a:solidFill>
                <a:latin typeface="Arial" panose="020B0604020202020204" pitchFamily="34" charset="0"/>
                <a:cs typeface="Arial" panose="020B0604020202020204" pitchFamily="34" charset="0"/>
              </a:rPr>
              <a:t>- Xóa bỏ tất cả các hình thức lao động cưỡng bức hoặc bắt buộc</a:t>
            </a:r>
            <a:r>
              <a:rPr lang="vi-VN" sz="2600" b="1" dirty="0" smtClean="0">
                <a:solidFill>
                  <a:srgbClr val="002060"/>
                </a:solidFill>
                <a:latin typeface="Arial" panose="020B0604020202020204" pitchFamily="34" charset="0"/>
                <a:cs typeface="Arial" panose="020B0604020202020204" pitchFamily="34" charset="0"/>
              </a:rPr>
              <a:t>;</a:t>
            </a:r>
            <a:endParaRPr lang="en-US" sz="2600" b="1" dirty="0" smtClean="0">
              <a:solidFill>
                <a:srgbClr val="002060"/>
              </a:solidFill>
              <a:latin typeface="Arial" panose="020B0604020202020204" pitchFamily="34" charset="0"/>
              <a:cs typeface="Arial" panose="020B0604020202020204" pitchFamily="34" charset="0"/>
            </a:endParaRPr>
          </a:p>
          <a:p>
            <a:pPr marL="0" indent="0">
              <a:spcBef>
                <a:spcPts val="0"/>
              </a:spcBef>
              <a:buNone/>
            </a:pPr>
            <a:r>
              <a:rPr lang="vi-VN" sz="2600" b="1" dirty="0">
                <a:solidFill>
                  <a:srgbClr val="002060"/>
                </a:solidFill>
                <a:latin typeface="Arial" panose="020B0604020202020204" pitchFamily="34" charset="0"/>
                <a:cs typeface="Arial" panose="020B0604020202020204" pitchFamily="34" charset="0"/>
              </a:rPr>
              <a:t/>
            </a:r>
            <a:br>
              <a:rPr lang="vi-VN" sz="2600" b="1" dirty="0">
                <a:solidFill>
                  <a:srgbClr val="002060"/>
                </a:solidFill>
                <a:latin typeface="Arial" panose="020B0604020202020204" pitchFamily="34" charset="0"/>
                <a:cs typeface="Arial" panose="020B0604020202020204" pitchFamily="34" charset="0"/>
              </a:rPr>
            </a:br>
            <a:r>
              <a:rPr lang="vi-VN" sz="2600" b="1" dirty="0">
                <a:solidFill>
                  <a:srgbClr val="002060"/>
                </a:solidFill>
                <a:latin typeface="Arial" panose="020B0604020202020204" pitchFamily="34" charset="0"/>
                <a:cs typeface="Arial" panose="020B0604020202020204" pitchFamily="34" charset="0"/>
              </a:rPr>
              <a:t>- Bãi bỏ lao động trẻ em, cấm những hình thức lao động trẻ em tệ hại nhất</a:t>
            </a:r>
            <a:r>
              <a:rPr lang="vi-VN" sz="2600" b="1" dirty="0" smtClean="0">
                <a:solidFill>
                  <a:srgbClr val="002060"/>
                </a:solidFill>
                <a:latin typeface="Arial" panose="020B0604020202020204" pitchFamily="34" charset="0"/>
                <a:cs typeface="Arial" panose="020B0604020202020204" pitchFamily="34" charset="0"/>
              </a:rPr>
              <a:t>;</a:t>
            </a:r>
            <a:endParaRPr lang="en-US" sz="2600" b="1" dirty="0" smtClean="0">
              <a:solidFill>
                <a:srgbClr val="002060"/>
              </a:solidFill>
              <a:latin typeface="Arial" panose="020B0604020202020204" pitchFamily="34" charset="0"/>
              <a:cs typeface="Arial" panose="020B0604020202020204" pitchFamily="34" charset="0"/>
            </a:endParaRPr>
          </a:p>
          <a:p>
            <a:pPr marL="0" indent="0">
              <a:spcBef>
                <a:spcPts val="0"/>
              </a:spcBef>
              <a:buNone/>
            </a:pPr>
            <a:r>
              <a:rPr lang="vi-VN" sz="2600" b="1" dirty="0">
                <a:solidFill>
                  <a:srgbClr val="002060"/>
                </a:solidFill>
                <a:latin typeface="Arial" panose="020B0604020202020204" pitchFamily="34" charset="0"/>
                <a:cs typeface="Arial" panose="020B0604020202020204" pitchFamily="34" charset="0"/>
              </a:rPr>
              <a:t/>
            </a:r>
            <a:br>
              <a:rPr lang="vi-VN" sz="2600" b="1" dirty="0">
                <a:solidFill>
                  <a:srgbClr val="002060"/>
                </a:solidFill>
                <a:latin typeface="Arial" panose="020B0604020202020204" pitchFamily="34" charset="0"/>
                <a:cs typeface="Arial" panose="020B0604020202020204" pitchFamily="34" charset="0"/>
              </a:rPr>
            </a:br>
            <a:r>
              <a:rPr lang="vi-VN" sz="2600" b="1" dirty="0">
                <a:solidFill>
                  <a:srgbClr val="002060"/>
                </a:solidFill>
                <a:latin typeface="Arial" panose="020B0604020202020204" pitchFamily="34" charset="0"/>
                <a:cs typeface="Arial" panose="020B0604020202020204" pitchFamily="34" charset="0"/>
              </a:rPr>
              <a:t>- Không phân biệt đối xử trong lao động và nghề nghiệp.</a:t>
            </a:r>
            <a:endParaRPr lang="en-US" sz="2600" b="1" dirty="0">
              <a:solidFill>
                <a:srgbClr val="002060"/>
              </a:solidFill>
              <a:latin typeface="Arial" panose="020B0604020202020204" pitchFamily="34" charset="0"/>
              <a:cs typeface="Arial" panose="020B0604020202020204" pitchFamily="34" charset="0"/>
            </a:endParaRPr>
          </a:p>
        </p:txBody>
      </p:sp>
      <p:sp>
        <p:nvSpPr>
          <p:cNvPr id="11" name="Rectangle 10"/>
          <p:cNvSpPr/>
          <p:nvPr/>
        </p:nvSpPr>
        <p:spPr>
          <a:xfrm>
            <a:off x="583461" y="2535262"/>
            <a:ext cx="4093321" cy="3108543"/>
          </a:xfrm>
          <a:prstGeom prst="rect">
            <a:avLst/>
          </a:prstGeom>
        </p:spPr>
        <p:txBody>
          <a:bodyPr wrap="square">
            <a:spAutoFit/>
          </a:bodyPr>
          <a:lstStyle/>
          <a:p>
            <a:r>
              <a:rPr lang="vi-VN" sz="2800" dirty="0">
                <a:solidFill>
                  <a:schemeClr val="bg1"/>
                </a:solidFill>
              </a:rPr>
              <a:t>Hiệp định CPTPP tiếp tục duy trì yêu cầu các nước thành viên có nghĩa vụ tôn trọng, thúc đẩy và thực thi </a:t>
            </a:r>
            <a:r>
              <a:rPr lang="vi-VN" sz="2800">
                <a:solidFill>
                  <a:schemeClr val="bg1"/>
                </a:solidFill>
              </a:rPr>
              <a:t>các </a:t>
            </a:r>
            <a:r>
              <a:rPr lang="en-US" sz="2800" smtClean="0">
                <a:solidFill>
                  <a:schemeClr val="bg1"/>
                </a:solidFill>
                <a:latin typeface="Arial" panose="020B0604020202020204" pitchFamily="34" charset="0"/>
                <a:cs typeface="Arial" panose="020B0604020202020204" pitchFamily="34" charset="0"/>
              </a:rPr>
              <a:t>TCLĐ</a:t>
            </a:r>
            <a:r>
              <a:rPr lang="vi-VN" sz="2800" smtClean="0">
                <a:solidFill>
                  <a:schemeClr val="bg1"/>
                </a:solidFill>
              </a:rPr>
              <a:t> </a:t>
            </a:r>
            <a:r>
              <a:rPr lang="vi-VN" sz="2800" dirty="0">
                <a:solidFill>
                  <a:schemeClr val="bg1"/>
                </a:solidFill>
              </a:rPr>
              <a:t>được nêu trong Tuyên </a:t>
            </a:r>
            <a:r>
              <a:rPr lang="vi-VN" sz="2800">
                <a:solidFill>
                  <a:schemeClr val="bg1"/>
                </a:solidFill>
              </a:rPr>
              <a:t>bố </a:t>
            </a:r>
            <a:r>
              <a:rPr lang="vi-VN" sz="2800" smtClean="0">
                <a:solidFill>
                  <a:schemeClr val="bg1"/>
                </a:solidFill>
              </a:rPr>
              <a:t>1998</a:t>
            </a:r>
            <a:r>
              <a:rPr lang="en-US" sz="2800" smtClean="0">
                <a:solidFill>
                  <a:schemeClr val="bg1"/>
                </a:solidFill>
              </a:rPr>
              <a:t>.</a:t>
            </a:r>
            <a:endParaRPr lang="en-US" sz="2800" dirty="0">
              <a:solidFill>
                <a:schemeClr val="bg1"/>
              </a:solidFill>
            </a:endParaRPr>
          </a:p>
        </p:txBody>
      </p:sp>
      <p:pic>
        <p:nvPicPr>
          <p:cNvPr id="12" name="Picture 11"/>
          <p:cNvPicPr>
            <a:picLocks noChangeAspect="1"/>
          </p:cNvPicPr>
          <p:nvPr/>
        </p:nvPicPr>
        <p:blipFill>
          <a:blip r:embed="rId2"/>
          <a:stretch>
            <a:fillRect/>
          </a:stretch>
        </p:blipFill>
        <p:spPr>
          <a:xfrm>
            <a:off x="693297" y="583442"/>
            <a:ext cx="3592952" cy="1875615"/>
          </a:xfrm>
          <a:prstGeom prst="rect">
            <a:avLst/>
          </a:prstGeom>
        </p:spPr>
      </p:pic>
    </p:spTree>
    <p:extLst>
      <p:ext uri="{BB962C8B-B14F-4D97-AF65-F5344CB8AC3E}">
        <p14:creationId xmlns:p14="http://schemas.microsoft.com/office/powerpoint/2010/main" val="11862420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196" y="800663"/>
            <a:ext cx="9428431" cy="706964"/>
          </a:xfrm>
        </p:spPr>
        <p:txBody>
          <a:bodyPr/>
          <a:lstStyle/>
          <a:p>
            <a:pPr algn="ctr"/>
            <a:r>
              <a:rPr lang="en-US" sz="3000" b="1" dirty="0" smtClean="0">
                <a:latin typeface="Arial" panose="020B0604020202020204" pitchFamily="34" charset="0"/>
                <a:cs typeface="Arial" panose="020B0604020202020204" pitchFamily="34" charset="0"/>
              </a:rPr>
              <a:t>2. TÁC ĐỘNG VỀ KINH TẾ, LAO ĐỘNG – VIỆC LÀM</a:t>
            </a:r>
            <a:endParaRPr lang="en-US" sz="3000" b="1" dirty="0">
              <a:latin typeface="Arial" panose="020B0604020202020204" pitchFamily="34" charset="0"/>
              <a:cs typeface="Arial" panose="020B0604020202020204" pitchFamily="34" charset="0"/>
            </a:endParaRPr>
          </a:p>
        </p:txBody>
      </p:sp>
      <p:sp>
        <p:nvSpPr>
          <p:cNvPr id="6" name="Content Placeholder 5"/>
          <p:cNvSpPr>
            <a:spLocks noGrp="1"/>
          </p:cNvSpPr>
          <p:nvPr>
            <p:ph sz="half" idx="1"/>
          </p:nvPr>
        </p:nvSpPr>
        <p:spPr>
          <a:xfrm>
            <a:off x="610693" y="2389077"/>
            <a:ext cx="4966243" cy="3416301"/>
          </a:xfrm>
        </p:spPr>
        <p:txBody>
          <a:bodyPr>
            <a:normAutofit/>
          </a:bodyPr>
          <a:lstStyle/>
          <a:p>
            <a:pPr marL="0" indent="0">
              <a:buNone/>
            </a:pPr>
            <a:r>
              <a:rPr lang="en-US" sz="3200" b="1" dirty="0" smtClean="0">
                <a:solidFill>
                  <a:srgbClr val="002060"/>
                </a:solidFill>
                <a:latin typeface="Arial" panose="020B0604020202020204" pitchFamily="34" charset="0"/>
                <a:cs typeface="Arial" panose="020B0604020202020204" pitchFamily="34" charset="0"/>
              </a:rPr>
              <a:t>2.1. </a:t>
            </a:r>
            <a:r>
              <a:rPr lang="en-US" sz="3200" b="1" dirty="0" err="1" smtClean="0">
                <a:solidFill>
                  <a:srgbClr val="002060"/>
                </a:solidFill>
                <a:latin typeface="Arial" panose="020B0604020202020204" pitchFamily="34" charset="0"/>
                <a:cs typeface="Arial" panose="020B0604020202020204" pitchFamily="34" charset="0"/>
              </a:rPr>
              <a:t>Tác</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động</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tích</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cực</a:t>
            </a:r>
            <a:endParaRPr lang="en-US" sz="3200" b="1" dirty="0">
              <a:solidFill>
                <a:srgbClr val="002060"/>
              </a:solidFill>
              <a:latin typeface="Arial" panose="020B0604020202020204" pitchFamily="34" charset="0"/>
              <a:cs typeface="Arial" panose="020B0604020202020204" pitchFamily="34" charset="0"/>
            </a:endParaRPr>
          </a:p>
          <a:p>
            <a:pPr marL="0" indent="0">
              <a:buNone/>
            </a:pPr>
            <a:endParaRPr lang="en-US" sz="3000" b="1" dirty="0">
              <a:solidFill>
                <a:srgbClr val="0070C0"/>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a:stretch>
            <a:fillRect/>
          </a:stretch>
        </p:blipFill>
        <p:spPr>
          <a:xfrm>
            <a:off x="712441" y="2973056"/>
            <a:ext cx="4936923" cy="3050533"/>
          </a:xfrm>
          <a:prstGeom prst="rect">
            <a:avLst/>
          </a:prstGeom>
        </p:spPr>
      </p:pic>
      <p:sp>
        <p:nvSpPr>
          <p:cNvPr id="3" name="Content Placeholder 2"/>
          <p:cNvSpPr>
            <a:spLocks noGrp="1"/>
          </p:cNvSpPr>
          <p:nvPr>
            <p:ph sz="half" idx="2"/>
          </p:nvPr>
        </p:nvSpPr>
        <p:spPr>
          <a:xfrm>
            <a:off x="6208713" y="2603500"/>
            <a:ext cx="5392739" cy="3416300"/>
          </a:xfrm>
        </p:spPr>
        <p:txBody>
          <a:bodyPr>
            <a:noAutofit/>
          </a:bodyPr>
          <a:lstStyle/>
          <a:p>
            <a:pPr algn="just"/>
            <a:r>
              <a:rPr lang="vi-VN" sz="2800" b="1" dirty="0" smtClean="0"/>
              <a:t>Thị </a:t>
            </a:r>
            <a:r>
              <a:rPr lang="vi-VN" sz="2800" b="1" dirty="0"/>
              <a:t>trường các nước </a:t>
            </a:r>
            <a:r>
              <a:rPr lang="vi-VN" sz="2800" b="1" dirty="0" smtClean="0"/>
              <a:t>CPTPP </a:t>
            </a:r>
            <a:r>
              <a:rPr lang="vi-VN" sz="2800" b="1" dirty="0"/>
              <a:t>có quy mô khá lớn, hiện đại, có tầm quan trọng lớn đối với Việt </a:t>
            </a:r>
            <a:r>
              <a:rPr lang="vi-VN" sz="2800" b="1" dirty="0" smtClean="0"/>
              <a:t>Nam.</a:t>
            </a:r>
            <a:r>
              <a:rPr lang="en-US" sz="2800" b="1" dirty="0"/>
              <a:t> </a:t>
            </a:r>
            <a:endParaRPr lang="en-US" sz="2800" b="1" dirty="0" smtClean="0"/>
          </a:p>
          <a:p>
            <a:pPr indent="0" algn="just">
              <a:buNone/>
            </a:pPr>
            <a:r>
              <a:rPr lang="en-US" sz="2800" dirty="0" smtClean="0">
                <a:solidFill>
                  <a:srgbClr val="00B050"/>
                </a:solidFill>
                <a:latin typeface="Arial" panose="020B0604020202020204" pitchFamily="34" charset="0"/>
                <a:cs typeface="Arial" panose="020B0604020202020204" pitchFamily="34" charset="0"/>
              </a:rPr>
              <a:t>G</a:t>
            </a:r>
            <a:r>
              <a:rPr lang="vi-VN" sz="2800" dirty="0" smtClean="0">
                <a:solidFill>
                  <a:srgbClr val="00B050"/>
                </a:solidFill>
              </a:rPr>
              <a:t>iúp </a:t>
            </a:r>
            <a:r>
              <a:rPr lang="vi-VN" sz="2800" dirty="0">
                <a:solidFill>
                  <a:srgbClr val="00B050"/>
                </a:solidFill>
              </a:rPr>
              <a:t>GDP của Việt Nam có cơ hội tăng thêm 1,1% </a:t>
            </a:r>
            <a:r>
              <a:rPr lang="en-US" sz="2800" dirty="0" smtClean="0">
                <a:solidFill>
                  <a:srgbClr val="00B050"/>
                </a:solidFill>
              </a:rPr>
              <a:t>- </a:t>
            </a:r>
            <a:r>
              <a:rPr lang="en-US" sz="2800" dirty="0" smtClean="0">
                <a:solidFill>
                  <a:srgbClr val="00B050"/>
                </a:solidFill>
                <a:latin typeface="Arial" panose="020B0604020202020204" pitchFamily="34" charset="0"/>
                <a:cs typeface="Arial" panose="020B0604020202020204" pitchFamily="34" charset="0"/>
              </a:rPr>
              <a:t>3,5%</a:t>
            </a:r>
            <a:r>
              <a:rPr lang="en-US" sz="2800" dirty="0" smtClean="0">
                <a:solidFill>
                  <a:srgbClr val="00B050"/>
                </a:solidFill>
              </a:rPr>
              <a:t> </a:t>
            </a:r>
            <a:r>
              <a:rPr lang="vi-VN" sz="2800" dirty="0" smtClean="0">
                <a:solidFill>
                  <a:srgbClr val="00B050"/>
                </a:solidFill>
              </a:rPr>
              <a:t>vào </a:t>
            </a:r>
            <a:r>
              <a:rPr lang="vi-VN" sz="2800" dirty="0">
                <a:solidFill>
                  <a:srgbClr val="00B050"/>
                </a:solidFill>
              </a:rPr>
              <a:t>năm </a:t>
            </a:r>
            <a:r>
              <a:rPr lang="vi-VN" sz="2800" dirty="0" smtClean="0">
                <a:solidFill>
                  <a:srgbClr val="00B050"/>
                </a:solidFill>
              </a:rPr>
              <a:t>2030</a:t>
            </a:r>
            <a:endParaRPr lang="en-US" sz="2800" dirty="0">
              <a:solidFill>
                <a:srgbClr val="00B050"/>
              </a:solidFill>
            </a:endParaRPr>
          </a:p>
        </p:txBody>
      </p:sp>
    </p:spTree>
    <p:extLst>
      <p:ext uri="{BB962C8B-B14F-4D97-AF65-F5344CB8AC3E}">
        <p14:creationId xmlns:p14="http://schemas.microsoft.com/office/powerpoint/2010/main" val="24845967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95302" y="2603508"/>
            <a:ext cx="5484812" cy="3416301"/>
          </a:xfrm>
        </p:spPr>
        <p:txBody>
          <a:bodyPr>
            <a:normAutofit/>
          </a:bodyPr>
          <a:lstStyle/>
          <a:p>
            <a:pPr algn="just"/>
            <a:r>
              <a:rPr lang="en-US" sz="2800" b="1" dirty="0" smtClean="0">
                <a:latin typeface="Arial" panose="020B0604020202020204" pitchFamily="34" charset="0"/>
                <a:cs typeface="Arial" panose="020B0604020202020204" pitchFamily="34" charset="0"/>
              </a:rPr>
              <a:t>NLĐ </a:t>
            </a:r>
            <a:r>
              <a:rPr lang="vi-VN" sz="2800" b="1" dirty="0" smtClean="0">
                <a:latin typeface="Arial" panose="020B0604020202020204" pitchFamily="34" charset="0"/>
                <a:cs typeface="Arial" panose="020B0604020202020204" pitchFamily="34" charset="0"/>
              </a:rPr>
              <a:t>có </a:t>
            </a:r>
            <a:r>
              <a:rPr lang="vi-VN" sz="2800" b="1" dirty="0">
                <a:latin typeface="Arial" panose="020B0604020202020204" pitchFamily="34" charset="0"/>
                <a:cs typeface="Arial" panose="020B0604020202020204" pitchFamily="34" charset="0"/>
              </a:rPr>
              <a:t>cơ hội học hỏi tiến bộ khoa học - công nghệ</a:t>
            </a:r>
            <a:r>
              <a:rPr lang="vi-VN" sz="2800" dirty="0">
                <a:latin typeface="Arial" panose="020B0604020202020204" pitchFamily="34" charset="0"/>
                <a:cs typeface="Arial" panose="020B0604020202020204" pitchFamily="34" charset="0"/>
              </a:rPr>
              <a:t>, từ đó nâng cao trình độ tay nghề; có nhiều cơ hội lựa chọn nghề nghiệp, việc làm, cơ hội có thu nhập </a:t>
            </a:r>
            <a:r>
              <a:rPr lang="vi-VN" sz="2800" dirty="0" smtClean="0">
                <a:latin typeface="Arial" panose="020B0604020202020204" pitchFamily="34" charset="0"/>
                <a:cs typeface="Arial" panose="020B0604020202020204" pitchFamily="34" charset="0"/>
              </a:rPr>
              <a:t>cao</a:t>
            </a:r>
            <a:r>
              <a:rPr lang="en-US" sz="2800" dirty="0" smtClean="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sz="half" idx="2"/>
          </p:nvPr>
        </p:nvPicPr>
        <p:blipFill>
          <a:blip r:embed="rId2"/>
          <a:stretch>
            <a:fillRect/>
          </a:stretch>
        </p:blipFill>
        <p:spPr>
          <a:xfrm>
            <a:off x="6256339" y="2735709"/>
            <a:ext cx="4824412" cy="2713731"/>
          </a:xfrm>
          <a:prstGeom prst="rect">
            <a:avLst/>
          </a:prstGeom>
        </p:spPr>
      </p:pic>
    </p:spTree>
    <p:extLst>
      <p:ext uri="{BB962C8B-B14F-4D97-AF65-F5344CB8AC3E}">
        <p14:creationId xmlns:p14="http://schemas.microsoft.com/office/powerpoint/2010/main" val="2562049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4828" y="2603508"/>
            <a:ext cx="5972175" cy="3416301"/>
          </a:xfrm>
        </p:spPr>
        <p:txBody>
          <a:bodyPr>
            <a:noAutofit/>
          </a:bodyPr>
          <a:lstStyle/>
          <a:p>
            <a:pPr algn="just"/>
            <a:r>
              <a:rPr lang="vi-VN" sz="2500" dirty="0" smtClean="0"/>
              <a:t>Tham </a:t>
            </a:r>
            <a:r>
              <a:rPr lang="vi-VN" sz="2500" dirty="0"/>
              <a:t>gia CPTPP sẽ giúp Việt Nam hội nhập sâu hơn vào thị trường tài chính thế </a:t>
            </a:r>
            <a:r>
              <a:rPr lang="vi-VN" sz="2500" dirty="0" smtClean="0"/>
              <a:t>giới</a:t>
            </a:r>
            <a:r>
              <a:rPr lang="en-US" sz="2500" dirty="0" smtClean="0"/>
              <a:t>; </a:t>
            </a:r>
            <a:r>
              <a:rPr lang="vi-VN" sz="2500" dirty="0" smtClean="0"/>
              <a:t>mở </a:t>
            </a:r>
            <a:r>
              <a:rPr lang="vi-VN" sz="2500" dirty="0"/>
              <a:t>ra cơ hội thu hút đầu tư, hợp tác với các nước thành viên, nhằm hiện đại hóa sản xuất, nâng cao chất lượng sản phẩm, tham gia sâu hơn vào chuỗi sản xuất trên phạm vi toàn cầu…</a:t>
            </a:r>
            <a:endParaRPr lang="en-US" sz="2500" dirty="0"/>
          </a:p>
        </p:txBody>
      </p:sp>
      <p:pic>
        <p:nvPicPr>
          <p:cNvPr id="5" name="Picture 4"/>
          <p:cNvPicPr>
            <a:picLocks noChangeAspect="1"/>
          </p:cNvPicPr>
          <p:nvPr/>
        </p:nvPicPr>
        <p:blipFill>
          <a:blip r:embed="rId2"/>
          <a:stretch>
            <a:fillRect/>
          </a:stretch>
        </p:blipFill>
        <p:spPr>
          <a:xfrm>
            <a:off x="7019931" y="2781300"/>
            <a:ext cx="4662487" cy="2876550"/>
          </a:xfrm>
          <a:prstGeom prst="rect">
            <a:avLst/>
          </a:prstGeom>
        </p:spPr>
      </p:pic>
    </p:spTree>
    <p:extLst>
      <p:ext uri="{BB962C8B-B14F-4D97-AF65-F5344CB8AC3E}">
        <p14:creationId xmlns:p14="http://schemas.microsoft.com/office/powerpoint/2010/main" val="20482139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14355" y="2317754"/>
            <a:ext cx="11153775" cy="3768725"/>
          </a:xfrm>
        </p:spPr>
        <p:txBody>
          <a:bodyPr>
            <a:noAutofit/>
          </a:bodyPr>
          <a:lstStyle/>
          <a:p>
            <a:pPr algn="just">
              <a:spcBef>
                <a:spcPts val="600"/>
              </a:spcBef>
              <a:spcAft>
                <a:spcPts val="600"/>
              </a:spcAft>
            </a:pPr>
            <a:r>
              <a:rPr lang="vi-VN" sz="2900" b="1" dirty="0" smtClean="0"/>
              <a:t>Về </a:t>
            </a:r>
            <a:r>
              <a:rPr lang="vi-VN" sz="2900" b="1" dirty="0"/>
              <a:t>tác động ngành</a:t>
            </a:r>
            <a:r>
              <a:rPr lang="vi-VN" sz="2900" dirty="0"/>
              <a:t>, các ngành dự kiến có mức tăng trưởng lớn sẽ </a:t>
            </a:r>
            <a:r>
              <a:rPr lang="vi-VN" sz="2900" dirty="0" smtClean="0"/>
              <a:t>là </a:t>
            </a:r>
            <a:r>
              <a:rPr lang="vi-VN" sz="2900" b="1" dirty="0" smtClean="0">
                <a:solidFill>
                  <a:srgbClr val="00B050"/>
                </a:solidFill>
              </a:rPr>
              <a:t>thực phẩm, đồ uống, thuốc lá, dệt may, một số phân ngành sản xuất và dịch vụ</a:t>
            </a:r>
            <a:r>
              <a:rPr lang="vi-VN" sz="2900" dirty="0" smtClean="0"/>
              <a:t>. </a:t>
            </a:r>
            <a:endParaRPr lang="en-US" sz="2900" dirty="0" smtClean="0"/>
          </a:p>
          <a:p>
            <a:pPr marL="0" indent="0" algn="just">
              <a:spcBef>
                <a:spcPts val="600"/>
              </a:spcBef>
              <a:spcAft>
                <a:spcPts val="600"/>
              </a:spcAft>
              <a:buNone/>
            </a:pPr>
            <a:endParaRPr lang="en-US" sz="800" dirty="0" smtClean="0"/>
          </a:p>
          <a:p>
            <a:pPr algn="just">
              <a:spcBef>
                <a:spcPts val="600"/>
              </a:spcBef>
              <a:spcAft>
                <a:spcPts val="600"/>
              </a:spcAft>
            </a:pPr>
            <a:r>
              <a:rPr lang="en-US" sz="2900" dirty="0" smtClean="0">
                <a:cs typeface="Arial" panose="020B0604020202020204" pitchFamily="34" charset="0"/>
              </a:rPr>
              <a:t>V</a:t>
            </a:r>
            <a:r>
              <a:rPr lang="vi-VN" sz="2900" dirty="0" smtClean="0"/>
              <a:t>ới các tiêu chuẩn rất cao về quản trị minh bạch</a:t>
            </a:r>
            <a:r>
              <a:rPr lang="en-US" sz="2900" dirty="0" smtClean="0"/>
              <a:t>, </a:t>
            </a:r>
            <a:r>
              <a:rPr lang="en-US" sz="2900" dirty="0" smtClean="0">
                <a:latin typeface="Arial" panose="020B0604020202020204" pitchFamily="34" charset="0"/>
                <a:cs typeface="Arial" panose="020B0604020202020204" pitchFamily="34" charset="0"/>
              </a:rPr>
              <a:t>CPTPP </a:t>
            </a:r>
            <a:r>
              <a:rPr lang="en-US" sz="2900" dirty="0" err="1" smtClean="0">
                <a:latin typeface="Arial" panose="020B0604020202020204" pitchFamily="34" charset="0"/>
                <a:cs typeface="Arial" panose="020B0604020202020204" pitchFamily="34" charset="0"/>
              </a:rPr>
              <a:t>góp</a:t>
            </a:r>
            <a:r>
              <a:rPr lang="en-US" sz="2900" dirty="0" smtClean="0">
                <a:latin typeface="Arial" panose="020B0604020202020204" pitchFamily="34" charset="0"/>
                <a:cs typeface="Arial" panose="020B0604020202020204" pitchFamily="34" charset="0"/>
              </a:rPr>
              <a:t> </a:t>
            </a:r>
            <a:r>
              <a:rPr lang="en-US" sz="2900" dirty="0" err="1" smtClean="0">
                <a:latin typeface="Arial" panose="020B0604020202020204" pitchFamily="34" charset="0"/>
                <a:cs typeface="Arial" panose="020B0604020202020204" pitchFamily="34" charset="0"/>
              </a:rPr>
              <a:t>phần</a:t>
            </a:r>
            <a:r>
              <a:rPr lang="vi-VN" sz="2900" dirty="0" smtClean="0">
                <a:latin typeface="Arial" panose="020B0604020202020204" pitchFamily="34" charset="0"/>
                <a:cs typeface="Arial" panose="020B0604020202020204" pitchFamily="34" charset="0"/>
              </a:rPr>
              <a:t> </a:t>
            </a:r>
            <a:r>
              <a:rPr lang="en-US" sz="2900" dirty="0" err="1" smtClean="0">
                <a:latin typeface="Arial" panose="020B0604020202020204" pitchFamily="34" charset="0"/>
                <a:cs typeface="Arial" panose="020B0604020202020204" pitchFamily="34" charset="0"/>
              </a:rPr>
              <a:t>giúp</a:t>
            </a:r>
            <a:r>
              <a:rPr lang="en-US" sz="2900" dirty="0" smtClean="0">
                <a:latin typeface="Arial" panose="020B0604020202020204" pitchFamily="34" charset="0"/>
                <a:cs typeface="Arial" panose="020B0604020202020204" pitchFamily="34" charset="0"/>
              </a:rPr>
              <a:t> </a:t>
            </a:r>
            <a:r>
              <a:rPr lang="en-US" sz="2900" dirty="0" err="1" smtClean="0">
                <a:latin typeface="Arial" panose="020B0604020202020204" pitchFamily="34" charset="0"/>
                <a:cs typeface="Arial" panose="020B0604020202020204" pitchFamily="34" charset="0"/>
              </a:rPr>
              <a:t>chúng</a:t>
            </a:r>
            <a:r>
              <a:rPr lang="en-US" sz="2900" dirty="0" smtClean="0"/>
              <a:t> </a:t>
            </a:r>
            <a:r>
              <a:rPr lang="vi-VN" sz="2900" dirty="0" smtClean="0"/>
              <a:t>ta </a:t>
            </a:r>
            <a:r>
              <a:rPr lang="vi-VN" sz="2900" dirty="0"/>
              <a:t>tiếp tục hoàn thiện Nhà nước pháp quyền </a:t>
            </a:r>
            <a:r>
              <a:rPr lang="en-US" sz="2900" dirty="0" smtClean="0">
                <a:cs typeface="Arial" panose="020B0604020202020204" pitchFamily="34" charset="0"/>
              </a:rPr>
              <a:t>XHCN</a:t>
            </a:r>
            <a:r>
              <a:rPr lang="vi-VN" sz="2900" dirty="0" smtClean="0"/>
              <a:t>; </a:t>
            </a:r>
            <a:r>
              <a:rPr lang="vi-VN" sz="2900" dirty="0"/>
              <a:t>đẩy mạnh cải cách hành chính; tăng cường trách nhiệm, kỷ luật, kỷ </a:t>
            </a:r>
            <a:r>
              <a:rPr lang="vi-VN" sz="2900" dirty="0" smtClean="0"/>
              <a:t>cương</a:t>
            </a:r>
            <a:r>
              <a:rPr lang="en-US" sz="2900" dirty="0" smtClean="0"/>
              <a:t>...</a:t>
            </a:r>
            <a:endParaRPr lang="en-US" sz="2900" dirty="0"/>
          </a:p>
        </p:txBody>
      </p:sp>
    </p:spTree>
    <p:extLst>
      <p:ext uri="{BB962C8B-B14F-4D97-AF65-F5344CB8AC3E}">
        <p14:creationId xmlns:p14="http://schemas.microsoft.com/office/powerpoint/2010/main" val="18083584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212118" y="682587"/>
            <a:ext cx="9909545" cy="5250380"/>
          </a:xfrm>
          <a:prstGeom prst="rect">
            <a:avLst/>
          </a:prstGeom>
        </p:spPr>
      </p:pic>
    </p:spTree>
    <p:extLst>
      <p:ext uri="{BB962C8B-B14F-4D97-AF65-F5344CB8AC3E}">
        <p14:creationId xmlns:p14="http://schemas.microsoft.com/office/powerpoint/2010/main" val="25814296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73" y="3425439"/>
            <a:ext cx="3789627" cy="2260986"/>
          </a:xfrm>
        </p:spPr>
        <p:txBody>
          <a:bodyPr/>
          <a:lstStyle/>
          <a:p>
            <a:r>
              <a:rPr lang="en-US" sz="3200" b="1" dirty="0" smtClean="0">
                <a:solidFill>
                  <a:schemeClr val="bg1"/>
                </a:solidFill>
                <a:latin typeface="Arial" panose="020B0604020202020204" pitchFamily="34" charset="0"/>
                <a:cs typeface="Arial" panose="020B0604020202020204" pitchFamily="34" charset="0"/>
              </a:rPr>
              <a:t>2.2. </a:t>
            </a:r>
            <a:r>
              <a:rPr lang="en-US" sz="3200" b="1" dirty="0" err="1" smtClean="0">
                <a:solidFill>
                  <a:schemeClr val="bg1"/>
                </a:solidFill>
                <a:latin typeface="Arial" panose="020B0604020202020204" pitchFamily="34" charset="0"/>
                <a:cs typeface="Arial" panose="020B0604020202020204" pitchFamily="34" charset="0"/>
              </a:rPr>
              <a:t>Tác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động</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tiêu</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cực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về</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lao</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động</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việc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làm</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khi</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Việt</a:t>
            </a:r>
            <a:r>
              <a:rPr lang="en-US" sz="3200" b="1" dirty="0" smtClean="0">
                <a:solidFill>
                  <a:schemeClr val="bg1"/>
                </a:solidFill>
                <a:latin typeface="Arial" panose="020B0604020202020204" pitchFamily="34" charset="0"/>
                <a:cs typeface="Arial" panose="020B0604020202020204" pitchFamily="34" charset="0"/>
              </a:rPr>
              <a:t> Nam </a:t>
            </a:r>
            <a:r>
              <a:rPr lang="en-US" sz="3200" b="1" dirty="0" err="1" smtClean="0">
                <a:solidFill>
                  <a:schemeClr val="bg1"/>
                </a:solidFill>
                <a:latin typeface="Arial" panose="020B0604020202020204" pitchFamily="34" charset="0"/>
                <a:cs typeface="Arial" panose="020B0604020202020204" pitchFamily="34" charset="0"/>
              </a:rPr>
              <a:t>tham</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gia</a:t>
            </a:r>
            <a:r>
              <a:rPr lang="en-US" sz="3200" b="1" dirty="0" smtClean="0">
                <a:solidFill>
                  <a:schemeClr val="bg1"/>
                </a:solidFill>
                <a:latin typeface="Arial" panose="020B0604020202020204" pitchFamily="34" charset="0"/>
                <a:cs typeface="Arial" panose="020B0604020202020204" pitchFamily="34" charset="0"/>
              </a:rPr>
              <a:t> CPTPP</a:t>
            </a:r>
            <a:endParaRPr lang="en-US" sz="3200" b="1" dirty="0">
              <a:solidFill>
                <a:schemeClr val="bg1"/>
              </a:solidFill>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5175097" y="981290"/>
            <a:ext cx="6435663" cy="5381411"/>
          </a:xfrm>
        </p:spPr>
        <p:txBody>
          <a:bodyPr>
            <a:normAutofit/>
          </a:bodyPr>
          <a:lstStyle/>
          <a:p>
            <a:pPr algn="just">
              <a:spcBef>
                <a:spcPts val="600"/>
              </a:spcBef>
              <a:spcAft>
                <a:spcPts val="600"/>
              </a:spcAft>
            </a:pPr>
            <a:r>
              <a:rPr lang="en-US" sz="3000" b="1" dirty="0" err="1" smtClean="0">
                <a:solidFill>
                  <a:srgbClr val="C00000"/>
                </a:solidFill>
                <a:latin typeface="Arial" panose="020B0604020202020204" pitchFamily="34" charset="0"/>
                <a:cs typeface="Arial" panose="020B0604020202020204" pitchFamily="34" charset="0"/>
              </a:rPr>
              <a:t>Về</a:t>
            </a:r>
            <a:r>
              <a:rPr lang="en-US" sz="3000" b="1" dirty="0" smtClean="0">
                <a:solidFill>
                  <a:srgbClr val="C00000"/>
                </a:solidFill>
                <a:latin typeface="Arial" panose="020B0604020202020204" pitchFamily="34" charset="0"/>
                <a:cs typeface="Arial" panose="020B0604020202020204" pitchFamily="34" charset="0"/>
              </a:rPr>
              <a:t> </a:t>
            </a:r>
            <a:r>
              <a:rPr lang="en-US" sz="3000" b="1" dirty="0" err="1" smtClean="0">
                <a:solidFill>
                  <a:srgbClr val="C00000"/>
                </a:solidFill>
                <a:latin typeface="Arial" panose="020B0604020202020204" pitchFamily="34" charset="0"/>
                <a:cs typeface="Arial" panose="020B0604020202020204" pitchFamily="34" charset="0"/>
              </a:rPr>
              <a:t>lao</a:t>
            </a:r>
            <a:r>
              <a:rPr lang="en-US" sz="3000" b="1" dirty="0" smtClean="0">
                <a:solidFill>
                  <a:srgbClr val="C00000"/>
                </a:solidFill>
                <a:latin typeface="Arial" panose="020B0604020202020204" pitchFamily="34" charset="0"/>
                <a:cs typeface="Arial" panose="020B0604020202020204" pitchFamily="34" charset="0"/>
              </a:rPr>
              <a:t> </a:t>
            </a:r>
            <a:r>
              <a:rPr lang="en-US" sz="3000" b="1" dirty="0" err="1" smtClean="0">
                <a:solidFill>
                  <a:srgbClr val="C00000"/>
                </a:solidFill>
                <a:latin typeface="Arial" panose="020B0604020202020204" pitchFamily="34" charset="0"/>
                <a:cs typeface="Arial" panose="020B0604020202020204" pitchFamily="34" charset="0"/>
              </a:rPr>
              <a:t>động</a:t>
            </a:r>
            <a:r>
              <a:rPr lang="en-US" sz="3000" b="1" dirty="0" smtClean="0">
                <a:solidFill>
                  <a:srgbClr val="C00000"/>
                </a:solidFill>
                <a:latin typeface="Arial" panose="020B0604020202020204" pitchFamily="34" charset="0"/>
                <a:cs typeface="Arial" panose="020B0604020202020204" pitchFamily="34" charset="0"/>
              </a:rPr>
              <a:t>: </a:t>
            </a:r>
            <a:r>
              <a:rPr lang="en-US" sz="3000" dirty="0" smtClean="0">
                <a:latin typeface="Arial" panose="020B0604020202020204" pitchFamily="34" charset="0"/>
                <a:cs typeface="Arial" panose="020B0604020202020204" pitchFamily="34" charset="0"/>
              </a:rPr>
              <a:t>N</a:t>
            </a:r>
            <a:r>
              <a:rPr lang="vi-VN" sz="3000" dirty="0" smtClean="0">
                <a:cs typeface="Arial" panose="020B0604020202020204" pitchFamily="34" charset="0"/>
              </a:rPr>
              <a:t>guồn </a:t>
            </a:r>
            <a:r>
              <a:rPr lang="vi-VN" sz="3000" dirty="0">
                <a:cs typeface="Arial" panose="020B0604020202020204" pitchFamily="34" charset="0"/>
              </a:rPr>
              <a:t>nhân lực khá dồi dào nhưng chất lượng thấp, lực lượng lao động kỹ thuật cao còn hạn </a:t>
            </a:r>
            <a:r>
              <a:rPr lang="vi-VN" sz="3000" dirty="0" smtClean="0">
                <a:cs typeface="Arial" panose="020B0604020202020204" pitchFamily="34" charset="0"/>
              </a:rPr>
              <a:t>chế.</a:t>
            </a:r>
            <a:endParaRPr lang="en-US" sz="3000" dirty="0" smtClean="0">
              <a:cs typeface="Arial" panose="020B0604020202020204" pitchFamily="34" charset="0"/>
            </a:endParaRPr>
          </a:p>
          <a:p>
            <a:pPr marL="0" indent="0" algn="just">
              <a:spcBef>
                <a:spcPts val="600"/>
              </a:spcBef>
              <a:spcAft>
                <a:spcPts val="600"/>
              </a:spcAft>
              <a:buNone/>
            </a:pPr>
            <a:endParaRPr lang="en-US" sz="3000" dirty="0" smtClean="0">
              <a:latin typeface="Arial" panose="020B0604020202020204" pitchFamily="34" charset="0"/>
              <a:cs typeface="Arial" panose="020B0604020202020204" pitchFamily="34" charset="0"/>
            </a:endParaRPr>
          </a:p>
          <a:p>
            <a:pPr algn="just">
              <a:spcBef>
                <a:spcPts val="600"/>
              </a:spcBef>
              <a:spcAft>
                <a:spcPts val="600"/>
              </a:spcAft>
            </a:pPr>
            <a:r>
              <a:rPr lang="en-US" sz="3000" b="1" dirty="0" err="1" smtClean="0">
                <a:solidFill>
                  <a:schemeClr val="accent6">
                    <a:lumMod val="50000"/>
                  </a:schemeClr>
                </a:solidFill>
                <a:latin typeface="Arial" panose="020B0604020202020204" pitchFamily="34" charset="0"/>
                <a:cs typeface="Arial" panose="020B0604020202020204" pitchFamily="34" charset="0"/>
              </a:rPr>
              <a:t>Về</a:t>
            </a:r>
            <a:r>
              <a:rPr lang="en-US" sz="3000" b="1" dirty="0" smtClean="0">
                <a:solidFill>
                  <a:schemeClr val="accent6">
                    <a:lumMod val="50000"/>
                  </a:schemeClr>
                </a:solidFill>
                <a:latin typeface="Arial" panose="020B0604020202020204" pitchFamily="34" charset="0"/>
                <a:cs typeface="Arial" panose="020B0604020202020204" pitchFamily="34" charset="0"/>
              </a:rPr>
              <a:t> </a:t>
            </a:r>
            <a:r>
              <a:rPr lang="en-US" sz="3000" b="1" dirty="0" err="1" smtClean="0">
                <a:solidFill>
                  <a:schemeClr val="accent6">
                    <a:lumMod val="50000"/>
                  </a:schemeClr>
                </a:solidFill>
                <a:latin typeface="Arial" panose="020B0604020202020204" pitchFamily="34" charset="0"/>
                <a:cs typeface="Arial" panose="020B0604020202020204" pitchFamily="34" charset="0"/>
              </a:rPr>
              <a:t>việc</a:t>
            </a:r>
            <a:r>
              <a:rPr lang="en-US" sz="3000" b="1" dirty="0" smtClean="0">
                <a:solidFill>
                  <a:schemeClr val="accent6">
                    <a:lumMod val="50000"/>
                  </a:schemeClr>
                </a:solidFill>
                <a:latin typeface="Arial" panose="020B0604020202020204" pitchFamily="34" charset="0"/>
                <a:cs typeface="Arial" panose="020B0604020202020204" pitchFamily="34" charset="0"/>
              </a:rPr>
              <a:t> </a:t>
            </a:r>
            <a:r>
              <a:rPr lang="en-US" sz="3000" b="1" dirty="0" err="1" smtClean="0">
                <a:solidFill>
                  <a:schemeClr val="accent6">
                    <a:lumMod val="50000"/>
                  </a:schemeClr>
                </a:solidFill>
                <a:latin typeface="Arial" panose="020B0604020202020204" pitchFamily="34" charset="0"/>
                <a:cs typeface="Arial" panose="020B0604020202020204" pitchFamily="34" charset="0"/>
              </a:rPr>
              <a:t>làm</a:t>
            </a:r>
            <a:r>
              <a:rPr lang="en-US" sz="3000" b="1" dirty="0" smtClean="0">
                <a:solidFill>
                  <a:schemeClr val="accent6">
                    <a:lumMod val="50000"/>
                  </a:schemeClr>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Cạnh</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tranh</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giữa</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các</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ngành</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lĩnh</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vực</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các</a:t>
            </a:r>
            <a:r>
              <a:rPr lang="en-US" sz="3000" dirty="0" smtClean="0">
                <a:solidFill>
                  <a:srgbClr val="0070C0"/>
                </a:solidFill>
                <a:latin typeface="Arial" panose="020B0604020202020204" pitchFamily="34" charset="0"/>
                <a:cs typeface="Arial" panose="020B0604020202020204" pitchFamily="34" charset="0"/>
              </a:rPr>
              <a:t> DN </a:t>
            </a:r>
            <a:r>
              <a:rPr lang="en-US" sz="3000" dirty="0" err="1" smtClean="0">
                <a:solidFill>
                  <a:srgbClr val="0070C0"/>
                </a:solidFill>
                <a:latin typeface="Arial" panose="020B0604020202020204" pitchFamily="34" charset="0"/>
                <a:cs typeface="Arial" panose="020B0604020202020204" pitchFamily="34" charset="0"/>
              </a:rPr>
              <a:t>trong</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và</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ngoài</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nước</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một</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bộ</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phận</a:t>
            </a:r>
            <a:r>
              <a:rPr lang="en-US" sz="3000" dirty="0" smtClean="0">
                <a:solidFill>
                  <a:srgbClr val="0070C0"/>
                </a:solidFill>
                <a:latin typeface="Arial" panose="020B0604020202020204" pitchFamily="34" charset="0"/>
                <a:cs typeface="Arial" panose="020B0604020202020204" pitchFamily="34" charset="0"/>
              </a:rPr>
              <a:t> NLĐ </a:t>
            </a:r>
            <a:r>
              <a:rPr lang="en-US" sz="3000" dirty="0" err="1" smtClean="0">
                <a:solidFill>
                  <a:srgbClr val="0070C0"/>
                </a:solidFill>
                <a:latin typeface="Arial" panose="020B0604020202020204" pitchFamily="34" charset="0"/>
                <a:cs typeface="Arial" panose="020B0604020202020204" pitchFamily="34" charset="0"/>
              </a:rPr>
              <a:t>sẽ</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mất</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việc</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làm</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nhất</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là</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các</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ngành</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thâm</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dụng</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lao</a:t>
            </a:r>
            <a:r>
              <a:rPr lang="en-US" sz="3000" dirty="0" smtClean="0">
                <a:solidFill>
                  <a:srgbClr val="0070C0"/>
                </a:solidFill>
                <a:latin typeface="Arial" panose="020B0604020202020204" pitchFamily="34" charset="0"/>
                <a:cs typeface="Arial" panose="020B0604020202020204" pitchFamily="34" charset="0"/>
              </a:rPr>
              <a:t> </a:t>
            </a:r>
            <a:r>
              <a:rPr lang="en-US" sz="3000" dirty="0" err="1" smtClean="0">
                <a:solidFill>
                  <a:srgbClr val="0070C0"/>
                </a:solidFill>
                <a:latin typeface="Arial" panose="020B0604020202020204" pitchFamily="34" charset="0"/>
                <a:cs typeface="Arial" panose="020B0604020202020204" pitchFamily="34" charset="0"/>
              </a:rPr>
              <a:t>động</a:t>
            </a:r>
            <a:r>
              <a:rPr lang="en-US" sz="3000" dirty="0" smtClean="0">
                <a:solidFill>
                  <a:srgbClr val="0070C0"/>
                </a:solidFill>
                <a:latin typeface="Arial" panose="020B0604020202020204" pitchFamily="34" charset="0"/>
                <a:cs typeface="Arial" panose="020B0604020202020204" pitchFamily="34" charset="0"/>
              </a:rPr>
              <a:t>).</a:t>
            </a:r>
          </a:p>
        </p:txBody>
      </p:sp>
      <p:pic>
        <p:nvPicPr>
          <p:cNvPr id="6" name="Picture 5"/>
          <p:cNvPicPr>
            <a:picLocks noChangeAspect="1"/>
          </p:cNvPicPr>
          <p:nvPr/>
        </p:nvPicPr>
        <p:blipFill>
          <a:blip r:embed="rId2"/>
          <a:stretch>
            <a:fillRect/>
          </a:stretch>
        </p:blipFill>
        <p:spPr>
          <a:xfrm>
            <a:off x="795890" y="876514"/>
            <a:ext cx="3553691" cy="2147444"/>
          </a:xfrm>
          <a:prstGeom prst="rect">
            <a:avLst/>
          </a:prstGeom>
        </p:spPr>
      </p:pic>
    </p:spTree>
    <p:extLst>
      <p:ext uri="{BB962C8B-B14F-4D97-AF65-F5344CB8AC3E}">
        <p14:creationId xmlns:p14="http://schemas.microsoft.com/office/powerpoint/2010/main" val="25419583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73" y="3425439"/>
            <a:ext cx="3789627" cy="2260986"/>
          </a:xfrm>
        </p:spPr>
        <p:txBody>
          <a:bodyPr/>
          <a:lstStyle/>
          <a:p>
            <a:r>
              <a:rPr lang="en-US" sz="3200" b="1" dirty="0" smtClean="0">
                <a:solidFill>
                  <a:schemeClr val="bg1"/>
                </a:solidFill>
                <a:latin typeface="Arial" panose="020B0604020202020204" pitchFamily="34" charset="0"/>
                <a:cs typeface="Arial" panose="020B0604020202020204" pitchFamily="34" charset="0"/>
              </a:rPr>
              <a:t>2.2. </a:t>
            </a:r>
            <a:r>
              <a:rPr lang="en-US" sz="3200" b="1" dirty="0" err="1" smtClean="0">
                <a:solidFill>
                  <a:schemeClr val="bg1"/>
                </a:solidFill>
                <a:latin typeface="Arial" panose="020B0604020202020204" pitchFamily="34" charset="0"/>
                <a:cs typeface="Arial" panose="020B0604020202020204" pitchFamily="34" charset="0"/>
              </a:rPr>
              <a:t>Tác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động</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tiêu</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cực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về</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lao</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động</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khi</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Việt</a:t>
            </a:r>
            <a:r>
              <a:rPr lang="en-US" sz="3200" b="1" dirty="0" smtClean="0">
                <a:solidFill>
                  <a:schemeClr val="bg1"/>
                </a:solidFill>
                <a:latin typeface="Arial" panose="020B0604020202020204" pitchFamily="34" charset="0"/>
                <a:cs typeface="Arial" panose="020B0604020202020204" pitchFamily="34" charset="0"/>
              </a:rPr>
              <a:t> Nam </a:t>
            </a:r>
            <a:r>
              <a:rPr lang="en-US" sz="3200" b="1" dirty="0" err="1" smtClean="0">
                <a:solidFill>
                  <a:schemeClr val="bg1"/>
                </a:solidFill>
                <a:latin typeface="Arial" panose="020B0604020202020204" pitchFamily="34" charset="0"/>
                <a:cs typeface="Arial" panose="020B0604020202020204" pitchFamily="34" charset="0"/>
              </a:rPr>
              <a:t>tham</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gia</a:t>
            </a:r>
            <a:r>
              <a:rPr lang="en-US" sz="3200" b="1" dirty="0" smtClean="0">
                <a:solidFill>
                  <a:schemeClr val="bg1"/>
                </a:solidFill>
                <a:latin typeface="Arial" panose="020B0604020202020204" pitchFamily="34" charset="0"/>
                <a:cs typeface="Arial" panose="020B0604020202020204" pitchFamily="34" charset="0"/>
              </a:rPr>
              <a:t> CPTPP (</a:t>
            </a:r>
            <a:r>
              <a:rPr lang="en-US" sz="3200" b="1" dirty="0" err="1" smtClean="0">
                <a:solidFill>
                  <a:schemeClr val="bg1"/>
                </a:solidFill>
                <a:latin typeface="Arial" panose="020B0604020202020204" pitchFamily="34" charset="0"/>
                <a:cs typeface="Arial" panose="020B0604020202020204" pitchFamily="34" charset="0"/>
              </a:rPr>
              <a:t>tiếp</a:t>
            </a:r>
            <a:r>
              <a:rPr lang="en-US" sz="3200" b="1" dirty="0" smtClean="0">
                <a:solidFill>
                  <a:schemeClr val="bg1"/>
                </a:solidFill>
                <a:latin typeface="Arial" panose="020B0604020202020204" pitchFamily="34" charset="0"/>
                <a:cs typeface="Arial" panose="020B0604020202020204" pitchFamily="34" charset="0"/>
              </a:rPr>
              <a:t>)</a:t>
            </a:r>
            <a:endParaRPr lang="en-US" sz="3200" b="1" dirty="0">
              <a:solidFill>
                <a:schemeClr val="bg1"/>
              </a:solidFill>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5175097" y="1171345"/>
            <a:ext cx="6435663" cy="4984909"/>
          </a:xfrm>
        </p:spPr>
        <p:txBody>
          <a:bodyPr>
            <a:normAutofit/>
          </a:bodyPr>
          <a:lstStyle/>
          <a:p>
            <a:pPr algn="just"/>
            <a:r>
              <a:rPr lang="en-US" sz="3000" b="1" dirty="0" err="1" smtClean="0">
                <a:solidFill>
                  <a:srgbClr val="002060"/>
                </a:solidFill>
                <a:latin typeface="Arial" panose="020B0604020202020204" pitchFamily="34" charset="0"/>
                <a:cs typeface="Arial" panose="020B0604020202020204" pitchFamily="34" charset="0"/>
              </a:rPr>
              <a:t>Về</a:t>
            </a:r>
            <a:r>
              <a:rPr lang="en-US" sz="3000" b="1" dirty="0" smtClean="0">
                <a:solidFill>
                  <a:srgbClr val="002060"/>
                </a:solidFill>
                <a:latin typeface="Arial" panose="020B0604020202020204" pitchFamily="34" charset="0"/>
                <a:cs typeface="Arial" panose="020B0604020202020204" pitchFamily="34" charset="0"/>
              </a:rPr>
              <a:t> </a:t>
            </a:r>
            <a:r>
              <a:rPr lang="en-US" sz="3000" b="1" dirty="0" err="1" smtClean="0">
                <a:solidFill>
                  <a:srgbClr val="002060"/>
                </a:solidFill>
                <a:latin typeface="Arial" panose="020B0604020202020204" pitchFamily="34" charset="0"/>
                <a:cs typeface="Arial" panose="020B0604020202020204" pitchFamily="34" charset="0"/>
              </a:rPr>
              <a:t>tiền</a:t>
            </a:r>
            <a:r>
              <a:rPr lang="en-US" sz="3000" b="1" dirty="0" smtClean="0">
                <a:solidFill>
                  <a:srgbClr val="002060"/>
                </a:solidFill>
                <a:latin typeface="Arial" panose="020B0604020202020204" pitchFamily="34" charset="0"/>
                <a:cs typeface="Arial" panose="020B0604020202020204" pitchFamily="34" charset="0"/>
              </a:rPr>
              <a:t> </a:t>
            </a:r>
            <a:r>
              <a:rPr lang="en-US" sz="3000" b="1" dirty="0" err="1" smtClean="0">
                <a:solidFill>
                  <a:srgbClr val="002060"/>
                </a:solidFill>
                <a:latin typeface="Arial" panose="020B0604020202020204" pitchFamily="34" charset="0"/>
                <a:cs typeface="Arial" panose="020B0604020202020204" pitchFamily="34" charset="0"/>
              </a:rPr>
              <a:t>lương</a:t>
            </a:r>
            <a:r>
              <a:rPr lang="en-US" sz="3000" b="1" dirty="0" smtClean="0">
                <a:solidFill>
                  <a:srgbClr val="002060"/>
                </a:solidFill>
                <a:latin typeface="Arial" panose="020B0604020202020204" pitchFamily="34" charset="0"/>
                <a:cs typeface="Arial" panose="020B0604020202020204" pitchFamily="34" charset="0"/>
              </a:rPr>
              <a:t>: </a:t>
            </a:r>
            <a:r>
              <a:rPr lang="en-US" sz="3000" dirty="0" smtClean="0">
                <a:solidFill>
                  <a:srgbClr val="002060"/>
                </a:solidFill>
                <a:latin typeface="Arial" panose="020B0604020202020204" pitchFamily="34" charset="0"/>
                <a:cs typeface="Arial" panose="020B0604020202020204" pitchFamily="34" charset="0"/>
              </a:rPr>
              <a:t>Do </a:t>
            </a:r>
            <a:r>
              <a:rPr lang="en-US" sz="3000" dirty="0" err="1" smtClean="0">
                <a:solidFill>
                  <a:srgbClr val="002060"/>
                </a:solidFill>
                <a:latin typeface="Arial" panose="020B0604020202020204" pitchFamily="34" charset="0"/>
                <a:cs typeface="Arial" panose="020B0604020202020204" pitchFamily="34" charset="0"/>
              </a:rPr>
              <a:t>cạnh</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tranh</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một</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số</a:t>
            </a:r>
            <a:r>
              <a:rPr lang="en-US" sz="3000" dirty="0" smtClean="0">
                <a:solidFill>
                  <a:srgbClr val="002060"/>
                </a:solidFill>
                <a:latin typeface="Arial" panose="020B0604020202020204" pitchFamily="34" charset="0"/>
                <a:cs typeface="Arial" panose="020B0604020202020204" pitchFamily="34" charset="0"/>
              </a:rPr>
              <a:t> DN </a:t>
            </a:r>
            <a:r>
              <a:rPr lang="en-US" sz="3000" dirty="0" err="1" smtClean="0">
                <a:solidFill>
                  <a:srgbClr val="002060"/>
                </a:solidFill>
                <a:latin typeface="Arial" panose="020B0604020202020204" pitchFamily="34" charset="0"/>
                <a:cs typeface="Arial" panose="020B0604020202020204" pitchFamily="34" charset="0"/>
              </a:rPr>
              <a:t>cắt</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giảm</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lao</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động</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cắt</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giảm</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tiền</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lương</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và</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phúc</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lợi</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Nguy</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cơ</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tăng</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khoảng</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cách</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thu</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nhập</a:t>
            </a:r>
            <a:r>
              <a:rPr lang="en-US" sz="3000" dirty="0" smtClean="0">
                <a:solidFill>
                  <a:srgbClr val="002060"/>
                </a:solidFill>
                <a:latin typeface="Arial" panose="020B0604020202020204" pitchFamily="34" charset="0"/>
                <a:cs typeface="Arial" panose="020B0604020202020204" pitchFamily="34" charset="0"/>
              </a:rPr>
              <a:t> </a:t>
            </a:r>
            <a:r>
              <a:rPr lang="en-US" sz="3000" dirty="0" err="1" smtClean="0">
                <a:solidFill>
                  <a:srgbClr val="002060"/>
                </a:solidFill>
                <a:latin typeface="Arial" panose="020B0604020202020204" pitchFamily="34" charset="0"/>
                <a:cs typeface="Arial" panose="020B0604020202020204" pitchFamily="34" charset="0"/>
              </a:rPr>
              <a:t>trong</a:t>
            </a:r>
            <a:r>
              <a:rPr lang="en-US" sz="3000" dirty="0" smtClean="0">
                <a:solidFill>
                  <a:srgbClr val="002060"/>
                </a:solidFill>
                <a:latin typeface="Arial" panose="020B0604020202020204" pitchFamily="34" charset="0"/>
                <a:cs typeface="Arial" panose="020B0604020202020204" pitchFamily="34" charset="0"/>
              </a:rPr>
              <a:t> CNLĐ…</a:t>
            </a:r>
          </a:p>
          <a:p>
            <a:pPr algn="just"/>
            <a:endParaRPr lang="en-US" sz="3000" dirty="0" smtClean="0">
              <a:latin typeface="Arial" panose="020B0604020202020204" pitchFamily="34" charset="0"/>
              <a:cs typeface="Arial" panose="020B0604020202020204" pitchFamily="34" charset="0"/>
            </a:endParaRPr>
          </a:p>
          <a:p>
            <a:pPr algn="just"/>
            <a:endParaRPr lang="en-US" sz="2600" dirty="0">
              <a:latin typeface="Arial" panose="020B0604020202020204" pitchFamily="34" charset="0"/>
              <a:cs typeface="Arial" panose="020B0604020202020204" pitchFamily="34" charset="0"/>
            </a:endParaRPr>
          </a:p>
          <a:p>
            <a:pPr algn="just"/>
            <a:endParaRPr lang="en-US" sz="2600" dirty="0" smtClean="0">
              <a:latin typeface="Arial" panose="020B0604020202020204" pitchFamily="34" charset="0"/>
              <a:cs typeface="Arial" panose="020B0604020202020204" pitchFamily="34" charset="0"/>
            </a:endParaRPr>
          </a:p>
          <a:p>
            <a:pPr marL="0" indent="0" algn="just">
              <a:buNone/>
            </a:pPr>
            <a:endParaRPr lang="en-US" sz="2600" dirty="0" smtClean="0">
              <a:latin typeface="Arial" panose="020B0604020202020204" pitchFamily="34" charset="0"/>
              <a:cs typeface="Arial" panose="020B0604020202020204" pitchFamily="34" charset="0"/>
            </a:endParaRPr>
          </a:p>
          <a:p>
            <a:pPr algn="just"/>
            <a:endParaRPr lang="en-US" sz="2600" dirty="0" smtClean="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862241" y="1171341"/>
            <a:ext cx="3553691" cy="2147444"/>
          </a:xfrm>
          <a:prstGeom prst="rect">
            <a:avLst/>
          </a:prstGeom>
        </p:spPr>
      </p:pic>
      <p:pic>
        <p:nvPicPr>
          <p:cNvPr id="5" name="Picture 4"/>
          <p:cNvPicPr>
            <a:picLocks noChangeAspect="1"/>
          </p:cNvPicPr>
          <p:nvPr/>
        </p:nvPicPr>
        <p:blipFill>
          <a:blip r:embed="rId3"/>
          <a:stretch>
            <a:fillRect/>
          </a:stretch>
        </p:blipFill>
        <p:spPr>
          <a:xfrm>
            <a:off x="5648330" y="3711422"/>
            <a:ext cx="5838825" cy="2565555"/>
          </a:xfrm>
          <a:prstGeom prst="rect">
            <a:avLst/>
          </a:prstGeom>
        </p:spPr>
      </p:pic>
    </p:spTree>
    <p:extLst>
      <p:ext uri="{BB962C8B-B14F-4D97-AF65-F5344CB8AC3E}">
        <p14:creationId xmlns:p14="http://schemas.microsoft.com/office/powerpoint/2010/main" val="17895627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73" y="3425439"/>
            <a:ext cx="3755299" cy="2020195"/>
          </a:xfrm>
        </p:spPr>
        <p:txBody>
          <a:bodyPr/>
          <a:lstStyle/>
          <a:p>
            <a:r>
              <a:rPr lang="en-US" sz="3200" b="1" dirty="0" smtClean="0">
                <a:solidFill>
                  <a:schemeClr val="bg1"/>
                </a:solidFill>
                <a:latin typeface="Arial" panose="020B0604020202020204" pitchFamily="34" charset="0"/>
                <a:cs typeface="Arial" panose="020B0604020202020204" pitchFamily="34" charset="0"/>
              </a:rPr>
              <a:t>2.2. </a:t>
            </a:r>
            <a:r>
              <a:rPr lang="en-US" sz="3200" b="1" dirty="0" err="1" smtClean="0">
                <a:solidFill>
                  <a:schemeClr val="bg1"/>
                </a:solidFill>
                <a:latin typeface="Arial" panose="020B0604020202020204" pitchFamily="34" charset="0"/>
                <a:cs typeface="Arial" panose="020B0604020202020204" pitchFamily="34" charset="0"/>
              </a:rPr>
              <a:t>Tác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động</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tiêu</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cực</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về</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lao</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động</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khi</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Việt</a:t>
            </a:r>
            <a:r>
              <a:rPr lang="en-US" sz="3200" b="1" dirty="0" smtClean="0">
                <a:solidFill>
                  <a:schemeClr val="bg1"/>
                </a:solidFill>
                <a:latin typeface="Arial" panose="020B0604020202020204" pitchFamily="34" charset="0"/>
                <a:cs typeface="Arial" panose="020B0604020202020204" pitchFamily="34" charset="0"/>
              </a:rPr>
              <a:t> Nam </a:t>
            </a:r>
            <a:r>
              <a:rPr lang="en-US" sz="3200" b="1" dirty="0" err="1" smtClean="0">
                <a:solidFill>
                  <a:schemeClr val="bg1"/>
                </a:solidFill>
                <a:latin typeface="Arial" panose="020B0604020202020204" pitchFamily="34" charset="0"/>
                <a:cs typeface="Arial" panose="020B0604020202020204" pitchFamily="34" charset="0"/>
              </a:rPr>
              <a:t>tham</a:t>
            </a:r>
            <a:r>
              <a:rPr lang="en-US" sz="3200" b="1" dirty="0" smtClean="0">
                <a:solidFill>
                  <a:schemeClr val="bg1"/>
                </a:solidFill>
                <a:latin typeface="Arial" panose="020B0604020202020204" pitchFamily="34" charset="0"/>
                <a:cs typeface="Arial" panose="020B0604020202020204" pitchFamily="34" charset="0"/>
              </a:rPr>
              <a:t> </a:t>
            </a:r>
            <a:r>
              <a:rPr lang="en-US" sz="3200" b="1" dirty="0" err="1" smtClean="0">
                <a:solidFill>
                  <a:schemeClr val="bg1"/>
                </a:solidFill>
                <a:latin typeface="Arial" panose="020B0604020202020204" pitchFamily="34" charset="0"/>
                <a:cs typeface="Arial" panose="020B0604020202020204" pitchFamily="34" charset="0"/>
              </a:rPr>
              <a:t>gia</a:t>
            </a:r>
            <a:r>
              <a:rPr lang="en-US" sz="3200" b="1" dirty="0" smtClean="0">
                <a:solidFill>
                  <a:schemeClr val="bg1"/>
                </a:solidFill>
                <a:latin typeface="Arial" panose="020B0604020202020204" pitchFamily="34" charset="0"/>
                <a:cs typeface="Arial" panose="020B0604020202020204" pitchFamily="34" charset="0"/>
              </a:rPr>
              <a:t> CPTPP (</a:t>
            </a:r>
            <a:r>
              <a:rPr lang="en-US" sz="3200" b="1" dirty="0" err="1" smtClean="0">
                <a:solidFill>
                  <a:schemeClr val="bg1"/>
                </a:solidFill>
                <a:latin typeface="Arial" panose="020B0604020202020204" pitchFamily="34" charset="0"/>
                <a:cs typeface="Arial" panose="020B0604020202020204" pitchFamily="34" charset="0"/>
              </a:rPr>
              <a:t>tiếp</a:t>
            </a:r>
            <a:r>
              <a:rPr lang="en-US" sz="3200" b="1" dirty="0" smtClean="0">
                <a:solidFill>
                  <a:schemeClr val="bg1"/>
                </a:solidFill>
                <a:latin typeface="Arial" panose="020B0604020202020204" pitchFamily="34" charset="0"/>
                <a:cs typeface="Arial" panose="020B0604020202020204" pitchFamily="34" charset="0"/>
              </a:rPr>
              <a:t>)</a:t>
            </a:r>
            <a:endParaRPr lang="en-US" sz="3200" b="1" dirty="0">
              <a:solidFill>
                <a:schemeClr val="bg1"/>
              </a:solidFill>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5175097" y="1171345"/>
            <a:ext cx="6435663" cy="4984909"/>
          </a:xfrm>
        </p:spPr>
        <p:txBody>
          <a:bodyPr>
            <a:normAutofit/>
          </a:bodyPr>
          <a:lstStyle/>
          <a:p>
            <a:pPr algn="just">
              <a:spcBef>
                <a:spcPts val="1200"/>
              </a:spcBef>
              <a:spcAft>
                <a:spcPts val="1200"/>
              </a:spcAft>
            </a:pPr>
            <a:r>
              <a:rPr lang="en-US" sz="3200" b="1" dirty="0" err="1" smtClean="0">
                <a:latin typeface="Arial" panose="020B0604020202020204" pitchFamily="34" charset="0"/>
                <a:cs typeface="Arial" panose="020B0604020202020204" pitchFamily="34" charset="0"/>
              </a:rPr>
              <a:t>Về</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chuyển</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dịch</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lao</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động</a:t>
            </a:r>
            <a:r>
              <a:rPr lang="en-US" sz="3200" b="1"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Sự</a:t>
            </a:r>
            <a:r>
              <a:rPr lang="en-US" sz="3200" dirty="0" smtClean="0">
                <a:latin typeface="Arial" panose="020B0604020202020204" pitchFamily="34" charset="0"/>
                <a:cs typeface="Arial" panose="020B0604020202020204" pitchFamily="34" charset="0"/>
              </a:rPr>
              <a:t> di </a:t>
            </a:r>
            <a:r>
              <a:rPr lang="en-US" sz="3200" dirty="0" err="1" smtClean="0">
                <a:latin typeface="Arial" panose="020B0604020202020204" pitchFamily="34" charset="0"/>
                <a:cs typeface="Arial" panose="020B0604020202020204" pitchFamily="34" charset="0"/>
              </a:rPr>
              <a:t>chuyển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lao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động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từ</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nông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thôn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thành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thị</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giữa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với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nhau</a:t>
            </a:r>
            <a:r>
              <a:rPr lang="en-US" sz="3200" dirty="0" smtClean="0">
                <a:latin typeface="Arial" panose="020B0604020202020204" pitchFamily="34" charset="0"/>
                <a:cs typeface="Arial" panose="020B0604020202020204" pitchFamily="34" charset="0"/>
              </a:rPr>
              <a:t> =&gt; </a:t>
            </a:r>
            <a:r>
              <a:rPr lang="en-US" sz="3200" dirty="0" err="1" smtClean="0">
                <a:latin typeface="Arial" panose="020B0604020202020204" pitchFamily="34" charset="0"/>
                <a:cs typeface="Arial" panose="020B0604020202020204" pitchFamily="34" charset="0"/>
              </a:rPr>
              <a:t>Khó</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khăn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về</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sinh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hoạt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nhà</a:t>
            </a:r>
            <a:r>
              <a:rPr lang="en-US" sz="3200" dirty="0" smtClean="0">
                <a:latin typeface="Arial" panose="020B0604020202020204" pitchFamily="34" charset="0"/>
                <a:cs typeface="Arial" panose="020B0604020202020204" pitchFamily="34" charset="0"/>
              </a:rPr>
              <a:t> ở, </a:t>
            </a:r>
            <a:r>
              <a:rPr lang="en-US" sz="3200" dirty="0" err="1" smtClean="0">
                <a:latin typeface="Arial" panose="020B0604020202020204" pitchFamily="34" charset="0"/>
                <a:cs typeface="Arial" panose="020B0604020202020204" pitchFamily="34" charset="0"/>
              </a:rPr>
              <a:t>giáo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dục</a:t>
            </a:r>
            <a:r>
              <a:rPr lang="en-US" sz="3200" dirty="0" smtClean="0">
                <a:latin typeface="Arial" panose="020B0604020202020204" pitchFamily="34" charset="0"/>
                <a:cs typeface="Arial" panose="020B0604020202020204" pitchFamily="34" charset="0"/>
              </a:rPr>
              <a:t>, y </a:t>
            </a:r>
            <a:r>
              <a:rPr lang="en-US" sz="3200" dirty="0" err="1" smtClean="0">
                <a:latin typeface="Arial" panose="020B0604020202020204" pitchFamily="34" charset="0"/>
                <a:cs typeface="Arial" panose="020B0604020202020204" pitchFamily="34" charset="0"/>
              </a:rPr>
              <a:t>tế</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Gây</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áp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lực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về</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giải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quyết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việc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làm</a:t>
            </a:r>
            <a:endParaRPr lang="en-US" sz="3200" dirty="0" smtClean="0">
              <a:latin typeface="Arial" panose="020B0604020202020204" pitchFamily="34" charset="0"/>
              <a:cs typeface="Arial" panose="020B0604020202020204" pitchFamily="34" charset="0"/>
            </a:endParaRPr>
          </a:p>
          <a:p>
            <a:pPr algn="just">
              <a:spcBef>
                <a:spcPts val="1200"/>
              </a:spcBef>
              <a:spcAft>
                <a:spcPts val="1200"/>
              </a:spcAft>
            </a:pPr>
            <a:r>
              <a:rPr lang="en-US" sz="3200" b="1" dirty="0" err="1" smtClean="0">
                <a:solidFill>
                  <a:srgbClr val="C00000"/>
                </a:solidFill>
                <a:latin typeface="Arial" panose="020B0604020202020204" pitchFamily="34" charset="0"/>
                <a:cs typeface="Arial" panose="020B0604020202020204" pitchFamily="34" charset="0"/>
              </a:rPr>
              <a:t>Quan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hệ</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lao</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động</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có</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nhiều</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thay</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đổi</a:t>
            </a:r>
            <a:r>
              <a:rPr lang="en-US" sz="3200" b="1"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việc</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bảo</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vệ</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người</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lao</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động</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trở</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nên</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phức</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tạp</a:t>
            </a:r>
            <a:r>
              <a:rPr lang="en-US" sz="3200" dirty="0" smtClean="0">
                <a:solidFill>
                  <a:srgbClr val="C00000"/>
                </a:solidFill>
                <a:latin typeface="Arial" panose="020B0604020202020204" pitchFamily="34" charset="0"/>
                <a:cs typeface="Arial" panose="020B0604020202020204" pitchFamily="34" charset="0"/>
              </a:rPr>
              <a:t> </a:t>
            </a:r>
            <a:r>
              <a:rPr lang="en-US" sz="3200" dirty="0" err="1" smtClean="0">
                <a:solidFill>
                  <a:srgbClr val="C00000"/>
                </a:solidFill>
                <a:latin typeface="Arial" panose="020B0604020202020204" pitchFamily="34" charset="0"/>
                <a:cs typeface="Arial" panose="020B0604020202020204" pitchFamily="34" charset="0"/>
              </a:rPr>
              <a:t>hơn</a:t>
            </a:r>
            <a:r>
              <a:rPr lang="en-US" sz="3200" dirty="0" smtClean="0">
                <a:solidFill>
                  <a:srgbClr val="C00000"/>
                </a:solidFill>
                <a:latin typeface="Arial" panose="020B0604020202020204" pitchFamily="34" charset="0"/>
                <a:cs typeface="Arial" panose="020B0604020202020204" pitchFamily="34" charset="0"/>
              </a:rPr>
              <a:t>… </a:t>
            </a:r>
          </a:p>
        </p:txBody>
      </p:sp>
      <p:pic>
        <p:nvPicPr>
          <p:cNvPr id="6" name="Picture 5"/>
          <p:cNvPicPr>
            <a:picLocks noChangeAspect="1"/>
          </p:cNvPicPr>
          <p:nvPr/>
        </p:nvPicPr>
        <p:blipFill>
          <a:blip r:embed="rId2"/>
          <a:stretch>
            <a:fillRect/>
          </a:stretch>
        </p:blipFill>
        <p:spPr>
          <a:xfrm>
            <a:off x="809748" y="1267039"/>
            <a:ext cx="3553691" cy="2147444"/>
          </a:xfrm>
          <a:prstGeom prst="rect">
            <a:avLst/>
          </a:prstGeom>
        </p:spPr>
      </p:pic>
    </p:spTree>
    <p:extLst>
      <p:ext uri="{BB962C8B-B14F-4D97-AF65-F5344CB8AC3E}">
        <p14:creationId xmlns:p14="http://schemas.microsoft.com/office/powerpoint/2010/main" val="17546262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839972" y="1153442"/>
            <a:ext cx="10292315" cy="1206993"/>
          </a:xfrm>
        </p:spPr>
        <p:txBody>
          <a:bodyPr/>
          <a:lstStyle/>
          <a:p>
            <a:pPr algn="ctr"/>
            <a:r>
              <a:rPr lang="en-US" sz="3400" b="1" dirty="0" smtClean="0">
                <a:solidFill>
                  <a:schemeClr val="bg1"/>
                </a:solidFill>
                <a:latin typeface="Arial" panose="020B0604020202020204" pitchFamily="34" charset="0"/>
                <a:cs typeface="Arial" panose="020B0604020202020204" pitchFamily="34" charset="0"/>
              </a:rPr>
              <a:t>PHẦN III. CƠ HỘI VÀ THÁCH THỨC ĐỐI VỚI CÔNG ĐOÀN VIỆT NAM KHI GIA NHẬP CPTPP</a:t>
            </a:r>
            <a:endParaRPr lang="en-US" sz="3400" b="1" dirty="0">
              <a:solidFill>
                <a:schemeClr val="bg1"/>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a:stretch>
            <a:fillRect/>
          </a:stretch>
        </p:blipFill>
        <p:spPr>
          <a:xfrm>
            <a:off x="1163935" y="2476839"/>
            <a:ext cx="6597833" cy="3113475"/>
          </a:xfrm>
          <a:prstGeom prst="rect">
            <a:avLst/>
          </a:prstGeom>
        </p:spPr>
      </p:pic>
      <p:pic>
        <p:nvPicPr>
          <p:cNvPr id="8" name="Picture 7"/>
          <p:cNvPicPr>
            <a:picLocks noChangeAspect="1"/>
          </p:cNvPicPr>
          <p:nvPr/>
        </p:nvPicPr>
        <p:blipFill>
          <a:blip r:embed="rId3"/>
          <a:stretch>
            <a:fillRect/>
          </a:stretch>
        </p:blipFill>
        <p:spPr>
          <a:xfrm>
            <a:off x="8087617" y="2476839"/>
            <a:ext cx="2800351" cy="3113475"/>
          </a:xfrm>
          <a:prstGeom prst="rect">
            <a:avLst/>
          </a:prstGeom>
        </p:spPr>
      </p:pic>
    </p:spTree>
    <p:extLst>
      <p:ext uri="{BB962C8B-B14F-4D97-AF65-F5344CB8AC3E}">
        <p14:creationId xmlns:p14="http://schemas.microsoft.com/office/powerpoint/2010/main" val="9177281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27651" name="Title 2"/>
          <p:cNvSpPr>
            <a:spLocks noGrp="1"/>
          </p:cNvSpPr>
          <p:nvPr>
            <p:ph type="title"/>
          </p:nvPr>
        </p:nvSpPr>
        <p:spPr>
          <a:xfrm>
            <a:off x="493184" y="482601"/>
            <a:ext cx="10972800" cy="785813"/>
          </a:xfrm>
        </p:spPr>
        <p:txBody>
          <a:bodyPr/>
          <a:lstStyle/>
          <a:p>
            <a:pPr eaLnBrk="1" hangingPunct="1">
              <a:defRPr/>
            </a:pPr>
            <a:r>
              <a:rPr lang="en-US" sz="3800" b="1" dirty="0" err="1" smtClean="0">
                <a:solidFill>
                  <a:srgbClr val="002060"/>
                </a:solidFill>
                <a:effectLst>
                  <a:outerShdw blurRad="38100" dist="38100" dir="2700000" algn="tl">
                    <a:srgbClr val="000000">
                      <a:alpha val="43137"/>
                    </a:srgbClr>
                  </a:outerShdw>
                </a:effectLst>
                <a:latin typeface="Arial" charset="0"/>
                <a:cs typeface="Arial" charset="0"/>
              </a:rPr>
              <a:t>TỔNG</a:t>
            </a:r>
            <a:r>
              <a:rPr lang="en-US" sz="3800" b="1" dirty="0" smtClean="0">
                <a:solidFill>
                  <a:srgbClr val="002060"/>
                </a:solidFill>
                <a:effectLst>
                  <a:outerShdw blurRad="38100" dist="38100" dir="2700000" algn="tl">
                    <a:srgbClr val="000000">
                      <a:alpha val="43137"/>
                    </a:srgbClr>
                  </a:outerShdw>
                </a:effectLst>
                <a:latin typeface="Arial" charset="0"/>
                <a:cs typeface="Arial" charset="0"/>
              </a:rPr>
              <a:t> </a:t>
            </a:r>
            <a:r>
              <a:rPr lang="en-US" sz="3800" b="1" dirty="0" err="1" smtClean="0">
                <a:solidFill>
                  <a:srgbClr val="002060"/>
                </a:solidFill>
                <a:effectLst>
                  <a:outerShdw blurRad="38100" dist="38100" dir="2700000" algn="tl">
                    <a:srgbClr val="000000">
                      <a:alpha val="43137"/>
                    </a:srgbClr>
                  </a:outerShdw>
                </a:effectLst>
                <a:latin typeface="Arial" charset="0"/>
                <a:cs typeface="Arial" charset="0"/>
              </a:rPr>
              <a:t>QUAN</a:t>
            </a:r>
            <a:endParaRPr lang="vi-VN" sz="3800" b="1" dirty="0" smtClean="0">
              <a:solidFill>
                <a:srgbClr val="002060"/>
              </a:solidFill>
              <a:effectLst>
                <a:outerShdw blurRad="38100" dist="38100" dir="2700000" algn="tl">
                  <a:srgbClr val="000000">
                    <a:alpha val="43137"/>
                  </a:srgbClr>
                </a:outerShdw>
              </a:effectLst>
              <a:cs typeface="Angsana New" pitchFamily="18" charset="-34"/>
            </a:endParaRPr>
          </a:p>
        </p:txBody>
      </p:sp>
      <p:sp>
        <p:nvSpPr>
          <p:cNvPr id="27652" name="Content Placeholder 3"/>
          <p:cNvSpPr>
            <a:spLocks noGrp="1"/>
          </p:cNvSpPr>
          <p:nvPr>
            <p:ph idx="1"/>
          </p:nvPr>
        </p:nvSpPr>
        <p:spPr>
          <a:xfrm>
            <a:off x="527051" y="1989138"/>
            <a:ext cx="11137900" cy="3816350"/>
          </a:xfrm>
        </p:spPr>
        <p:txBody>
          <a:bodyPr/>
          <a:lstStyle/>
          <a:p>
            <a:pPr marL="514350" indent="-514350" algn="just" eaLnBrk="1" hangingPunct="1">
              <a:spcBef>
                <a:spcPts val="600"/>
              </a:spcBef>
              <a:spcAft>
                <a:spcPts val="600"/>
              </a:spcAft>
              <a:buFont typeface="Calibri" pitchFamily="34" charset="0"/>
              <a:buAutoNum type="arabicPeriod"/>
            </a:pPr>
            <a:r>
              <a:rPr lang="en-GB" sz="2800" b="1" smtClean="0">
                <a:latin typeface="Arial" charset="0"/>
                <a:cs typeface="Arial" charset="0"/>
              </a:rPr>
              <a:t>Lịch sử các cuộc cách mạng công nghiệp </a:t>
            </a:r>
            <a:endParaRPr lang="vi-VN" sz="2800" b="1" smtClean="0">
              <a:cs typeface="Cordia New" pitchFamily="34" charset="-34"/>
            </a:endParaRPr>
          </a:p>
          <a:p>
            <a:pPr marL="514350" indent="-514350" algn="just" eaLnBrk="1" hangingPunct="1">
              <a:spcBef>
                <a:spcPts val="600"/>
              </a:spcBef>
              <a:spcAft>
                <a:spcPts val="600"/>
              </a:spcAft>
              <a:buFont typeface="Calibri" pitchFamily="34" charset="0"/>
              <a:buAutoNum type="arabicPeriod"/>
            </a:pPr>
            <a:r>
              <a:rPr lang="en-US" sz="2800" b="1" smtClean="0">
                <a:latin typeface="Arial" charset="0"/>
                <a:cs typeface="Arial" charset="0"/>
              </a:rPr>
              <a:t>Cách mạng công nghiệp 4.0</a:t>
            </a:r>
          </a:p>
          <a:p>
            <a:pPr marL="514350" indent="-514350" algn="just" eaLnBrk="1" hangingPunct="1">
              <a:spcBef>
                <a:spcPts val="600"/>
              </a:spcBef>
              <a:spcAft>
                <a:spcPts val="600"/>
              </a:spcAft>
              <a:buFont typeface="Calibri" pitchFamily="34" charset="0"/>
              <a:buAutoNum type="arabicPeriod"/>
            </a:pPr>
            <a:r>
              <a:rPr lang="en-US" sz="2800" b="1" smtClean="0">
                <a:latin typeface="Arial" charset="0"/>
                <a:cs typeface="Arial" charset="0"/>
              </a:rPr>
              <a:t>Tác động của cách mạng công nghiệp 4.0 đến việc làm </a:t>
            </a:r>
          </a:p>
          <a:p>
            <a:pPr marL="514350" indent="-514350" algn="just" eaLnBrk="1" hangingPunct="1">
              <a:spcBef>
                <a:spcPts val="600"/>
              </a:spcBef>
              <a:spcAft>
                <a:spcPts val="600"/>
              </a:spcAft>
              <a:buFont typeface="Calibri" pitchFamily="34" charset="0"/>
              <a:buAutoNum type="arabicPeriod"/>
            </a:pPr>
            <a:r>
              <a:rPr lang="en-US" sz="2800" b="1" smtClean="0">
                <a:latin typeface="Arial" charset="0"/>
                <a:cs typeface="Arial" charset="0"/>
              </a:rPr>
              <a:t>Phản hồi từ công đoàn</a:t>
            </a:r>
          </a:p>
          <a:p>
            <a:pPr marL="514350" indent="-514350" eaLnBrk="1" hangingPunct="1">
              <a:spcBef>
                <a:spcPts val="600"/>
              </a:spcBef>
              <a:spcAft>
                <a:spcPts val="600"/>
              </a:spcAft>
              <a:buFont typeface="Arial" charset="0"/>
              <a:buNone/>
            </a:pPr>
            <a:endParaRPr lang="vi-VN" sz="2800" b="1" smtClean="0">
              <a:cs typeface="Cordia New" pitchFamily="34" charset="-34"/>
            </a:endParaRPr>
          </a:p>
        </p:txBody>
      </p:sp>
    </p:spTree>
    <p:extLst>
      <p:ext uri="{BB962C8B-B14F-4D97-AF65-F5344CB8AC3E}">
        <p14:creationId xmlns:p14="http://schemas.microsoft.com/office/powerpoint/2010/main" val="16580952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827" y="575709"/>
            <a:ext cx="9512817" cy="1254642"/>
          </a:xfrm>
        </p:spPr>
        <p:txBody>
          <a:bodyPr/>
          <a:lstStyle/>
          <a:p>
            <a:r>
              <a:rPr lang="en-US" sz="3200" b="1" dirty="0" smtClean="0">
                <a:latin typeface="Arial" panose="020B0604020202020204" pitchFamily="34" charset="0"/>
                <a:cs typeface="Arial" panose="020B0604020202020204" pitchFamily="34" charset="0"/>
              </a:rPr>
              <a:t>1. </a:t>
            </a:r>
            <a:r>
              <a:rPr lang="en-US" sz="3200" b="1" dirty="0" err="1" smtClean="0">
                <a:latin typeface="Arial" panose="020B0604020202020204" pitchFamily="34" charset="0"/>
                <a:cs typeface="Arial" panose="020B0604020202020204" pitchFamily="34" charset="0"/>
              </a:rPr>
              <a:t>Những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tác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động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tích</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cực</a:t>
            </a:r>
            <a:endParaRPr lang="en-US" sz="3200" b="1" dirty="0">
              <a:solidFill>
                <a:srgbClr val="FFFF00"/>
              </a:solidFill>
              <a:latin typeface="Arial" panose="020B0604020202020204" pitchFamily="34" charset="0"/>
              <a:cs typeface="Arial" panose="020B0604020202020204" pitchFamily="34" charset="0"/>
            </a:endParaRPr>
          </a:p>
        </p:txBody>
      </p:sp>
      <p:sp>
        <p:nvSpPr>
          <p:cNvPr id="3" name="Rectangle 2"/>
          <p:cNvSpPr/>
          <p:nvPr/>
        </p:nvSpPr>
        <p:spPr>
          <a:xfrm>
            <a:off x="885824" y="2590730"/>
            <a:ext cx="10544175" cy="1477328"/>
          </a:xfrm>
          <a:prstGeom prst="rect">
            <a:avLst/>
          </a:prstGeom>
        </p:spPr>
        <p:txBody>
          <a:bodyPr wrap="square">
            <a:spAutoFit/>
          </a:bodyPr>
          <a:lstStyle/>
          <a:p>
            <a:pPr algn="just"/>
            <a:r>
              <a:rPr lang="pt-PT" sz="3000" b="1" dirty="0" smtClean="0">
                <a:latin typeface="Arial" panose="020B0604020202020204" pitchFamily="34" charset="0"/>
                <a:ea typeface="Arial Unicode MS" panose="020B0604020202020204" pitchFamily="34" charset="-128"/>
                <a:cs typeface="Arial" panose="020B0604020202020204" pitchFamily="34" charset="0"/>
              </a:rPr>
              <a:t>G</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óp</a:t>
            </a:r>
            <a:r>
              <a:rPr lang="en-US" sz="3000" b="1" dirty="0" smtClean="0">
                <a:latin typeface="Arial" panose="020B0604020202020204" pitchFamily="34" charset="0"/>
                <a:ea typeface="Arial Unicode MS" panose="020B0604020202020204" pitchFamily="34" charset="-128"/>
                <a:cs typeface="Arial" panose="020B0604020202020204" pitchFamily="34" charset="0"/>
              </a:rPr>
              <a:t> </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phần</a:t>
            </a:r>
            <a:r>
              <a:rPr lang="en-US" sz="3000" b="1" dirty="0" smtClean="0">
                <a:latin typeface="Arial" panose="020B0604020202020204" pitchFamily="34" charset="0"/>
                <a:ea typeface="Arial Unicode MS" panose="020B0604020202020204" pitchFamily="34" charset="-128"/>
                <a:cs typeface="Arial" panose="020B0604020202020204" pitchFamily="34" charset="0"/>
              </a:rPr>
              <a:t> </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tă</a:t>
            </a:r>
            <a:r>
              <a:rPr lang="pt-PT" sz="3000" b="1" dirty="0" smtClean="0">
                <a:latin typeface="Arial" panose="020B0604020202020204" pitchFamily="34" charset="0"/>
                <a:ea typeface="Arial Unicode MS" panose="020B0604020202020204" pitchFamily="34" charset="-128"/>
                <a:cs typeface="Arial" panose="020B0604020202020204" pitchFamily="34" charset="0"/>
              </a:rPr>
              <a:t>ng nhanh s</a:t>
            </a:r>
            <a:r>
              <a:rPr lang="en-US" sz="3000" b="1" dirty="0" smtClean="0">
                <a:latin typeface="Arial" panose="020B0604020202020204" pitchFamily="34" charset="0"/>
                <a:ea typeface="Arial Unicode MS" panose="020B0604020202020204" pitchFamily="34" charset="-128"/>
                <a:cs typeface="Arial" panose="020B0604020202020204" pitchFamily="34" charset="0"/>
              </a:rPr>
              <a:t>ố </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lượng</a:t>
            </a:r>
            <a:r>
              <a:rPr lang="en-US" sz="3000" b="1" dirty="0" smtClean="0">
                <a:latin typeface="Arial" panose="020B0604020202020204" pitchFamily="34" charset="0"/>
                <a:ea typeface="Arial Unicode MS" panose="020B0604020202020204" pitchFamily="34" charset="-128"/>
                <a:cs typeface="Arial" panose="020B0604020202020204" pitchFamily="34" charset="0"/>
              </a:rPr>
              <a:t> </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lao</a:t>
            </a:r>
            <a:r>
              <a:rPr lang="en-US" sz="3000" b="1" dirty="0" smtClean="0">
                <a:latin typeface="Arial" panose="020B0604020202020204" pitchFamily="34" charset="0"/>
                <a:ea typeface="Arial Unicode MS" panose="020B0604020202020204" pitchFamily="34" charset="-128"/>
                <a:cs typeface="Arial" panose="020B0604020202020204" pitchFamily="34" charset="0"/>
              </a:rPr>
              <a:t> </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độ</a:t>
            </a:r>
            <a:r>
              <a:rPr lang="nl-NL" sz="3000" b="1" dirty="0" smtClean="0">
                <a:latin typeface="Arial" panose="020B0604020202020204" pitchFamily="34" charset="0"/>
                <a:ea typeface="Arial Unicode MS" panose="020B0604020202020204" pitchFamily="34" charset="-128"/>
                <a:cs typeface="Arial" panose="020B0604020202020204" pitchFamily="34" charset="0"/>
              </a:rPr>
              <a:t>ng v</a:t>
            </a:r>
            <a:r>
              <a:rPr lang="fr-FR" sz="3000" b="1" dirty="0" smtClean="0">
                <a:latin typeface="Arial" panose="020B0604020202020204" pitchFamily="34" charset="0"/>
                <a:ea typeface="Arial Unicode MS" panose="020B0604020202020204" pitchFamily="34" charset="-128"/>
                <a:cs typeface="Arial" panose="020B0604020202020204" pitchFamily="34" charset="0"/>
              </a:rPr>
              <a:t>à </a:t>
            </a:r>
            <a:r>
              <a:rPr lang="en-US" sz="3000" b="1" dirty="0" err="1" smtClean="0">
                <a:latin typeface="Arial" panose="020B0604020202020204" pitchFamily="34" charset="0"/>
                <a:ea typeface="Arial Unicode MS" panose="020B0604020202020204" pitchFamily="34" charset="-128"/>
                <a:cs typeface="Arial" panose="020B0604020202020204" pitchFamily="34" charset="0"/>
              </a:rPr>
              <a:t>các</a:t>
            </a:r>
            <a:r>
              <a:rPr lang="en-US" sz="3000" b="1" dirty="0" smtClean="0">
                <a:latin typeface="Arial" panose="020B0604020202020204" pitchFamily="34" charset="0"/>
                <a:ea typeface="Arial Unicode MS" panose="020B0604020202020204" pitchFamily="34" charset="-128"/>
                <a:cs typeface="Arial" panose="020B0604020202020204" pitchFamily="34" charset="0"/>
              </a:rPr>
              <a:t> DN </a:t>
            </a:r>
            <a:r>
              <a:rPr lang="en-US" sz="3000" dirty="0" smtClean="0">
                <a:latin typeface="Arial" panose="020B0604020202020204" pitchFamily="34" charset="0"/>
                <a:ea typeface="Arial Unicode MS" panose="020B0604020202020204" pitchFamily="34" charset="-128"/>
                <a:cs typeface="Arial" panose="020B0604020202020204" pitchFamily="34" charset="0"/>
              </a:rPr>
              <a:t>=&gt;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Nguồn</a:t>
            </a:r>
            <a:r>
              <a:rPr lang="en-US" sz="3000" dirty="0" smtClean="0">
                <a:latin typeface="Arial" panose="020B0604020202020204" pitchFamily="34" charset="0"/>
                <a:ea typeface="Arial Unicode MS" panose="020B0604020202020204" pitchFamily="34" charset="-128"/>
                <a:cs typeface="Arial" panose="020B0604020202020204" pitchFamily="34" charset="0"/>
              </a:rPr>
              <a:t>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phát</a:t>
            </a:r>
            <a:r>
              <a:rPr lang="en-US" sz="3000" dirty="0" smtClean="0">
                <a:latin typeface="Arial" panose="020B0604020202020204" pitchFamily="34" charset="0"/>
                <a:ea typeface="Arial Unicode MS" panose="020B0604020202020204" pitchFamily="34" charset="-128"/>
                <a:cs typeface="Arial" panose="020B0604020202020204" pitchFamily="34" charset="0"/>
              </a:rPr>
              <a:t>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triển</a:t>
            </a:r>
            <a:r>
              <a:rPr lang="en-US" sz="3000" dirty="0" smtClean="0">
                <a:latin typeface="Arial" panose="020B0604020202020204" pitchFamily="34" charset="0"/>
                <a:ea typeface="Arial Unicode MS" panose="020B0604020202020204" pitchFamily="34" charset="-128"/>
                <a:cs typeface="Arial" panose="020B0604020202020204" pitchFamily="34" charset="0"/>
              </a:rPr>
              <a:t>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đo</a:t>
            </a:r>
            <a:r>
              <a:rPr lang="fr-FR" sz="3000" dirty="0" smtClean="0">
                <a:latin typeface="Arial" panose="020B0604020202020204" pitchFamily="34" charset="0"/>
                <a:ea typeface="Arial Unicode MS" panose="020B0604020202020204" pitchFamily="34" charset="-128"/>
                <a:cs typeface="Arial" panose="020B0604020202020204" pitchFamily="34" charset="0"/>
              </a:rPr>
              <a:t>à</a:t>
            </a:r>
            <a:r>
              <a:rPr lang="en-US" sz="3000" dirty="0" smtClean="0">
                <a:latin typeface="Arial" panose="020B0604020202020204" pitchFamily="34" charset="0"/>
                <a:ea typeface="Arial Unicode MS" panose="020B0604020202020204" pitchFamily="34" charset="-128"/>
                <a:cs typeface="Arial" panose="020B0604020202020204" pitchFamily="34" charset="0"/>
              </a:rPr>
              <a:t>n vi</a:t>
            </a:r>
            <a:r>
              <a:rPr lang="fr-FR" sz="3000" dirty="0" smtClean="0">
                <a:latin typeface="Arial" panose="020B0604020202020204" pitchFamily="34" charset="0"/>
                <a:ea typeface="Arial Unicode MS" panose="020B0604020202020204" pitchFamily="34" charset="-128"/>
                <a:cs typeface="Arial" panose="020B0604020202020204" pitchFamily="34" charset="0"/>
              </a:rPr>
              <a:t>ê</a:t>
            </a:r>
            <a:r>
              <a:rPr lang="en-US" sz="3000" dirty="0" smtClean="0">
                <a:latin typeface="Arial" panose="020B0604020202020204" pitchFamily="34" charset="0"/>
                <a:ea typeface="Arial Unicode MS" panose="020B0604020202020204" pitchFamily="34" charset="-128"/>
                <a:cs typeface="Arial" panose="020B0604020202020204" pitchFamily="34" charset="0"/>
              </a:rPr>
              <a:t>n v</a:t>
            </a:r>
            <a:r>
              <a:rPr lang="fr-FR" sz="3000" dirty="0" smtClean="0">
                <a:latin typeface="Arial" panose="020B0604020202020204" pitchFamily="34" charset="0"/>
                <a:ea typeface="Arial Unicode MS" panose="020B0604020202020204" pitchFamily="34" charset="-128"/>
                <a:cs typeface="Arial" panose="020B0604020202020204" pitchFamily="34" charset="0"/>
              </a:rPr>
              <a:t>à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th</a:t>
            </a:r>
            <a:r>
              <a:rPr lang="fr-FR" sz="3000" dirty="0" smtClean="0">
                <a:latin typeface="Arial" panose="020B0604020202020204" pitchFamily="34" charset="0"/>
                <a:ea typeface="Arial Unicode MS" panose="020B0604020202020204" pitchFamily="34" charset="-128"/>
                <a:cs typeface="Arial" panose="020B0604020202020204" pitchFamily="34" charset="0"/>
              </a:rPr>
              <a:t>à</a:t>
            </a:r>
            <a:r>
              <a:rPr lang="pt-PT" sz="3000" dirty="0" smtClean="0">
                <a:latin typeface="Arial" panose="020B0604020202020204" pitchFamily="34" charset="0"/>
                <a:ea typeface="Arial Unicode MS" panose="020B0604020202020204" pitchFamily="34" charset="-128"/>
                <a:cs typeface="Arial" panose="020B0604020202020204" pitchFamily="34" charset="0"/>
              </a:rPr>
              <a:t>nh l</a:t>
            </a:r>
            <a:r>
              <a:rPr lang="en-US" sz="3000" dirty="0" err="1" smtClean="0">
                <a:latin typeface="Arial" panose="020B0604020202020204" pitchFamily="34" charset="0"/>
                <a:ea typeface="Arial Unicode MS" panose="020B0604020202020204" pitchFamily="34" charset="-128"/>
                <a:cs typeface="Arial" panose="020B0604020202020204" pitchFamily="34" charset="0"/>
              </a:rPr>
              <a:t>ập</a:t>
            </a:r>
            <a:r>
              <a:rPr lang="en-US" sz="3000" dirty="0" smtClean="0">
                <a:latin typeface="Arial" panose="020B0604020202020204" pitchFamily="34" charset="0"/>
                <a:ea typeface="Arial Unicode MS" panose="020B0604020202020204" pitchFamily="34" charset="-128"/>
                <a:cs typeface="Arial" panose="020B0604020202020204" pitchFamily="34" charset="0"/>
              </a:rPr>
              <a:t> CĐCS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dồi</a:t>
            </a:r>
            <a:r>
              <a:rPr lang="en-US" sz="3000" dirty="0" smtClean="0">
                <a:latin typeface="Arial" panose="020B0604020202020204" pitchFamily="34" charset="0"/>
                <a:ea typeface="Arial Unicode MS" panose="020B0604020202020204" pitchFamily="34" charset="-128"/>
                <a:cs typeface="Arial" panose="020B0604020202020204" pitchFamily="34" charset="0"/>
              </a:rPr>
              <a:t> d</a:t>
            </a:r>
            <a:r>
              <a:rPr lang="fr-FR" sz="3000" dirty="0" smtClean="0">
                <a:latin typeface="Arial" panose="020B0604020202020204" pitchFamily="34" charset="0"/>
                <a:ea typeface="Arial Unicode MS" panose="020B0604020202020204" pitchFamily="34" charset="-128"/>
                <a:cs typeface="Arial" panose="020B0604020202020204" pitchFamily="34" charset="0"/>
              </a:rPr>
              <a:t>à</a:t>
            </a:r>
            <a:r>
              <a:rPr lang="en-US" sz="3000" dirty="0" smtClean="0">
                <a:latin typeface="Arial" panose="020B0604020202020204" pitchFamily="34" charset="0"/>
                <a:ea typeface="Arial Unicode MS" panose="020B0604020202020204" pitchFamily="34" charset="-128"/>
                <a:cs typeface="Arial" panose="020B0604020202020204" pitchFamily="34" charset="0"/>
              </a:rPr>
              <a:t>o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cho</a:t>
            </a:r>
            <a:r>
              <a:rPr lang="en-US" sz="3000" dirty="0" smtClean="0">
                <a:latin typeface="Arial" panose="020B0604020202020204" pitchFamily="34" charset="0"/>
                <a:ea typeface="Arial Unicode MS" panose="020B0604020202020204" pitchFamily="34" charset="-128"/>
                <a:cs typeface="Arial" panose="020B0604020202020204" pitchFamily="34" charset="0"/>
              </a:rPr>
              <a:t>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tổ</a:t>
            </a:r>
            <a:r>
              <a:rPr lang="en-US" sz="3000" dirty="0" smtClean="0">
                <a:latin typeface="Arial" panose="020B0604020202020204" pitchFamily="34" charset="0"/>
                <a:ea typeface="Arial Unicode MS" panose="020B0604020202020204" pitchFamily="34" charset="-128"/>
                <a:cs typeface="Arial" panose="020B0604020202020204" pitchFamily="34" charset="0"/>
              </a:rPr>
              <a:t> </a:t>
            </a:r>
            <a:r>
              <a:rPr lang="en-US" sz="3000" dirty="0" err="1" smtClean="0">
                <a:latin typeface="Arial" panose="020B0604020202020204" pitchFamily="34" charset="0"/>
                <a:ea typeface="Arial Unicode MS" panose="020B0604020202020204" pitchFamily="34" charset="-128"/>
                <a:cs typeface="Arial" panose="020B0604020202020204" pitchFamily="34" charset="0"/>
              </a:rPr>
              <a:t>chức</a:t>
            </a:r>
            <a:r>
              <a:rPr lang="en-US" sz="3000" dirty="0" smtClean="0">
                <a:latin typeface="Arial" panose="020B0604020202020204" pitchFamily="34" charset="0"/>
                <a:ea typeface="Arial Unicode MS" panose="020B0604020202020204" pitchFamily="34" charset="-128"/>
                <a:cs typeface="Arial" panose="020B0604020202020204" pitchFamily="34" charset="0"/>
              </a:rPr>
              <a:t> CĐVN.</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92224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latin typeface="Arial" panose="020B0604020202020204" pitchFamily="34" charset="0"/>
                <a:cs typeface="Arial" panose="020B0604020202020204" pitchFamily="34" charset="0"/>
              </a:rPr>
              <a:t>1. </a:t>
            </a:r>
            <a:r>
              <a:rPr lang="en-US" sz="3200" b="1" dirty="0" err="1" smtClean="0">
                <a:latin typeface="Arial" panose="020B0604020202020204" pitchFamily="34" charset="0"/>
                <a:cs typeface="Arial" panose="020B0604020202020204" pitchFamily="34" charset="0"/>
              </a:rPr>
              <a:t>Những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tác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động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tích</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cực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tiếp</a:t>
            </a:r>
            <a:r>
              <a:rPr lang="en-US" sz="3200" b="1" dirty="0" smtClean="0">
                <a:latin typeface="Arial" panose="020B0604020202020204" pitchFamily="34" charset="0"/>
                <a:cs typeface="Arial" panose="020B0604020202020204" pitchFamily="34" charset="0"/>
              </a:rPr>
              <a:t>)</a:t>
            </a:r>
            <a:endParaRPr lang="en-US" sz="32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14356" y="2451100"/>
            <a:ext cx="11153775" cy="3416300"/>
          </a:xfrm>
        </p:spPr>
        <p:txBody>
          <a:bodyPr>
            <a:noAutofit/>
          </a:bodyPr>
          <a:lstStyle/>
          <a:p>
            <a:pPr algn="just"/>
            <a:r>
              <a:rPr lang="vi-VN" sz="2900" b="1" dirty="0"/>
              <a:t>NLĐ sẽ có nhu cầu được tổ chức công đoàn quan tâm </a:t>
            </a:r>
            <a:r>
              <a:rPr lang="vi-VN" sz="2900" dirty="0"/>
              <a:t>đến đời sống, việc làm, đại diện, bảo vệ quyền và lợi ích hợp pháp, chính </a:t>
            </a:r>
            <a:r>
              <a:rPr lang="vi-VN" sz="2900" dirty="0" smtClean="0"/>
              <a:t>đáng</a:t>
            </a:r>
            <a:r>
              <a:rPr lang="en-US" sz="2900" dirty="0" smtClean="0"/>
              <a:t> =&gt; </a:t>
            </a:r>
            <a:r>
              <a:rPr lang="en-US" sz="2900" dirty="0" smtClean="0">
                <a:latin typeface="Arial" panose="020B0604020202020204" pitchFamily="34" charset="0"/>
                <a:cs typeface="Arial" panose="020B0604020202020204" pitchFamily="34" charset="0"/>
              </a:rPr>
              <a:t>Đ</a:t>
            </a:r>
            <a:r>
              <a:rPr lang="vi-VN" sz="2900" dirty="0" smtClean="0"/>
              <a:t>iều </a:t>
            </a:r>
            <a:r>
              <a:rPr lang="vi-VN" sz="2900" dirty="0"/>
              <a:t>kiện thuận lợi để </a:t>
            </a:r>
            <a:r>
              <a:rPr lang="en-US" sz="2900" dirty="0" smtClean="0">
                <a:latin typeface="Arial" panose="020B0604020202020204" pitchFamily="34" charset="0"/>
                <a:cs typeface="Arial" panose="020B0604020202020204" pitchFamily="34" charset="0"/>
              </a:rPr>
              <a:t>CĐVN</a:t>
            </a:r>
            <a:r>
              <a:rPr lang="en-US" sz="2900" dirty="0" smtClean="0"/>
              <a:t> </a:t>
            </a:r>
            <a:r>
              <a:rPr lang="vi-VN" sz="2900" dirty="0" smtClean="0"/>
              <a:t>tập </a:t>
            </a:r>
            <a:r>
              <a:rPr lang="vi-VN" sz="2900" dirty="0"/>
              <a:t>hợp, vận động NLĐ tham gia vào tổ chức của mình</a:t>
            </a:r>
            <a:r>
              <a:rPr lang="vi-VN" sz="2900" dirty="0" smtClean="0"/>
              <a:t>.</a:t>
            </a:r>
            <a:endParaRPr lang="en-US" sz="2900" dirty="0" smtClean="0"/>
          </a:p>
          <a:p>
            <a:pPr algn="just"/>
            <a:endParaRPr lang="en-US" sz="2900" dirty="0"/>
          </a:p>
          <a:p>
            <a:pPr algn="just"/>
            <a:r>
              <a:rPr lang="vi-VN" sz="2900" b="1" dirty="0"/>
              <a:t>Tham gia CPTPP đòi hỏi hệ thống pháp luật nước ta phải hoàn thiện</a:t>
            </a:r>
            <a:r>
              <a:rPr lang="vi-VN" sz="2900" dirty="0"/>
              <a:t>, phù hợp với thông lệ và pháp luật quốc tế. </a:t>
            </a:r>
            <a:endParaRPr lang="en-US" sz="2900" dirty="0"/>
          </a:p>
        </p:txBody>
      </p:sp>
    </p:spTree>
    <p:extLst>
      <p:ext uri="{BB962C8B-B14F-4D97-AF65-F5344CB8AC3E}">
        <p14:creationId xmlns:p14="http://schemas.microsoft.com/office/powerpoint/2010/main" val="10227843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latin typeface="Arial" panose="020B0604020202020204" pitchFamily="34" charset="0"/>
                <a:cs typeface="Arial" panose="020B0604020202020204" pitchFamily="34" charset="0"/>
              </a:rPr>
              <a:t>1. </a:t>
            </a:r>
            <a:r>
              <a:rPr lang="en-US" sz="3200" b="1" dirty="0" err="1" smtClean="0">
                <a:latin typeface="Arial" panose="020B0604020202020204" pitchFamily="34" charset="0"/>
                <a:cs typeface="Arial" panose="020B0604020202020204" pitchFamily="34" charset="0"/>
              </a:rPr>
              <a:t>Những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tác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động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tích</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cực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tiếp</a:t>
            </a:r>
            <a:r>
              <a:rPr lang="en-US" sz="3200" b="1" dirty="0" smtClean="0">
                <a:latin typeface="Arial" panose="020B0604020202020204" pitchFamily="34" charset="0"/>
                <a:cs typeface="Arial" panose="020B0604020202020204" pitchFamily="34" charset="0"/>
              </a:rPr>
              <a:t>)</a:t>
            </a:r>
            <a:endParaRPr lang="en-US" sz="32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735" y="2508250"/>
            <a:ext cx="4912471" cy="3416300"/>
          </a:xfrm>
        </p:spPr>
        <p:txBody>
          <a:bodyPr>
            <a:normAutofit/>
          </a:bodyPr>
          <a:lstStyle/>
          <a:p>
            <a:pPr algn="just"/>
            <a:r>
              <a:rPr lang="en-US" sz="3000" dirty="0" err="1" smtClean="0">
                <a:latin typeface="Arial" panose="020B0604020202020204" pitchFamily="34" charset="0"/>
                <a:cs typeface="Arial" panose="020B0604020202020204" pitchFamily="34" charset="0"/>
              </a:rPr>
              <a:t>Là</a:t>
            </a:r>
            <a:r>
              <a:rPr lang="en-US" sz="3000" dirty="0" smtClean="0">
                <a:latin typeface="Arial" panose="020B0604020202020204" pitchFamily="34" charset="0"/>
                <a:cs typeface="Arial" panose="020B0604020202020204" pitchFamily="34" charset="0"/>
              </a:rPr>
              <a:t> </a:t>
            </a:r>
            <a:r>
              <a:rPr lang="vi-VN" sz="3000" dirty="0" smtClean="0">
                <a:latin typeface="Arial" panose="020B0604020202020204" pitchFamily="34" charset="0"/>
                <a:cs typeface="Arial" panose="020B0604020202020204" pitchFamily="34" charset="0"/>
              </a:rPr>
              <a:t>cơ </a:t>
            </a:r>
            <a:r>
              <a:rPr lang="vi-VN" sz="3000" dirty="0">
                <a:latin typeface="Arial" panose="020B0604020202020204" pitchFamily="34" charset="0"/>
                <a:cs typeface="Arial" panose="020B0604020202020204" pitchFamily="34" charset="0"/>
              </a:rPr>
              <a:t>hội cho </a:t>
            </a:r>
            <a:r>
              <a:rPr lang="en-US" sz="3000" dirty="0" smtClean="0">
                <a:latin typeface="Arial" panose="020B0604020202020204" pitchFamily="34" charset="0"/>
                <a:cs typeface="Arial" panose="020B0604020202020204" pitchFamily="34" charset="0"/>
              </a:rPr>
              <a:t>CĐVN </a:t>
            </a:r>
            <a:r>
              <a:rPr lang="vi-VN" sz="3000" dirty="0" smtClean="0">
                <a:latin typeface="Arial" panose="020B0604020202020204" pitchFamily="34" charset="0"/>
                <a:cs typeface="Arial" panose="020B0604020202020204" pitchFamily="34" charset="0"/>
              </a:rPr>
              <a:t>tập </a:t>
            </a:r>
            <a:r>
              <a:rPr lang="vi-VN" sz="3000" dirty="0">
                <a:latin typeface="Arial" panose="020B0604020202020204" pitchFamily="34" charset="0"/>
                <a:cs typeface="Arial" panose="020B0604020202020204" pitchFamily="34" charset="0"/>
              </a:rPr>
              <a:t>trung đổi mới, nâng cao chất lượng và hiệu quả hoạt động để có thể thu hút, tập hợp </a:t>
            </a:r>
            <a:r>
              <a:rPr lang="en-US" sz="3000" dirty="0" smtClean="0">
                <a:latin typeface="Arial" panose="020B0604020202020204" pitchFamily="34" charset="0"/>
                <a:cs typeface="Arial" panose="020B0604020202020204" pitchFamily="34" charset="0"/>
              </a:rPr>
              <a:t>NLĐ</a:t>
            </a:r>
            <a:r>
              <a:rPr lang="vi-VN" sz="3000" dirty="0" smtClean="0">
                <a:latin typeface="Arial" panose="020B0604020202020204" pitchFamily="34" charset="0"/>
                <a:cs typeface="Arial" panose="020B0604020202020204" pitchFamily="34" charset="0"/>
              </a:rPr>
              <a:t> </a:t>
            </a:r>
            <a:r>
              <a:rPr lang="vi-VN" sz="3000" dirty="0">
                <a:latin typeface="Arial" panose="020B0604020202020204" pitchFamily="34" charset="0"/>
                <a:cs typeface="Arial" panose="020B0604020202020204" pitchFamily="34" charset="0"/>
              </a:rPr>
              <a:t>về tổ chức mình.</a:t>
            </a:r>
            <a:endParaRPr lang="en-US" sz="30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6059715" y="2695620"/>
            <a:ext cx="5613991" cy="3089340"/>
          </a:xfrm>
          <a:prstGeom prst="rect">
            <a:avLst/>
          </a:prstGeom>
        </p:spPr>
      </p:pic>
    </p:spTree>
    <p:extLst>
      <p:ext uri="{BB962C8B-B14F-4D97-AF65-F5344CB8AC3E}">
        <p14:creationId xmlns:p14="http://schemas.microsoft.com/office/powerpoint/2010/main" val="31535068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5372" y="855979"/>
            <a:ext cx="8761413" cy="706964"/>
          </a:xfrm>
        </p:spPr>
        <p:txBody>
          <a:bodyPr/>
          <a:lstStyle/>
          <a:p>
            <a:r>
              <a:rPr lang="en-US" sz="3200" b="1" dirty="0" smtClean="0">
                <a:latin typeface="Arial" panose="020B0604020202020204" pitchFamily="34" charset="0"/>
                <a:cs typeface="Arial" panose="020B0604020202020204" pitchFamily="34" charset="0"/>
              </a:rPr>
              <a:t>1. </a:t>
            </a:r>
            <a:r>
              <a:rPr lang="en-US" sz="3200" b="1" dirty="0" err="1" smtClean="0">
                <a:latin typeface="Arial" panose="020B0604020202020204" pitchFamily="34" charset="0"/>
                <a:cs typeface="Arial" panose="020B0604020202020204" pitchFamily="34" charset="0"/>
              </a:rPr>
              <a:t>Những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tác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động</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tích</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cực</a:t>
            </a:r>
            <a:r>
              <a:rPr lang="en-US" sz="3200" b="1" dirty="0" smtClean="0">
                <a:latin typeface="Arial" panose="020B0604020202020204" pitchFamily="34" charset="0"/>
                <a:cs typeface="Arial" panose="020B0604020202020204" pitchFamily="34" charset="0"/>
              </a:rPr>
              <a:t> (</a:t>
            </a:r>
            <a:r>
              <a:rPr lang="en-US" sz="3200" b="1" dirty="0" err="1" smtClean="0">
                <a:latin typeface="Arial" panose="020B0604020202020204" pitchFamily="34" charset="0"/>
                <a:cs typeface="Arial" panose="020B0604020202020204" pitchFamily="34" charset="0"/>
              </a:rPr>
              <a:t>tiếp</a:t>
            </a:r>
            <a:r>
              <a:rPr lang="en-US" sz="3200" b="1" dirty="0" smtClean="0">
                <a:latin typeface="Arial" panose="020B0604020202020204" pitchFamily="34" charset="0"/>
                <a:cs typeface="Arial" panose="020B0604020202020204" pitchFamily="34" charset="0"/>
              </a:rPr>
              <a:t>)</a:t>
            </a:r>
            <a:endParaRPr lang="en-US" sz="32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5000" y="2422432"/>
            <a:ext cx="2900999" cy="3679605"/>
          </a:xfrm>
        </p:spPr>
        <p:txBody>
          <a:bodyPr>
            <a:noAutofit/>
          </a:bodyPr>
          <a:lstStyle/>
          <a:p>
            <a:r>
              <a:rPr lang="en-US" sz="3000" b="1" dirty="0" err="1" smtClean="0">
                <a:solidFill>
                  <a:srgbClr val="0070C0"/>
                </a:solidFill>
                <a:latin typeface="Arial" panose="020B0604020202020204" pitchFamily="34" charset="0"/>
                <a:cs typeface="Arial" panose="020B0604020202020204" pitchFamily="34" charset="0"/>
              </a:rPr>
              <a:t>Thúc</a:t>
            </a:r>
            <a:r>
              <a:rPr lang="en-US" sz="3000" b="1" dirty="0" smtClean="0">
                <a:solidFill>
                  <a:srgbClr val="0070C0"/>
                </a:solidFill>
                <a:latin typeface="Arial" panose="020B0604020202020204" pitchFamily="34" charset="0"/>
                <a:cs typeface="Arial" panose="020B0604020202020204" pitchFamily="34" charset="0"/>
              </a:rPr>
              <a:t> </a:t>
            </a:r>
            <a:r>
              <a:rPr lang="en-US" sz="3000" b="1" dirty="0" err="1" smtClean="0">
                <a:solidFill>
                  <a:srgbClr val="0070C0"/>
                </a:solidFill>
                <a:latin typeface="Arial" panose="020B0604020202020204" pitchFamily="34" charset="0"/>
                <a:cs typeface="Arial" panose="020B0604020202020204" pitchFamily="34" charset="0"/>
              </a:rPr>
              <a:t>đẩy</a:t>
            </a:r>
            <a:r>
              <a:rPr lang="en-US" sz="3000" b="1" dirty="0" smtClean="0">
                <a:solidFill>
                  <a:srgbClr val="0070C0"/>
                </a:solidFill>
                <a:latin typeface="Arial" panose="020B0604020202020204" pitchFamily="34" charset="0"/>
                <a:cs typeface="Arial" panose="020B0604020202020204" pitchFamily="34" charset="0"/>
              </a:rPr>
              <a:t> </a:t>
            </a:r>
            <a:r>
              <a:rPr lang="vi-VN" sz="3000" b="1" dirty="0" smtClean="0">
                <a:solidFill>
                  <a:srgbClr val="0070C0"/>
                </a:solidFill>
                <a:latin typeface="Arial" panose="020B0604020202020204" pitchFamily="34" charset="0"/>
                <a:cs typeface="Arial" panose="020B0604020202020204" pitchFamily="34" charset="0"/>
              </a:rPr>
              <a:t>tăng </a:t>
            </a:r>
            <a:r>
              <a:rPr lang="vi-VN" sz="3000" b="1" dirty="0">
                <a:solidFill>
                  <a:srgbClr val="0070C0"/>
                </a:solidFill>
                <a:latin typeface="Arial" panose="020B0604020202020204" pitchFamily="34" charset="0"/>
                <a:cs typeface="Arial" panose="020B0604020202020204" pitchFamily="34" charset="0"/>
              </a:rPr>
              <a:t>cường quan hệ hợp tác quốc tế trong lĩnh vực lao động và công </a:t>
            </a:r>
            <a:r>
              <a:rPr lang="vi-VN" sz="3000" b="1" dirty="0" smtClean="0">
                <a:solidFill>
                  <a:srgbClr val="0070C0"/>
                </a:solidFill>
                <a:latin typeface="Arial" panose="020B0604020202020204" pitchFamily="34" charset="0"/>
                <a:cs typeface="Arial" panose="020B0604020202020204" pitchFamily="34" charset="0"/>
              </a:rPr>
              <a:t>đoàn</a:t>
            </a:r>
            <a:endParaRPr lang="en-US" sz="3000" b="1" dirty="0">
              <a:solidFill>
                <a:srgbClr val="0070C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7950833" y="2811808"/>
            <a:ext cx="3659475" cy="3226852"/>
          </a:xfrm>
          <a:prstGeom prst="rect">
            <a:avLst/>
          </a:prstGeom>
        </p:spPr>
      </p:pic>
      <p:pic>
        <p:nvPicPr>
          <p:cNvPr id="5" name="Picture 4"/>
          <p:cNvPicPr>
            <a:picLocks noChangeAspect="1"/>
          </p:cNvPicPr>
          <p:nvPr/>
        </p:nvPicPr>
        <p:blipFill>
          <a:blip r:embed="rId3"/>
          <a:stretch>
            <a:fillRect/>
          </a:stretch>
        </p:blipFill>
        <p:spPr>
          <a:xfrm>
            <a:off x="3757193" y="3331680"/>
            <a:ext cx="3863955" cy="2706985"/>
          </a:xfrm>
          <a:prstGeom prst="rect">
            <a:avLst/>
          </a:prstGeom>
        </p:spPr>
      </p:pic>
    </p:spTree>
    <p:extLst>
      <p:ext uri="{BB962C8B-B14F-4D97-AF65-F5344CB8AC3E}">
        <p14:creationId xmlns:p14="http://schemas.microsoft.com/office/powerpoint/2010/main" val="41403296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rgbClr val="FFFF00"/>
                </a:solidFill>
                <a:latin typeface="Arial" panose="020B0604020202020204" pitchFamily="34" charset="0"/>
                <a:cs typeface="Arial" panose="020B0604020202020204" pitchFamily="34" charset="0"/>
              </a:rPr>
              <a:t>2. </a:t>
            </a:r>
            <a:r>
              <a:rPr lang="en-US" sz="3200" b="1" dirty="0" err="1" smtClean="0">
                <a:solidFill>
                  <a:srgbClr val="FFFF00"/>
                </a:solidFill>
                <a:latin typeface="Arial" panose="020B0604020202020204" pitchFamily="34" charset="0"/>
                <a:cs typeface="Arial" panose="020B0604020202020204" pitchFamily="34" charset="0"/>
              </a:rPr>
              <a:t>Những</a:t>
            </a:r>
            <a:r>
              <a:rPr lang="en-US" sz="3200" b="1" dirty="0" smtClean="0">
                <a:solidFill>
                  <a:srgbClr val="FFFF00"/>
                </a:solidFill>
                <a:latin typeface="Arial" panose="020B0604020202020204" pitchFamily="34" charset="0"/>
                <a:cs typeface="Arial" panose="020B0604020202020204" pitchFamily="34" charset="0"/>
              </a:rPr>
              <a:t> </a:t>
            </a:r>
            <a:r>
              <a:rPr lang="en-US" sz="3200" b="1" dirty="0" err="1" smtClean="0">
                <a:solidFill>
                  <a:srgbClr val="FFFF00"/>
                </a:solidFill>
                <a:latin typeface="Arial" panose="020B0604020202020204" pitchFamily="34" charset="0"/>
                <a:cs typeface="Arial" panose="020B0604020202020204" pitchFamily="34" charset="0"/>
              </a:rPr>
              <a:t>thách</a:t>
            </a:r>
            <a:r>
              <a:rPr lang="en-US" sz="3200" b="1" dirty="0" smtClean="0">
                <a:solidFill>
                  <a:srgbClr val="FFFF00"/>
                </a:solidFill>
                <a:latin typeface="Arial" panose="020B0604020202020204" pitchFamily="34" charset="0"/>
                <a:cs typeface="Arial" panose="020B0604020202020204" pitchFamily="34" charset="0"/>
              </a:rPr>
              <a:t> </a:t>
            </a:r>
            <a:r>
              <a:rPr lang="en-US" sz="3200" b="1" dirty="0" err="1" smtClean="0">
                <a:solidFill>
                  <a:srgbClr val="FFFF00"/>
                </a:solidFill>
                <a:latin typeface="Arial" panose="020B0604020202020204" pitchFamily="34" charset="0"/>
                <a:cs typeface="Arial" panose="020B0604020202020204" pitchFamily="34" charset="0"/>
              </a:rPr>
              <a:t>thức</a:t>
            </a:r>
            <a:r>
              <a:rPr lang="en-US" sz="3200" b="1" dirty="0" smtClean="0">
                <a:solidFill>
                  <a:srgbClr val="FFFF00"/>
                </a:solidFill>
                <a:latin typeface="Arial" panose="020B0604020202020204" pitchFamily="34" charset="0"/>
                <a:cs typeface="Arial" panose="020B0604020202020204" pitchFamily="34" charset="0"/>
              </a:rPr>
              <a:t> </a:t>
            </a:r>
            <a:r>
              <a:rPr lang="en-US" sz="3200" b="1" dirty="0" err="1" smtClean="0">
                <a:solidFill>
                  <a:srgbClr val="FFFF00"/>
                </a:solidFill>
                <a:latin typeface="Arial" panose="020B0604020202020204" pitchFamily="34" charset="0"/>
                <a:cs typeface="Arial" panose="020B0604020202020204" pitchFamily="34" charset="0"/>
              </a:rPr>
              <a:t>đối</a:t>
            </a:r>
            <a:r>
              <a:rPr lang="en-US" sz="3200" b="1" dirty="0" smtClean="0">
                <a:solidFill>
                  <a:srgbClr val="FFFF00"/>
                </a:solidFill>
                <a:latin typeface="Arial" panose="020B0604020202020204" pitchFamily="34" charset="0"/>
                <a:cs typeface="Arial" panose="020B0604020202020204" pitchFamily="34" charset="0"/>
              </a:rPr>
              <a:t> </a:t>
            </a:r>
            <a:r>
              <a:rPr lang="en-US" sz="3200" b="1" dirty="0" err="1" smtClean="0">
                <a:solidFill>
                  <a:srgbClr val="FFFF00"/>
                </a:solidFill>
                <a:latin typeface="Arial" panose="020B0604020202020204" pitchFamily="34" charset="0"/>
                <a:cs typeface="Arial" panose="020B0604020202020204" pitchFamily="34" charset="0"/>
              </a:rPr>
              <a:t>với</a:t>
            </a:r>
            <a:r>
              <a:rPr lang="en-US" sz="3200" b="1" dirty="0" smtClean="0">
                <a:solidFill>
                  <a:srgbClr val="FFFF00"/>
                </a:solidFill>
                <a:latin typeface="Arial" panose="020B0604020202020204" pitchFamily="34" charset="0"/>
                <a:cs typeface="Arial" panose="020B0604020202020204" pitchFamily="34" charset="0"/>
              </a:rPr>
              <a:t> CĐVN</a:t>
            </a:r>
            <a:endParaRPr lang="en-US" sz="3200" b="1" dirty="0">
              <a:solidFill>
                <a:srgbClr val="FFFF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43208" y="2603500"/>
            <a:ext cx="11018067" cy="3416300"/>
          </a:xfrm>
        </p:spPr>
        <p:txBody>
          <a:bodyPr>
            <a:normAutofit/>
          </a:bodyPr>
          <a:lstStyle/>
          <a:p>
            <a:pPr marL="0" indent="0" algn="just">
              <a:buNone/>
            </a:pPr>
            <a:r>
              <a:rPr lang="vi-VN" sz="3000" dirty="0" smtClean="0">
                <a:solidFill>
                  <a:srgbClr val="002060"/>
                </a:solidFill>
              </a:rPr>
              <a:t>Với </a:t>
            </a:r>
            <a:r>
              <a:rPr lang="vi-VN" sz="3000" dirty="0">
                <a:solidFill>
                  <a:srgbClr val="002060"/>
                </a:solidFill>
              </a:rPr>
              <a:t>việc phê chuẩn Hiệp định CPTPP, </a:t>
            </a:r>
            <a:r>
              <a:rPr lang="vi-VN" sz="3000" b="1" dirty="0">
                <a:solidFill>
                  <a:srgbClr val="002060"/>
                </a:solidFill>
              </a:rPr>
              <a:t>lần đầu tiên vấn đề “đa công đoàn” được quy định và áp dụng tại Việt Nam</a:t>
            </a:r>
            <a:r>
              <a:rPr lang="vi-VN" sz="3000" dirty="0">
                <a:solidFill>
                  <a:srgbClr val="002060"/>
                </a:solidFill>
              </a:rPr>
              <a:t>. </a:t>
            </a:r>
            <a:r>
              <a:rPr lang="en-US" sz="3000" dirty="0" smtClean="0">
                <a:solidFill>
                  <a:srgbClr val="002060"/>
                </a:solidFill>
                <a:latin typeface="Arial" panose="020B0604020202020204" pitchFamily="34" charset="0"/>
                <a:cs typeface="Arial" panose="020B0604020202020204" pitchFamily="34" charset="0"/>
              </a:rPr>
              <a:t>CĐVN</a:t>
            </a:r>
            <a:r>
              <a:rPr lang="vi-VN" sz="3000" dirty="0" smtClean="0">
                <a:solidFill>
                  <a:srgbClr val="002060"/>
                </a:solidFill>
              </a:rPr>
              <a:t> </a:t>
            </a:r>
            <a:r>
              <a:rPr lang="vi-VN" sz="3000" dirty="0">
                <a:solidFill>
                  <a:srgbClr val="002060"/>
                </a:solidFill>
              </a:rPr>
              <a:t>vừa phải cạnh tranh với các tổ chức đại diện NLĐ khác để thu hút, tập hợp, phát triển đoàn viên; đồng thời, vừa phải giữ vững vị trí, vai trò là tổ chức chính trị - xã hội dưới sự lãnh đạo của Đảng để đại diện, chăm lo, bảo vệ quyền và lợi ích hợp pháp, chính đáng cho NLĐ. </a:t>
            </a:r>
            <a:endParaRPr lang="en-US" sz="3000" dirty="0">
              <a:solidFill>
                <a:srgbClr val="002060"/>
              </a:solidFill>
            </a:endParaRPr>
          </a:p>
        </p:txBody>
      </p:sp>
    </p:spTree>
    <p:extLst>
      <p:ext uri="{BB962C8B-B14F-4D97-AF65-F5344CB8AC3E}">
        <p14:creationId xmlns:p14="http://schemas.microsoft.com/office/powerpoint/2010/main" val="11000862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82119" y="1276568"/>
            <a:ext cx="9926487" cy="3367890"/>
          </a:xfrm>
        </p:spPr>
        <p:txBody>
          <a:bodyPr/>
          <a:lstStyle/>
          <a:p>
            <a:pPr algn="just"/>
            <a:r>
              <a:rPr lang="vi-VN" sz="3200" b="1" dirty="0">
                <a:latin typeface="+mn-lt"/>
              </a:rPr>
              <a:t>Thứ nhất, </a:t>
            </a:r>
            <a:r>
              <a:rPr lang="vi-VN" sz="3200" dirty="0">
                <a:latin typeface="+mn-lt"/>
              </a:rPr>
              <a:t>số lượng đoàn viên và </a:t>
            </a:r>
            <a:r>
              <a:rPr lang="en-US" sz="3200" dirty="0" smtClean="0">
                <a:latin typeface="Arial" panose="020B0604020202020204" pitchFamily="34" charset="0"/>
                <a:cs typeface="Arial" panose="020B0604020202020204" pitchFamily="34" charset="0"/>
              </a:rPr>
              <a:t>CĐCS</a:t>
            </a:r>
            <a:r>
              <a:rPr lang="en-US" sz="3200" dirty="0" smtClean="0">
                <a:latin typeface="+mn-lt"/>
              </a:rPr>
              <a:t> </a:t>
            </a:r>
            <a:r>
              <a:rPr lang="vi-VN" sz="3200" dirty="0" smtClean="0">
                <a:latin typeface="+mn-lt"/>
              </a:rPr>
              <a:t>có </a:t>
            </a:r>
            <a:r>
              <a:rPr lang="vi-VN" sz="3200" dirty="0">
                <a:latin typeface="+mn-lt"/>
              </a:rPr>
              <a:t>nguy cơ tăng chậm so với giai đoạn trước, một số địa bàn có nguy cơ giảm </a:t>
            </a:r>
            <a:r>
              <a:rPr lang="vi-VN" sz="3200" dirty="0" smtClean="0">
                <a:latin typeface="+mn-lt"/>
              </a:rPr>
              <a:t>sút</a:t>
            </a:r>
            <a:r>
              <a:rPr lang="en-US" sz="3200" dirty="0" smtClean="0">
                <a:latin typeface="+mn-lt"/>
              </a:rPr>
              <a:t> </a:t>
            </a:r>
            <a:r>
              <a:rPr lang="en-US" sz="3200" dirty="0" err="1" smtClean="0">
                <a:latin typeface="Arial" pitchFamily="34" charset="0"/>
                <a:cs typeface="Arial" pitchFamily="34" charset="0"/>
              </a:rPr>
              <a:t>đáng</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k</a:t>
            </a:r>
            <a:r>
              <a:rPr lang="en-US" sz="3200" dirty="0" err="1" smtClean="0">
                <a:latin typeface="+mn-lt"/>
              </a:rPr>
              <a:t>ể</a:t>
            </a:r>
            <a:r>
              <a:rPr lang="vi-VN" sz="3200" dirty="0" smtClean="0">
                <a:latin typeface="+mn-lt"/>
              </a:rPr>
              <a:t> </a:t>
            </a:r>
            <a:r>
              <a:rPr lang="vi-VN" sz="3200" dirty="0">
                <a:latin typeface="+mn-lt"/>
              </a:rPr>
              <a:t>do có sự cạnh tranh công đoàn; ở nhiều </a:t>
            </a:r>
            <a:r>
              <a:rPr lang="en-US" sz="3200" dirty="0" smtClean="0">
                <a:latin typeface="Arial" panose="020B0604020202020204" pitchFamily="34" charset="0"/>
                <a:cs typeface="Arial" panose="020B0604020202020204" pitchFamily="34" charset="0"/>
              </a:rPr>
              <a:t>DN</a:t>
            </a:r>
            <a:r>
              <a:rPr lang="en-US" sz="3200" dirty="0" smtClean="0">
                <a:latin typeface="+mn-lt"/>
              </a:rPr>
              <a:t> </a:t>
            </a:r>
            <a:r>
              <a:rPr lang="vi-VN" sz="3200" dirty="0" smtClean="0">
                <a:latin typeface="+mn-lt"/>
              </a:rPr>
              <a:t>đang </a:t>
            </a:r>
            <a:r>
              <a:rPr lang="vi-VN" sz="3200" dirty="0">
                <a:latin typeface="+mn-lt"/>
              </a:rPr>
              <a:t>gặp khó khăn trong việc tuyên truyền, vận động thành lập </a:t>
            </a:r>
            <a:r>
              <a:rPr lang="en-US" sz="3200" dirty="0" smtClean="0">
                <a:latin typeface="Arial" panose="020B0604020202020204" pitchFamily="34" charset="0"/>
                <a:cs typeface="Arial" panose="020B0604020202020204" pitchFamily="34" charset="0"/>
              </a:rPr>
              <a:t>CĐCS</a:t>
            </a:r>
            <a:r>
              <a:rPr lang="en-US" sz="3200" dirty="0" smtClean="0">
                <a:latin typeface="+mn-lt"/>
              </a:rPr>
              <a:t> </a:t>
            </a:r>
            <a:r>
              <a:rPr lang="vi-VN" sz="3200" dirty="0" smtClean="0">
                <a:latin typeface="+mn-lt"/>
              </a:rPr>
              <a:t>thuộc </a:t>
            </a:r>
            <a:r>
              <a:rPr lang="en-US" sz="3200" dirty="0" smtClean="0">
                <a:latin typeface="Arial" panose="020B0604020202020204" pitchFamily="34" charset="0"/>
                <a:cs typeface="Arial" panose="020B0604020202020204" pitchFamily="34" charset="0"/>
              </a:rPr>
              <a:t>CĐVN</a:t>
            </a:r>
            <a:r>
              <a:rPr lang="vi-VN" sz="3200" dirty="0" smtClean="0">
                <a:latin typeface="+mn-lt"/>
              </a:rPr>
              <a:t>, </a:t>
            </a:r>
            <a:r>
              <a:rPr lang="vi-VN" sz="3200" dirty="0">
                <a:latin typeface="+mn-lt"/>
              </a:rPr>
              <a:t>mà đợi cơ hội để thành lập tổ chức đại diện </a:t>
            </a:r>
            <a:r>
              <a:rPr lang="en-US" sz="3200" dirty="0" smtClean="0">
                <a:latin typeface="Arial" panose="020B0604020202020204" pitchFamily="34" charset="0"/>
                <a:cs typeface="Arial" panose="020B0604020202020204" pitchFamily="34" charset="0"/>
              </a:rPr>
              <a:t>NLĐ</a:t>
            </a:r>
            <a:r>
              <a:rPr lang="vi-VN" sz="3200" dirty="0" smtClean="0">
                <a:latin typeface="+mn-lt"/>
              </a:rPr>
              <a:t>.</a:t>
            </a:r>
            <a:endParaRPr lang="en-US" sz="3200" dirty="0">
              <a:latin typeface="+mn-lt"/>
            </a:endParaRPr>
          </a:p>
        </p:txBody>
      </p:sp>
    </p:spTree>
    <p:extLst>
      <p:ext uri="{BB962C8B-B14F-4D97-AF65-F5344CB8AC3E}">
        <p14:creationId xmlns:p14="http://schemas.microsoft.com/office/powerpoint/2010/main" val="28352598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5" y="619124"/>
            <a:ext cx="9658351" cy="1285875"/>
          </a:xfrm>
        </p:spPr>
        <p:txBody>
          <a:bodyPr/>
          <a:lstStyle/>
          <a:p>
            <a:pPr algn="just"/>
            <a:r>
              <a:rPr lang="en-US" sz="2800" b="1" i="1" dirty="0" err="1" smtClean="0">
                <a:latin typeface="Arial" panose="020B0604020202020204" pitchFamily="34" charset="0"/>
                <a:cs typeface="Arial" panose="020B0604020202020204" pitchFamily="34" charset="0"/>
              </a:rPr>
              <a:t>Thứ</a:t>
            </a:r>
            <a:r>
              <a:rPr lang="en-US" sz="2800" b="1" i="1" dirty="0" smtClean="0">
                <a:latin typeface="Arial" panose="020B0604020202020204" pitchFamily="34" charset="0"/>
                <a:cs typeface="Arial" panose="020B0604020202020204" pitchFamily="34" charset="0"/>
              </a:rPr>
              <a:t> </a:t>
            </a:r>
            <a:r>
              <a:rPr lang="en-US" sz="2800" b="1" i="1" dirty="0" err="1" smtClean="0">
                <a:latin typeface="Arial" panose="020B0604020202020204" pitchFamily="34" charset="0"/>
                <a:cs typeface="Arial" panose="020B0604020202020204" pitchFamily="34" charset="0"/>
              </a:rPr>
              <a:t>hai</a:t>
            </a:r>
            <a:r>
              <a:rPr lang="en-US" sz="2800" b="1" i="1" dirty="0" smtClean="0">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các</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thế</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lực</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phản</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động</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tìm</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cách</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phá</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hoại</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tạo</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cớ</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bôi</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nhọ</a:t>
            </a:r>
            <a:r>
              <a:rPr lang="en-US" sz="2800" b="1" dirty="0" smtClean="0">
                <a:solidFill>
                  <a:srgbClr val="FFFF00"/>
                </a:solidFill>
                <a:latin typeface="Arial" panose="020B0604020202020204" pitchFamily="34" charset="0"/>
                <a:cs typeface="Arial" panose="020B0604020202020204" pitchFamily="34" charset="0"/>
              </a:rPr>
              <a:t> CĐVN, </a:t>
            </a:r>
            <a:r>
              <a:rPr lang="en-US" sz="2800" b="1" dirty="0" err="1" smtClean="0">
                <a:solidFill>
                  <a:srgbClr val="FFFF00"/>
                </a:solidFill>
                <a:latin typeface="Arial" panose="020B0604020202020204" pitchFamily="34" charset="0"/>
                <a:cs typeface="Arial" panose="020B0604020202020204" pitchFamily="34" charset="0"/>
              </a:rPr>
              <a:t>dọn</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đường</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cho</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việc</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ra</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đời</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tổ</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chức</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đại</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diện</a:t>
            </a:r>
            <a:r>
              <a:rPr lang="en-US" sz="2800" b="1" dirty="0" smtClean="0">
                <a:solidFill>
                  <a:srgbClr val="FFFF00"/>
                </a:solidFill>
                <a:latin typeface="Arial" panose="020B0604020202020204" pitchFamily="34" charset="0"/>
                <a:cs typeface="Arial" panose="020B0604020202020204" pitchFamily="34" charset="0"/>
              </a:rPr>
              <a:t> NLĐ =&gt; “</a:t>
            </a:r>
            <a:r>
              <a:rPr lang="en-US" sz="2800" b="1" dirty="0" err="1" smtClean="0">
                <a:solidFill>
                  <a:srgbClr val="FFFF00"/>
                </a:solidFill>
                <a:latin typeface="Arial" panose="020B0604020202020204" pitchFamily="34" charset="0"/>
                <a:cs typeface="Arial" panose="020B0604020202020204" pitchFamily="34" charset="0"/>
              </a:rPr>
              <a:t>Đa</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Công</a:t>
            </a:r>
            <a:r>
              <a:rPr lang="en-US" sz="2800" b="1" dirty="0" smtClean="0">
                <a:solidFill>
                  <a:srgbClr val="FFFF00"/>
                </a:solidFill>
                <a:latin typeface="Arial" panose="020B0604020202020204" pitchFamily="34" charset="0"/>
                <a:cs typeface="Arial" panose="020B0604020202020204" pitchFamily="34" charset="0"/>
              </a:rPr>
              <a:t> </a:t>
            </a:r>
            <a:r>
              <a:rPr lang="en-US" sz="2800" b="1" dirty="0" err="1" smtClean="0">
                <a:solidFill>
                  <a:srgbClr val="FFFF00"/>
                </a:solidFill>
                <a:latin typeface="Arial" panose="020B0604020202020204" pitchFamily="34" charset="0"/>
                <a:cs typeface="Arial" panose="020B0604020202020204" pitchFamily="34" charset="0"/>
              </a:rPr>
              <a:t>đoàn</a:t>
            </a:r>
            <a:r>
              <a:rPr lang="en-US" sz="2800" b="1" dirty="0" smtClean="0">
                <a:solidFill>
                  <a:srgbClr val="FFFF00"/>
                </a:solidFill>
                <a:latin typeface="Arial" panose="020B0604020202020204" pitchFamily="34" charset="0"/>
                <a:cs typeface="Arial" panose="020B0604020202020204" pitchFamily="34" charset="0"/>
              </a:rPr>
              <a:t>”</a:t>
            </a:r>
            <a:endParaRPr lang="en-US" sz="2800" b="1" dirty="0">
              <a:solidFill>
                <a:srgbClr val="FFFF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27636" y="2162175"/>
            <a:ext cx="1689696" cy="3943350"/>
          </a:xfrm>
        </p:spPr>
        <p:txBody>
          <a:bodyPr>
            <a:noAutofit/>
          </a:bodyPr>
          <a:lstStyle/>
          <a:p>
            <a:pPr marL="0" indent="0">
              <a:buNone/>
            </a:pPr>
            <a:r>
              <a:rPr lang="en-US" sz="2800" b="1" dirty="0" err="1" smtClean="0">
                <a:solidFill>
                  <a:srgbClr val="C00000"/>
                </a:solidFill>
                <a:latin typeface="Arial" panose="020B0604020202020204" pitchFamily="34" charset="0"/>
                <a:cs typeface="Arial" panose="020B0604020202020204" pitchFamily="34" charset="0"/>
              </a:rPr>
              <a:t>Dự</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báo</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các</a:t>
            </a:r>
            <a:r>
              <a:rPr lang="en-US" sz="2800" b="1" dirty="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hình</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thái</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tổ</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chức</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đại</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diện</a:t>
            </a:r>
            <a:r>
              <a:rPr lang="en-US" sz="2800" b="1" dirty="0" smtClean="0">
                <a:solidFill>
                  <a:srgbClr val="C00000"/>
                </a:solidFill>
                <a:latin typeface="Arial" panose="020B0604020202020204" pitchFamily="34" charset="0"/>
                <a:cs typeface="Arial" panose="020B0604020202020204" pitchFamily="34" charset="0"/>
              </a:rPr>
              <a:t> NLĐ </a:t>
            </a:r>
            <a:r>
              <a:rPr lang="en-US" sz="2800" b="1" dirty="0" err="1" smtClean="0">
                <a:solidFill>
                  <a:srgbClr val="C00000"/>
                </a:solidFill>
                <a:latin typeface="Arial" panose="020B0604020202020204" pitchFamily="34" charset="0"/>
                <a:cs typeface="Arial" panose="020B0604020202020204" pitchFamily="34" charset="0"/>
              </a:rPr>
              <a:t>tại</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cơ</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sở</a:t>
            </a:r>
            <a:r>
              <a:rPr lang="en-US" sz="2800" b="1" dirty="0" smtClean="0">
                <a:solidFill>
                  <a:srgbClr val="C00000"/>
                </a:solidFill>
                <a:latin typeface="Arial" panose="020B0604020202020204" pitchFamily="34" charset="0"/>
                <a:cs typeface="Arial" panose="020B0604020202020204" pitchFamily="34" charset="0"/>
              </a:rPr>
              <a:t> </a:t>
            </a:r>
            <a:r>
              <a:rPr lang="en-US" sz="2800" b="1" dirty="0" err="1" smtClean="0">
                <a:solidFill>
                  <a:srgbClr val="C00000"/>
                </a:solidFill>
                <a:latin typeface="Arial" panose="020B0604020202020204" pitchFamily="34" charset="0"/>
                <a:cs typeface="Arial" panose="020B0604020202020204" pitchFamily="34" charset="0"/>
              </a:rPr>
              <a:t>ngoài</a:t>
            </a:r>
            <a:r>
              <a:rPr lang="en-US" sz="2800" b="1" dirty="0" smtClean="0">
                <a:solidFill>
                  <a:srgbClr val="C00000"/>
                </a:solidFill>
                <a:latin typeface="Arial" panose="020B0604020202020204" pitchFamily="34" charset="0"/>
                <a:cs typeface="Arial" panose="020B0604020202020204" pitchFamily="34" charset="0"/>
              </a:rPr>
              <a:t> CĐVN</a:t>
            </a:r>
            <a:endParaRPr lang="en-US" sz="2800" b="1" dirty="0">
              <a:solidFill>
                <a:srgbClr val="C00000"/>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2217332" y="2506176"/>
            <a:ext cx="9394751" cy="3420152"/>
          </a:xfrm>
          <a:prstGeom prst="rect">
            <a:avLst/>
          </a:prstGeom>
        </p:spPr>
      </p:pic>
    </p:spTree>
    <p:extLst>
      <p:ext uri="{BB962C8B-B14F-4D97-AF65-F5344CB8AC3E}">
        <p14:creationId xmlns:p14="http://schemas.microsoft.com/office/powerpoint/2010/main" val="7730839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573455" y="2305781"/>
            <a:ext cx="7684720" cy="4148182"/>
          </a:xfrm>
        </p:spPr>
        <p:txBody>
          <a:bodyPr>
            <a:noAutofit/>
          </a:bodyPr>
          <a:lstStyle/>
          <a:p>
            <a:pPr marL="0" indent="0" algn="just">
              <a:spcBef>
                <a:spcPts val="0"/>
              </a:spcBef>
              <a:buNone/>
            </a:pPr>
            <a:r>
              <a:rPr lang="en-US" sz="2800" b="1" i="1" dirty="0" err="1" smtClean="0">
                <a:solidFill>
                  <a:srgbClr val="C00000"/>
                </a:solidFill>
                <a:latin typeface="Arial" panose="020B0604020202020204" pitchFamily="34" charset="0"/>
                <a:cs typeface="Arial" panose="020B0604020202020204" pitchFamily="34" charset="0"/>
              </a:rPr>
              <a:t>Thứ</a:t>
            </a:r>
            <a:r>
              <a:rPr lang="en-US" sz="2800" b="1" i="1" dirty="0" smtClean="0">
                <a:solidFill>
                  <a:srgbClr val="C00000"/>
                </a:solidFill>
                <a:latin typeface="Arial" panose="020B0604020202020204" pitchFamily="34" charset="0"/>
                <a:cs typeface="Arial" panose="020B0604020202020204" pitchFamily="34" charset="0"/>
              </a:rPr>
              <a:t> </a:t>
            </a:r>
            <a:r>
              <a:rPr lang="en-US" sz="2800" b="1" i="1" dirty="0" err="1" smtClean="0">
                <a:solidFill>
                  <a:srgbClr val="C00000"/>
                </a:solidFill>
                <a:latin typeface="Arial" panose="020B0604020202020204" pitchFamily="34" charset="0"/>
                <a:cs typeface="Arial" panose="020B0604020202020204" pitchFamily="34" charset="0"/>
              </a:rPr>
              <a:t>ba</a:t>
            </a:r>
            <a:r>
              <a:rPr lang="en-US" sz="2800" b="1" i="1" dirty="0" smtClean="0">
                <a:solidFill>
                  <a:srgbClr val="C00000"/>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Tổ</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chức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đại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diện</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NLĐ</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ngoài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hệ</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thống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CĐVN</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chỉ</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tập</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trung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làm</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nhiệm</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vụ</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đại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diện</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chăm</a:t>
            </a:r>
            <a:r>
              <a:rPr lang="en-US" sz="2800" dirty="0" smtClean="0">
                <a:solidFill>
                  <a:schemeClr val="accent4">
                    <a:lumMod val="50000"/>
                  </a:schemeClr>
                </a:solidFill>
                <a:latin typeface="Arial" panose="020B0604020202020204" pitchFamily="34" charset="0"/>
                <a:cs typeface="Arial" panose="020B0604020202020204" pitchFamily="34" charset="0"/>
              </a:rPr>
              <a:t> lo, </a:t>
            </a:r>
            <a:r>
              <a:rPr lang="en-US" sz="2800" dirty="0" err="1" smtClean="0">
                <a:solidFill>
                  <a:schemeClr val="accent4">
                    <a:lumMod val="50000"/>
                  </a:schemeClr>
                </a:solidFill>
                <a:latin typeface="Arial" panose="020B0604020202020204" pitchFamily="34" charset="0"/>
                <a:cs typeface="Arial" panose="020B0604020202020204" pitchFamily="34" charset="0"/>
              </a:rPr>
              <a:t>bảo</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vệ</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NLĐ</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nhiều</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trường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hợp</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có</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sự</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hỗ</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trợ</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tài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trợ</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của</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các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tổ</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chức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trong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và</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ngoài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nước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trong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khi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tổ</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chức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Công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đoàn</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Việt</a:t>
            </a:r>
            <a:r>
              <a:rPr lang="en-US" sz="2800" dirty="0" smtClean="0">
                <a:solidFill>
                  <a:schemeClr val="accent4">
                    <a:lumMod val="50000"/>
                  </a:schemeClr>
                </a:solidFill>
                <a:latin typeface="Arial" panose="020B0604020202020204" pitchFamily="34" charset="0"/>
                <a:cs typeface="Arial" panose="020B0604020202020204" pitchFamily="34" charset="0"/>
              </a:rPr>
              <a:t> Nam </a:t>
            </a:r>
            <a:r>
              <a:rPr lang="en-US" sz="2800" dirty="0" err="1" smtClean="0">
                <a:solidFill>
                  <a:schemeClr val="accent4">
                    <a:lumMod val="50000"/>
                  </a:schemeClr>
                </a:solidFill>
                <a:latin typeface="Arial" panose="020B0604020202020204" pitchFamily="34" charset="0"/>
                <a:cs typeface="Arial" panose="020B0604020202020204" pitchFamily="34" charset="0"/>
              </a:rPr>
              <a:t>vừa</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làm</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nhiệm</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vụ</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này</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vừa</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phải</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làm</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tốt</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chức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năng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của</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đoàn</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thể</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chính</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trị</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trong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hệ</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thống</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chính</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trị</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nước</a:t>
            </a:r>
            <a:r>
              <a:rPr lang="en-US" sz="2800" dirty="0" smtClean="0">
                <a:solidFill>
                  <a:schemeClr val="accent4">
                    <a:lumMod val="50000"/>
                  </a:schemeClr>
                </a:solidFill>
                <a:latin typeface="Arial" panose="020B0604020202020204" pitchFamily="34" charset="0"/>
                <a:cs typeface="Arial" panose="020B0604020202020204" pitchFamily="34" charset="0"/>
              </a:rPr>
              <a:t> </a:t>
            </a:r>
            <a:r>
              <a:rPr lang="en-US" sz="2800" dirty="0" err="1" smtClean="0">
                <a:solidFill>
                  <a:schemeClr val="accent4">
                    <a:lumMod val="50000"/>
                  </a:schemeClr>
                </a:solidFill>
                <a:latin typeface="Arial" panose="020B0604020202020204" pitchFamily="34" charset="0"/>
                <a:cs typeface="Arial" panose="020B0604020202020204" pitchFamily="34" charset="0"/>
              </a:rPr>
              <a:t>ta</a:t>
            </a:r>
            <a:r>
              <a:rPr lang="en-US" sz="2800" dirty="0" smtClean="0">
                <a:solidFill>
                  <a:schemeClr val="accent4">
                    <a:lumMod val="50000"/>
                  </a:schemeClr>
                </a:solidFill>
                <a:latin typeface="Arial" panose="020B0604020202020204" pitchFamily="34" charset="0"/>
                <a:cs typeface="Arial" panose="020B0604020202020204" pitchFamily="34" charset="0"/>
              </a:rPr>
              <a:t>.</a:t>
            </a:r>
            <a:endParaRPr lang="en-US" sz="2800" i="1" dirty="0">
              <a:solidFill>
                <a:schemeClr val="accent4">
                  <a:lumMod val="50000"/>
                </a:schemeClr>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2"/>
          <a:stretch>
            <a:fillRect/>
          </a:stretch>
        </p:blipFill>
        <p:spPr>
          <a:xfrm>
            <a:off x="8667755" y="2419351"/>
            <a:ext cx="2940791" cy="3743324"/>
          </a:xfrm>
          <a:prstGeom prst="rect">
            <a:avLst/>
          </a:prstGeom>
        </p:spPr>
      </p:pic>
    </p:spTree>
    <p:extLst>
      <p:ext uri="{BB962C8B-B14F-4D97-AF65-F5344CB8AC3E}">
        <p14:creationId xmlns:p14="http://schemas.microsoft.com/office/powerpoint/2010/main" val="275847099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body" idx="1"/>
          </p:nvPr>
        </p:nvSpPr>
        <p:spPr>
          <a:xfrm>
            <a:off x="552899" y="4806752"/>
            <a:ext cx="11121655" cy="1155081"/>
          </a:xfrm>
        </p:spPr>
        <p:txBody>
          <a:bodyPr>
            <a:noAutofit/>
          </a:bodyPr>
          <a:lstStyle/>
          <a:p>
            <a:pPr algn="just"/>
            <a:r>
              <a:rPr lang="en-US" sz="2400" b="1" dirty="0" err="1" smtClean="0">
                <a:solidFill>
                  <a:srgbClr val="0070C0"/>
                </a:solidFill>
                <a:latin typeface="Arial" panose="020B0604020202020204" pitchFamily="34" charset="0"/>
                <a:cs typeface="Arial" panose="020B0604020202020204" pitchFamily="34" charset="0"/>
              </a:rPr>
              <a:t>Thứ</a:t>
            </a:r>
            <a:r>
              <a:rPr lang="en-US" sz="2400" b="1" dirty="0" smtClean="0">
                <a:solidFill>
                  <a:srgbClr val="0070C0"/>
                </a:solidFill>
                <a:latin typeface="Arial" panose="020B0604020202020204" pitchFamily="34" charset="0"/>
                <a:cs typeface="Arial" panose="020B0604020202020204" pitchFamily="34" charset="0"/>
              </a:rPr>
              <a:t> </a:t>
            </a:r>
            <a:r>
              <a:rPr lang="en-US" sz="2400" b="1" dirty="0" err="1" smtClean="0">
                <a:solidFill>
                  <a:srgbClr val="0070C0"/>
                </a:solidFill>
                <a:latin typeface="Arial" panose="020B0604020202020204" pitchFamily="34" charset="0"/>
                <a:cs typeface="Arial" panose="020B0604020202020204" pitchFamily="34" charset="0"/>
              </a:rPr>
              <a:t>tư</a:t>
            </a:r>
            <a:r>
              <a:rPr lang="en-US" sz="2400" b="1" dirty="0" smtClean="0">
                <a:solidFill>
                  <a:srgbClr val="0070C0"/>
                </a:solidFill>
                <a:latin typeface="Arial" panose="020B0604020202020204" pitchFamily="34" charset="0"/>
                <a:cs typeface="Arial" panose="020B0604020202020204" pitchFamily="34" charset="0"/>
              </a:rPr>
              <a:t>, </a:t>
            </a:r>
            <a:r>
              <a:rPr lang="vi-VN" sz="2400" b="1" dirty="0">
                <a:solidFill>
                  <a:srgbClr val="0070C0"/>
                </a:solidFill>
                <a:cs typeface="Arial" panose="020B0604020202020204" pitchFamily="34" charset="0"/>
              </a:rPr>
              <a:t>khả năng tình hình </a:t>
            </a:r>
            <a:r>
              <a:rPr lang="en-US" sz="2400" b="1" dirty="0" smtClean="0">
                <a:solidFill>
                  <a:srgbClr val="0070C0"/>
                </a:solidFill>
                <a:cs typeface="Arial" panose="020B0604020202020204" pitchFamily="34" charset="0"/>
              </a:rPr>
              <a:t>QHLĐ </a:t>
            </a:r>
            <a:r>
              <a:rPr lang="vi-VN" sz="2400" b="1" dirty="0" smtClean="0">
                <a:solidFill>
                  <a:srgbClr val="0070C0"/>
                </a:solidFill>
                <a:cs typeface="Arial" panose="020B0604020202020204" pitchFamily="34" charset="0"/>
              </a:rPr>
              <a:t>diễn </a:t>
            </a:r>
            <a:r>
              <a:rPr lang="vi-VN" sz="2400" b="1" dirty="0">
                <a:solidFill>
                  <a:srgbClr val="0070C0"/>
                </a:solidFill>
                <a:cs typeface="Arial" panose="020B0604020202020204" pitchFamily="34" charset="0"/>
              </a:rPr>
              <a:t>biến phức tạp hơn, cạnh tranh công đoàn có nơi diễn ra gay gắt; một bộ phận </a:t>
            </a:r>
            <a:r>
              <a:rPr lang="en-US" sz="2400" b="1" dirty="0" smtClean="0">
                <a:solidFill>
                  <a:srgbClr val="0070C0"/>
                </a:solidFill>
                <a:cs typeface="Arial" panose="020B0604020202020204" pitchFamily="34" charset="0"/>
              </a:rPr>
              <a:t>NLĐ </a:t>
            </a:r>
            <a:r>
              <a:rPr lang="vi-VN" sz="2400" b="1" dirty="0" smtClean="0">
                <a:solidFill>
                  <a:srgbClr val="0070C0"/>
                </a:solidFill>
                <a:cs typeface="Arial" panose="020B0604020202020204" pitchFamily="34" charset="0"/>
              </a:rPr>
              <a:t>có </a:t>
            </a:r>
            <a:r>
              <a:rPr lang="vi-VN" sz="2400" b="1" dirty="0">
                <a:solidFill>
                  <a:srgbClr val="0070C0"/>
                </a:solidFill>
                <a:cs typeface="Arial" panose="020B0604020202020204" pitchFamily="34" charset="0"/>
              </a:rPr>
              <a:t>thể bị lôi kéo tham gia gây mất ổn định chính trị hoặc gây khó khăn cho hoạt động của </a:t>
            </a:r>
            <a:r>
              <a:rPr lang="en-US" sz="2400" b="1" dirty="0" smtClean="0">
                <a:solidFill>
                  <a:srgbClr val="0070C0"/>
                </a:solidFill>
                <a:cs typeface="Arial" panose="020B0604020202020204" pitchFamily="34" charset="0"/>
              </a:rPr>
              <a:t>DN</a:t>
            </a:r>
            <a:r>
              <a:rPr lang="vi-VN" sz="2400" b="1" dirty="0" smtClean="0">
                <a:solidFill>
                  <a:srgbClr val="0070C0"/>
                </a:solidFill>
                <a:cs typeface="Arial" panose="020B0604020202020204" pitchFamily="34" charset="0"/>
              </a:rPr>
              <a:t>.</a:t>
            </a:r>
            <a:endParaRPr lang="en-US" sz="2400" b="1" dirty="0">
              <a:solidFill>
                <a:srgbClr val="C00000"/>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2"/>
          <a:stretch>
            <a:fillRect/>
          </a:stretch>
        </p:blipFill>
        <p:spPr>
          <a:xfrm>
            <a:off x="1011872" y="988104"/>
            <a:ext cx="4857307" cy="3240996"/>
          </a:xfrm>
          <a:prstGeom prst="rect">
            <a:avLst/>
          </a:prstGeom>
        </p:spPr>
      </p:pic>
      <p:pic>
        <p:nvPicPr>
          <p:cNvPr id="10" name="Picture 9"/>
          <p:cNvPicPr>
            <a:picLocks noChangeAspect="1"/>
          </p:cNvPicPr>
          <p:nvPr/>
        </p:nvPicPr>
        <p:blipFill>
          <a:blip r:embed="rId3"/>
          <a:stretch>
            <a:fillRect/>
          </a:stretch>
        </p:blipFill>
        <p:spPr>
          <a:xfrm>
            <a:off x="6178404" y="933598"/>
            <a:ext cx="4943253" cy="3295502"/>
          </a:xfrm>
          <a:prstGeom prst="rect">
            <a:avLst/>
          </a:prstGeom>
        </p:spPr>
      </p:pic>
    </p:spTree>
    <p:extLst>
      <p:ext uri="{BB962C8B-B14F-4D97-AF65-F5344CB8AC3E}">
        <p14:creationId xmlns:p14="http://schemas.microsoft.com/office/powerpoint/2010/main" val="32540488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2223" y="1257663"/>
            <a:ext cx="3990108" cy="4228738"/>
          </a:xfrm>
        </p:spPr>
        <p:txBody>
          <a:bodyPr/>
          <a:lstStyle/>
          <a:p>
            <a:r>
              <a:rPr lang="en-US" sz="2700" b="1" i="1" dirty="0" err="1" smtClean="0">
                <a:solidFill>
                  <a:schemeClr val="bg1"/>
                </a:solidFill>
                <a:latin typeface="Arial" panose="020B0604020202020204" pitchFamily="34" charset="0"/>
                <a:cs typeface="Arial" panose="020B0604020202020204" pitchFamily="34" charset="0"/>
              </a:rPr>
              <a:t>Thứ</a:t>
            </a:r>
            <a:r>
              <a:rPr lang="en-US" sz="2700" b="1" i="1" dirty="0" smtClean="0">
                <a:solidFill>
                  <a:schemeClr val="bg1"/>
                </a:solidFill>
                <a:latin typeface="Arial" panose="020B0604020202020204" pitchFamily="34" charset="0"/>
                <a:cs typeface="Arial" panose="020B0604020202020204" pitchFamily="34" charset="0"/>
              </a:rPr>
              <a:t> </a:t>
            </a:r>
            <a:r>
              <a:rPr lang="en-US" sz="2700" b="1" i="1" dirty="0" err="1" smtClean="0">
                <a:solidFill>
                  <a:schemeClr val="bg1"/>
                </a:solidFill>
                <a:latin typeface="Arial" panose="020B0604020202020204" pitchFamily="34" charset="0"/>
                <a:cs typeface="Arial" panose="020B0604020202020204" pitchFamily="34" charset="0"/>
              </a:rPr>
              <a:t>năm</a:t>
            </a:r>
            <a:r>
              <a:rPr lang="en-US" sz="2700" b="1" i="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nguồn</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lực</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đảm</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bảo</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cho</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hoạt</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động</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của</a:t>
            </a:r>
            <a:r>
              <a:rPr lang="en-US" sz="2700" b="1" dirty="0" smtClean="0">
                <a:solidFill>
                  <a:schemeClr val="bg1"/>
                </a:solidFill>
                <a:latin typeface="Arial" panose="020B0604020202020204" pitchFamily="34" charset="0"/>
                <a:cs typeface="Arial" panose="020B0604020202020204" pitchFamily="34" charset="0"/>
              </a:rPr>
              <a:t> CĐVN </a:t>
            </a:r>
            <a:r>
              <a:rPr lang="en-US" sz="2700" b="1" dirty="0" err="1" smtClean="0">
                <a:solidFill>
                  <a:schemeClr val="bg1"/>
                </a:solidFill>
                <a:latin typeface="Arial" panose="020B0604020202020204" pitchFamily="34" charset="0"/>
                <a:cs typeface="Arial" panose="020B0604020202020204" pitchFamily="34" charset="0"/>
              </a:rPr>
              <a:t>có</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nguy</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cơ</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bị</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giảm</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sút</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nguồn</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thu</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tài</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chính</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của</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các</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cấp</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công</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đoàn</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thuộc</a:t>
            </a:r>
            <a:r>
              <a:rPr lang="en-US" sz="2700" b="1" dirty="0" smtClean="0">
                <a:solidFill>
                  <a:schemeClr val="bg1"/>
                </a:solidFill>
                <a:latin typeface="Arial" panose="020B0604020202020204" pitchFamily="34" charset="0"/>
                <a:cs typeface="Arial" panose="020B0604020202020204" pitchFamily="34" charset="0"/>
              </a:rPr>
              <a:t> TLĐ </a:t>
            </a:r>
            <a:r>
              <a:rPr lang="en-US" sz="2700" b="1" dirty="0" err="1" smtClean="0">
                <a:solidFill>
                  <a:schemeClr val="bg1"/>
                </a:solidFill>
                <a:latin typeface="Arial" panose="020B0604020202020204" pitchFamily="34" charset="0"/>
                <a:cs typeface="Arial" panose="020B0604020202020204" pitchFamily="34" charset="0"/>
              </a:rPr>
              <a:t>có</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nguy</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cơ</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bị</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giảm</a:t>
            </a:r>
            <a:r>
              <a:rPr lang="en-US" sz="2700" b="1" dirty="0" smtClean="0">
                <a:solidFill>
                  <a:schemeClr val="bg1"/>
                </a:solidFill>
                <a:latin typeface="Arial" panose="020B0604020202020204" pitchFamily="34" charset="0"/>
                <a:cs typeface="Arial" panose="020B0604020202020204" pitchFamily="34" charset="0"/>
              </a:rPr>
              <a:t> </a:t>
            </a:r>
            <a:r>
              <a:rPr lang="en-US" sz="2700" b="1" dirty="0" err="1" smtClean="0">
                <a:solidFill>
                  <a:schemeClr val="bg1"/>
                </a:solidFill>
                <a:latin typeface="Arial" panose="020B0604020202020204" pitchFamily="34" charset="0"/>
                <a:cs typeface="Arial" panose="020B0604020202020204" pitchFamily="34" charset="0"/>
              </a:rPr>
              <a:t>mạnh</a:t>
            </a:r>
            <a:endParaRPr lang="en-US" sz="2700" b="1" dirty="0">
              <a:solidFill>
                <a:schemeClr val="bg1"/>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2"/>
          <a:stretch>
            <a:fillRect/>
          </a:stretch>
        </p:blipFill>
        <p:spPr>
          <a:xfrm>
            <a:off x="6012875" y="1122224"/>
            <a:ext cx="4253344" cy="4849091"/>
          </a:xfrm>
          <a:prstGeom prst="rect">
            <a:avLst/>
          </a:prstGeom>
        </p:spPr>
      </p:pic>
    </p:spTree>
    <p:extLst>
      <p:ext uri="{BB962C8B-B14F-4D97-AF65-F5344CB8AC3E}">
        <p14:creationId xmlns:p14="http://schemas.microsoft.com/office/powerpoint/2010/main" val="1746987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a:solidFill>
                <a:prstClr val="white"/>
              </a:solidFill>
            </a:endParaRPr>
          </a:p>
        </p:txBody>
      </p:sp>
      <p:sp>
        <p:nvSpPr>
          <p:cNvPr id="28675" name="Title 2"/>
          <p:cNvSpPr>
            <a:spLocks noGrp="1"/>
          </p:cNvSpPr>
          <p:nvPr>
            <p:ph type="title"/>
          </p:nvPr>
        </p:nvSpPr>
        <p:spPr>
          <a:xfrm>
            <a:off x="334435" y="2"/>
            <a:ext cx="11698817" cy="981075"/>
          </a:xfrm>
        </p:spPr>
        <p:txBody>
          <a:bodyPr/>
          <a:lstStyle/>
          <a:p>
            <a:pPr eaLnBrk="1" hangingPunct="1"/>
            <a:r>
              <a:rPr lang="en-GB" sz="2800" b="1" smtClean="0">
                <a:solidFill>
                  <a:srgbClr val="C00000"/>
                </a:solidFill>
                <a:latin typeface="Arial" charset="0"/>
                <a:cs typeface="Arial" charset="0"/>
              </a:rPr>
              <a:t>LỊCH SỬ CÁC CUỘC CÁCH MẠNG CÔNG NGHIỆP</a:t>
            </a:r>
            <a:endParaRPr lang="vi-VN" sz="2800" b="1" smtClean="0">
              <a:solidFill>
                <a:srgbClr val="C00000"/>
              </a:solidFill>
              <a:cs typeface="Angsana New" pitchFamily="18" charset="-34"/>
            </a:endParaRPr>
          </a:p>
        </p:txBody>
      </p:sp>
      <p:pic>
        <p:nvPicPr>
          <p:cNvPr id="28676" name="Content Placeholder 6"/>
          <p:cNvPicPr>
            <a:picLocks noGrp="1"/>
          </p:cNvPicPr>
          <p:nvPr>
            <p:ph idx="1"/>
          </p:nvPr>
        </p:nvPicPr>
        <p:blipFill>
          <a:blip r:embed="rId3" cstate="print"/>
          <a:srcRect/>
          <a:stretch>
            <a:fillRect/>
          </a:stretch>
        </p:blipFill>
        <p:spPr>
          <a:xfrm>
            <a:off x="143939" y="1146175"/>
            <a:ext cx="11944351" cy="4730750"/>
          </a:xfrm>
        </p:spPr>
      </p:pic>
      <p:sp>
        <p:nvSpPr>
          <p:cNvPr id="4" name="TextBox 3"/>
          <p:cNvSpPr txBox="1"/>
          <p:nvPr/>
        </p:nvSpPr>
        <p:spPr>
          <a:xfrm>
            <a:off x="239185" y="4652972"/>
            <a:ext cx="2690283" cy="1000125"/>
          </a:xfrm>
          <a:prstGeom prst="rect">
            <a:avLst/>
          </a:prstGeom>
          <a:solidFill>
            <a:schemeClr val="bg1">
              <a:lumMod val="85000"/>
            </a:schemeClr>
          </a:solidFill>
        </p:spPr>
        <p:txBody>
          <a:bodyPr>
            <a:spAutoFit/>
          </a:bodyPr>
          <a:lstStyle/>
          <a:p>
            <a:pPr algn="ctr" defTabSz="914400">
              <a:defRPr/>
            </a:pPr>
            <a:r>
              <a:rPr lang="en-US" dirty="0">
                <a:solidFill>
                  <a:prstClr val="black"/>
                </a:solidFill>
                <a:latin typeface="Arial"/>
                <a:cs typeface="Arial"/>
              </a:rPr>
              <a:t>Cơ giới hóa, điện nước, hơi nước</a:t>
            </a:r>
          </a:p>
          <a:p>
            <a:pPr algn="ctr" defTabSz="914400">
              <a:defRPr/>
            </a:pPr>
            <a:endParaRPr lang="en-US" dirty="0">
              <a:solidFill>
                <a:prstClr val="black"/>
              </a:solidFill>
              <a:latin typeface="Arial"/>
              <a:cs typeface="Arial"/>
            </a:endParaRPr>
          </a:p>
          <a:p>
            <a:pPr algn="ctr" defTabSz="914400">
              <a:defRPr/>
            </a:pPr>
            <a:endParaRPr lang="vi-VN" sz="500" dirty="0">
              <a:solidFill>
                <a:prstClr val="black"/>
              </a:solidFill>
              <a:cs typeface="Arial" charset="0"/>
            </a:endParaRPr>
          </a:p>
        </p:txBody>
      </p:sp>
      <p:sp>
        <p:nvSpPr>
          <p:cNvPr id="8" name="TextBox 7"/>
          <p:cNvSpPr txBox="1"/>
          <p:nvPr/>
        </p:nvSpPr>
        <p:spPr>
          <a:xfrm>
            <a:off x="3119967" y="4651380"/>
            <a:ext cx="2690284" cy="723275"/>
          </a:xfrm>
          <a:prstGeom prst="rect">
            <a:avLst/>
          </a:prstGeom>
          <a:solidFill>
            <a:schemeClr val="bg1">
              <a:lumMod val="85000"/>
            </a:schemeClr>
          </a:solidFill>
        </p:spPr>
        <p:txBody>
          <a:bodyPr>
            <a:spAutoFit/>
          </a:bodyPr>
          <a:lstStyle/>
          <a:p>
            <a:pPr algn="ctr" defTabSz="914400">
              <a:defRPr/>
            </a:pPr>
            <a:r>
              <a:rPr lang="en-US" dirty="0">
                <a:solidFill>
                  <a:prstClr val="black"/>
                </a:solidFill>
                <a:latin typeface="Arial"/>
                <a:cs typeface="Arial"/>
              </a:rPr>
              <a:t>Sản xuất hàng loạt, dây chuyền lắp ráp, điện</a:t>
            </a:r>
          </a:p>
          <a:p>
            <a:pPr algn="ctr" defTabSz="914400">
              <a:defRPr/>
            </a:pPr>
            <a:endParaRPr lang="vi-VN" sz="500" dirty="0">
              <a:solidFill>
                <a:prstClr val="black"/>
              </a:solidFill>
              <a:cs typeface="Arial" charset="0"/>
            </a:endParaRPr>
          </a:p>
        </p:txBody>
      </p:sp>
      <p:sp>
        <p:nvSpPr>
          <p:cNvPr id="9" name="TextBox 8"/>
          <p:cNvSpPr txBox="1"/>
          <p:nvPr/>
        </p:nvSpPr>
        <p:spPr>
          <a:xfrm>
            <a:off x="6131984" y="4691068"/>
            <a:ext cx="2495549" cy="646331"/>
          </a:xfrm>
          <a:prstGeom prst="rect">
            <a:avLst/>
          </a:prstGeom>
          <a:solidFill>
            <a:schemeClr val="bg1">
              <a:lumMod val="85000"/>
            </a:schemeClr>
          </a:solidFill>
        </p:spPr>
        <p:txBody>
          <a:bodyPr>
            <a:spAutoFit/>
          </a:bodyPr>
          <a:lstStyle/>
          <a:p>
            <a:pPr algn="ctr" defTabSz="914400">
              <a:defRPr/>
            </a:pPr>
            <a:r>
              <a:rPr lang="en-US" dirty="0">
                <a:solidFill>
                  <a:prstClr val="black"/>
                </a:solidFill>
                <a:latin typeface="Arial"/>
                <a:cs typeface="Arial"/>
              </a:rPr>
              <a:t>Công nghệ máy tính và tự động hóa</a:t>
            </a:r>
            <a:endParaRPr lang="vi-VN" dirty="0">
              <a:solidFill>
                <a:prstClr val="black"/>
              </a:solidFill>
              <a:cs typeface="Arial" charset="0"/>
            </a:endParaRPr>
          </a:p>
        </p:txBody>
      </p:sp>
      <p:sp>
        <p:nvSpPr>
          <p:cNvPr id="10" name="TextBox 9"/>
          <p:cNvSpPr txBox="1"/>
          <p:nvPr/>
        </p:nvSpPr>
        <p:spPr>
          <a:xfrm>
            <a:off x="8985253" y="4691072"/>
            <a:ext cx="2497667" cy="923925"/>
          </a:xfrm>
          <a:prstGeom prst="rect">
            <a:avLst/>
          </a:prstGeom>
          <a:solidFill>
            <a:schemeClr val="bg1">
              <a:lumMod val="85000"/>
            </a:schemeClr>
          </a:solidFill>
        </p:spPr>
        <p:txBody>
          <a:bodyPr>
            <a:spAutoFit/>
          </a:bodyPr>
          <a:lstStyle/>
          <a:p>
            <a:pPr algn="ctr" defTabSz="914400">
              <a:defRPr/>
            </a:pPr>
            <a:r>
              <a:rPr lang="en-US" dirty="0">
                <a:solidFill>
                  <a:prstClr val="black"/>
                </a:solidFill>
                <a:latin typeface="Arial"/>
                <a:cs typeface="Arial"/>
              </a:rPr>
              <a:t>Hệ thống Sản xuất Thực - Ảo</a:t>
            </a:r>
          </a:p>
          <a:p>
            <a:pPr algn="ctr" defTabSz="914400">
              <a:defRPr/>
            </a:pPr>
            <a:endParaRPr lang="vi-VN" dirty="0">
              <a:solidFill>
                <a:prstClr val="black"/>
              </a:solidFill>
              <a:cs typeface="Arial" charset="0"/>
            </a:endParaRPr>
          </a:p>
        </p:txBody>
      </p:sp>
    </p:spTree>
    <p:extLst>
      <p:ext uri="{BB962C8B-B14F-4D97-AF65-F5344CB8AC3E}">
        <p14:creationId xmlns:p14="http://schemas.microsoft.com/office/powerpoint/2010/main" val="36736747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9124" y="660912"/>
            <a:ext cx="10221363" cy="1430441"/>
          </a:xfrm>
        </p:spPr>
        <p:txBody>
          <a:bodyPr/>
          <a:lstStyle/>
          <a:p>
            <a:pPr algn="ctr"/>
            <a:r>
              <a:rPr lang="en-US" sz="3000" b="1" dirty="0" smtClean="0">
                <a:latin typeface="Arial" panose="020B0604020202020204" pitchFamily="34" charset="0"/>
                <a:cs typeface="Arial" panose="020B0604020202020204" pitchFamily="34" charset="0"/>
              </a:rPr>
              <a:t>PHẦN IV. </a:t>
            </a:r>
            <a:br>
              <a:rPr lang="en-US" sz="3000" b="1" dirty="0" smtClean="0">
                <a:latin typeface="Arial" panose="020B0604020202020204" pitchFamily="34" charset="0"/>
                <a:cs typeface="Arial" panose="020B0604020202020204" pitchFamily="34" charset="0"/>
              </a:rPr>
            </a:br>
            <a:r>
              <a:rPr lang="en-US" sz="3000" b="1" dirty="0" smtClean="0">
                <a:latin typeface="Arial" panose="020B0604020202020204" pitchFamily="34" charset="0"/>
                <a:cs typeface="Arial" panose="020B0604020202020204" pitchFamily="34" charset="0"/>
              </a:rPr>
              <a:t>MỘT SỐ GIẢI PHÁP CƠ BẢN CẦN TẬP TRUNG </a:t>
            </a:r>
            <a:br>
              <a:rPr lang="en-US" sz="3000" b="1" dirty="0" smtClean="0">
                <a:latin typeface="Arial" panose="020B0604020202020204" pitchFamily="34" charset="0"/>
                <a:cs typeface="Arial" panose="020B0604020202020204" pitchFamily="34" charset="0"/>
              </a:rPr>
            </a:br>
            <a:r>
              <a:rPr lang="en-US" sz="3000" b="1" dirty="0" smtClean="0">
                <a:latin typeface="Arial" panose="020B0604020202020204" pitchFamily="34" charset="0"/>
                <a:cs typeface="Arial" panose="020B0604020202020204" pitchFamily="34" charset="0"/>
              </a:rPr>
              <a:t>TRONG THỜI GIAN TỚI</a:t>
            </a:r>
            <a:endParaRPr lang="en-US" sz="30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306630" y="3241152"/>
            <a:ext cx="7032113" cy="2330973"/>
          </a:xfrm>
        </p:spPr>
        <p:txBody>
          <a:bodyPr>
            <a:normAutofit/>
          </a:bodyPr>
          <a:lstStyle/>
          <a:p>
            <a:pPr algn="just">
              <a:lnSpc>
                <a:spcPct val="110000"/>
              </a:lnSpc>
              <a:spcBef>
                <a:spcPts val="1200"/>
              </a:spcBef>
              <a:spcAft>
                <a:spcPts val="1200"/>
              </a:spcAft>
            </a:pPr>
            <a:r>
              <a:rPr lang="en-US" sz="3200" i="1" dirty="0" err="1" smtClean="0">
                <a:solidFill>
                  <a:srgbClr val="C00000"/>
                </a:solidFill>
                <a:latin typeface="Arial" panose="020B0604020202020204" pitchFamily="34" charset="0"/>
                <a:cs typeface="Arial" panose="020B0604020202020204" pitchFamily="34" charset="0"/>
              </a:rPr>
              <a:t>Một</a:t>
            </a:r>
            <a:r>
              <a:rPr lang="en-US" sz="3200" i="1" dirty="0" smtClean="0">
                <a:solidFill>
                  <a:srgbClr val="C00000"/>
                </a:solidFill>
                <a:latin typeface="Arial" panose="020B0604020202020204" pitchFamily="34" charset="0"/>
                <a:cs typeface="Arial" panose="020B0604020202020204" pitchFamily="34" charset="0"/>
              </a:rPr>
              <a:t> </a:t>
            </a:r>
            <a:r>
              <a:rPr lang="en-US" sz="3200" i="1" dirty="0" err="1" smtClean="0">
                <a:solidFill>
                  <a:srgbClr val="C00000"/>
                </a:solidFill>
                <a:latin typeface="Arial" panose="020B0604020202020204" pitchFamily="34" charset="0"/>
                <a:cs typeface="Arial" panose="020B0604020202020204" pitchFamily="34" charset="0"/>
              </a:rPr>
              <a:t>là</a:t>
            </a:r>
            <a:r>
              <a:rPr lang="en-US" sz="3200" i="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tuyên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truyền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về</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nội</a:t>
            </a:r>
            <a:r>
              <a:rPr lang="en-US" sz="3200" b="1" dirty="0" smtClean="0">
                <a:solidFill>
                  <a:srgbClr val="C00000"/>
                </a:solidFill>
                <a:latin typeface="Arial" panose="020B0604020202020204" pitchFamily="34" charset="0"/>
                <a:cs typeface="Arial" panose="020B0604020202020204" pitchFamily="34" charset="0"/>
              </a:rPr>
              <a:t> dung, </a:t>
            </a:r>
            <a:r>
              <a:rPr lang="en-US" sz="3200" b="1" dirty="0" err="1" smtClean="0">
                <a:solidFill>
                  <a:srgbClr val="C00000"/>
                </a:solidFill>
                <a:latin typeface="Arial" panose="020B0604020202020204" pitchFamily="34" charset="0"/>
                <a:cs typeface="Arial" panose="020B0604020202020204" pitchFamily="34" charset="0"/>
              </a:rPr>
              <a:t>thời</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cơ</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và</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thách</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thức</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của</a:t>
            </a:r>
            <a:r>
              <a:rPr lang="en-US" sz="3200" b="1" dirty="0" smtClean="0">
                <a:solidFill>
                  <a:srgbClr val="C00000"/>
                </a:solidFill>
                <a:latin typeface="Arial" panose="020B0604020202020204" pitchFamily="34" charset="0"/>
                <a:cs typeface="Arial" panose="020B0604020202020204" pitchFamily="34" charset="0"/>
              </a:rPr>
              <a:t> CPTPP </a:t>
            </a:r>
            <a:r>
              <a:rPr lang="en-US" sz="3200" b="1" dirty="0" err="1" smtClean="0">
                <a:solidFill>
                  <a:srgbClr val="C00000"/>
                </a:solidFill>
                <a:latin typeface="Arial" panose="020B0604020202020204" pitchFamily="34" charset="0"/>
                <a:cs typeface="Arial" panose="020B0604020202020204" pitchFamily="34" charset="0"/>
              </a:rPr>
              <a:t>đối</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với</a:t>
            </a:r>
            <a:r>
              <a:rPr lang="en-US" sz="3200" b="1" dirty="0" smtClean="0">
                <a:solidFill>
                  <a:srgbClr val="C00000"/>
                </a:solidFill>
                <a:latin typeface="Arial" panose="020B0604020202020204" pitchFamily="34" charset="0"/>
                <a:cs typeface="Arial" panose="020B0604020202020204" pitchFamily="34" charset="0"/>
              </a:rPr>
              <a:t> CĐVN </a:t>
            </a:r>
            <a:r>
              <a:rPr lang="en-US" sz="3200" b="1" dirty="0" err="1" smtClean="0">
                <a:solidFill>
                  <a:srgbClr val="C00000"/>
                </a:solidFill>
                <a:latin typeface="Arial" panose="020B0604020202020204" pitchFamily="34" charset="0"/>
                <a:cs typeface="Arial" panose="020B0604020202020204" pitchFamily="34" charset="0"/>
              </a:rPr>
              <a:t>đến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cán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bộ</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công</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đoàn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đoàn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viên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và</a:t>
            </a:r>
            <a:r>
              <a:rPr lang="en-US" sz="3200" b="1" dirty="0" smtClean="0">
                <a:solidFill>
                  <a:srgbClr val="C00000"/>
                </a:solidFill>
                <a:latin typeface="Arial" panose="020B0604020202020204" pitchFamily="34" charset="0"/>
                <a:cs typeface="Arial" panose="020B0604020202020204" pitchFamily="34" charset="0"/>
              </a:rPr>
              <a:t> NLĐ</a:t>
            </a:r>
          </a:p>
        </p:txBody>
      </p:sp>
      <p:pic>
        <p:nvPicPr>
          <p:cNvPr id="4" name="Picture 3"/>
          <p:cNvPicPr>
            <a:picLocks noChangeAspect="1"/>
          </p:cNvPicPr>
          <p:nvPr/>
        </p:nvPicPr>
        <p:blipFill>
          <a:blip r:embed="rId2"/>
          <a:stretch>
            <a:fillRect/>
          </a:stretch>
        </p:blipFill>
        <p:spPr>
          <a:xfrm>
            <a:off x="602951" y="2288660"/>
            <a:ext cx="3816207" cy="3816207"/>
          </a:xfrm>
          <a:prstGeom prst="rect">
            <a:avLst/>
          </a:prstGeom>
        </p:spPr>
      </p:pic>
    </p:spTree>
    <p:extLst>
      <p:ext uri="{BB962C8B-B14F-4D97-AF65-F5344CB8AC3E}">
        <p14:creationId xmlns:p14="http://schemas.microsoft.com/office/powerpoint/2010/main" val="18835760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66246" y="3121571"/>
            <a:ext cx="5712737" cy="2645485"/>
          </a:xfrm>
        </p:spPr>
        <p:txBody>
          <a:bodyPr>
            <a:noAutofit/>
          </a:bodyPr>
          <a:lstStyle/>
          <a:p>
            <a:pPr algn="just">
              <a:spcBef>
                <a:spcPts val="1200"/>
              </a:spcBef>
              <a:spcAft>
                <a:spcPts val="1200"/>
              </a:spcAft>
            </a:pPr>
            <a:r>
              <a:rPr lang="en-US" sz="3200" i="1" dirty="0" err="1" smtClean="0">
                <a:solidFill>
                  <a:srgbClr val="C00000"/>
                </a:solidFill>
                <a:latin typeface="Arial" panose="020B0604020202020204" pitchFamily="34" charset="0"/>
                <a:cs typeface="Arial" panose="020B0604020202020204" pitchFamily="34" charset="0"/>
              </a:rPr>
              <a:t>Hai</a:t>
            </a:r>
            <a:r>
              <a:rPr lang="en-US" sz="3200" i="1" dirty="0" smtClean="0">
                <a:solidFill>
                  <a:srgbClr val="C00000"/>
                </a:solidFill>
                <a:latin typeface="Arial" panose="020B0604020202020204" pitchFamily="34" charset="0"/>
                <a:cs typeface="Arial" panose="020B0604020202020204" pitchFamily="34" charset="0"/>
              </a:rPr>
              <a:t> </a:t>
            </a:r>
            <a:r>
              <a:rPr lang="en-US" sz="3200" i="1" dirty="0" err="1" smtClean="0">
                <a:solidFill>
                  <a:srgbClr val="C00000"/>
                </a:solidFill>
                <a:latin typeface="Arial" panose="020B0604020202020204" pitchFamily="34" charset="0"/>
                <a:cs typeface="Arial" panose="020B0604020202020204" pitchFamily="34" charset="0"/>
              </a:rPr>
              <a:t>là</a:t>
            </a:r>
            <a:r>
              <a:rPr lang="en-US" sz="3200" i="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đổi</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mới</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mạnh</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mẽ</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nội</a:t>
            </a:r>
            <a:r>
              <a:rPr lang="en-US" sz="3200" b="1" dirty="0" smtClean="0">
                <a:solidFill>
                  <a:srgbClr val="C00000"/>
                </a:solidFill>
                <a:latin typeface="Arial" panose="020B0604020202020204" pitchFamily="34" charset="0"/>
                <a:cs typeface="Arial" panose="020B0604020202020204" pitchFamily="34" charset="0"/>
              </a:rPr>
              <a:t> dung </a:t>
            </a:r>
            <a:r>
              <a:rPr lang="en-US" sz="3200" b="1" dirty="0" err="1" smtClean="0">
                <a:solidFill>
                  <a:srgbClr val="C00000"/>
                </a:solidFill>
                <a:latin typeface="Arial" panose="020B0604020202020204" pitchFamily="34" charset="0"/>
                <a:cs typeface="Arial" panose="020B0604020202020204" pitchFamily="34" charset="0"/>
              </a:rPr>
              <a:t>và</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phương</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thức</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hoạt</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động</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công</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đoàn</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để</a:t>
            </a:r>
            <a:r>
              <a:rPr lang="en-US" sz="3200" b="1" dirty="0" smtClean="0">
                <a:solidFill>
                  <a:srgbClr val="C00000"/>
                </a:solidFill>
                <a:latin typeface="Arial" panose="020B0604020202020204" pitchFamily="34" charset="0"/>
                <a:cs typeface="Arial" panose="020B0604020202020204" pitchFamily="34" charset="0"/>
              </a:rPr>
              <a:t> CĐVN </a:t>
            </a:r>
            <a:r>
              <a:rPr lang="en-US" sz="3200" b="1" dirty="0" err="1" smtClean="0">
                <a:solidFill>
                  <a:srgbClr val="C00000"/>
                </a:solidFill>
                <a:latin typeface="Arial" panose="020B0604020202020204" pitchFamily="34" charset="0"/>
                <a:cs typeface="Arial" panose="020B0604020202020204" pitchFamily="34" charset="0"/>
              </a:rPr>
              <a:t>thực</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sự</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là</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tổ</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chức</a:t>
            </a:r>
            <a:r>
              <a:rPr lang="en-US" sz="3200" b="1" dirty="0" smtClean="0">
                <a:solidFill>
                  <a:srgbClr val="C00000"/>
                </a:solidFill>
                <a:latin typeface="Arial" panose="020B0604020202020204" pitchFamily="34" charset="0"/>
                <a:cs typeface="Arial" panose="020B0604020202020204" pitchFamily="34" charset="0"/>
              </a:rPr>
              <a:t> </a:t>
            </a:r>
            <a:r>
              <a:rPr lang="en-US" sz="3200" b="1" dirty="0" err="1" smtClean="0">
                <a:solidFill>
                  <a:srgbClr val="C00000"/>
                </a:solidFill>
                <a:latin typeface="Arial" panose="020B0604020202020204" pitchFamily="34" charset="0"/>
                <a:cs typeface="Arial" panose="020B0604020202020204" pitchFamily="34" charset="0"/>
              </a:rPr>
              <a:t>của</a:t>
            </a:r>
            <a:r>
              <a:rPr lang="en-US" sz="3200" b="1" dirty="0" smtClean="0">
                <a:solidFill>
                  <a:srgbClr val="C00000"/>
                </a:solidFill>
                <a:latin typeface="Arial" panose="020B0604020202020204" pitchFamily="34" charset="0"/>
                <a:cs typeface="Arial" panose="020B0604020202020204" pitchFamily="34" charset="0"/>
              </a:rPr>
              <a:t> NLĐ, do NLĐ, </a:t>
            </a:r>
            <a:r>
              <a:rPr lang="en-US" sz="3200" b="1" dirty="0" err="1" smtClean="0">
                <a:solidFill>
                  <a:srgbClr val="C00000"/>
                </a:solidFill>
                <a:latin typeface="Arial" panose="020B0604020202020204" pitchFamily="34" charset="0"/>
                <a:cs typeface="Arial" panose="020B0604020202020204" pitchFamily="34" charset="0"/>
              </a:rPr>
              <a:t>vì</a:t>
            </a:r>
            <a:r>
              <a:rPr lang="en-US" sz="3200" b="1" dirty="0" smtClean="0">
                <a:solidFill>
                  <a:srgbClr val="C00000"/>
                </a:solidFill>
                <a:latin typeface="Arial" panose="020B0604020202020204" pitchFamily="34" charset="0"/>
                <a:cs typeface="Arial" panose="020B0604020202020204" pitchFamily="34" charset="0"/>
              </a:rPr>
              <a:t> NLĐ</a:t>
            </a:r>
            <a:endParaRPr lang="en-US" sz="3200" b="1" dirty="0">
              <a:solidFill>
                <a:srgbClr val="C0000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493320" y="2534981"/>
            <a:ext cx="5445759" cy="3544579"/>
          </a:xfrm>
          <a:prstGeom prst="rect">
            <a:avLst/>
          </a:prstGeom>
        </p:spPr>
      </p:pic>
    </p:spTree>
    <p:extLst>
      <p:ext uri="{BB962C8B-B14F-4D97-AF65-F5344CB8AC3E}">
        <p14:creationId xmlns:p14="http://schemas.microsoft.com/office/powerpoint/2010/main" val="5210187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340" y="688064"/>
            <a:ext cx="9573091" cy="1514810"/>
          </a:xfrm>
        </p:spPr>
        <p:txBody>
          <a:bodyPr/>
          <a:lstStyle/>
          <a:p>
            <a:r>
              <a:rPr lang="vi-VN" sz="3200" i="1" dirty="0" smtClean="0">
                <a:solidFill>
                  <a:srgbClr val="FFFF00"/>
                </a:solidFill>
                <a:latin typeface="+mn-lt"/>
              </a:rPr>
              <a:t>Ba là, </a:t>
            </a:r>
            <a:r>
              <a:rPr lang="vi-VN" sz="3200" b="1" dirty="0" smtClean="0">
                <a:solidFill>
                  <a:srgbClr val="FFFF00"/>
                </a:solidFill>
                <a:latin typeface="+mn-lt"/>
              </a:rPr>
              <a:t>tập </a:t>
            </a:r>
            <a:r>
              <a:rPr lang="vi-VN" sz="3200" b="1" dirty="0">
                <a:solidFill>
                  <a:srgbClr val="FFFF00"/>
                </a:solidFill>
                <a:latin typeface="+mn-lt"/>
              </a:rPr>
              <a:t>trung phát triển đoàn viên và thành lập </a:t>
            </a:r>
            <a:r>
              <a:rPr lang="en-US" sz="3200" b="1" dirty="0" smtClean="0">
                <a:solidFill>
                  <a:srgbClr val="FFFF00"/>
                </a:solidFill>
                <a:latin typeface="+mn-lt"/>
              </a:rPr>
              <a:t>CĐCS</a:t>
            </a:r>
            <a:endParaRPr lang="en-US" sz="3200" b="1" dirty="0"/>
          </a:p>
        </p:txBody>
      </p:sp>
    </p:spTree>
    <p:extLst>
      <p:ext uri="{BB962C8B-B14F-4D97-AF65-F5344CB8AC3E}">
        <p14:creationId xmlns:p14="http://schemas.microsoft.com/office/powerpoint/2010/main" val="6502713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7001" y="2390849"/>
            <a:ext cx="10566635" cy="3946156"/>
          </a:xfrm>
        </p:spPr>
        <p:txBody>
          <a:bodyPr>
            <a:noAutofit/>
          </a:bodyPr>
          <a:lstStyle/>
          <a:p>
            <a:r>
              <a:rPr lang="en-US" sz="3000" i="1" dirty="0" err="1" smtClean="0">
                <a:solidFill>
                  <a:schemeClr val="tx2">
                    <a:lumMod val="75000"/>
                  </a:schemeClr>
                </a:solidFill>
                <a:latin typeface="Arial" panose="020B0604020202020204" pitchFamily="34" charset="0"/>
                <a:cs typeface="Arial" panose="020B0604020202020204" pitchFamily="34" charset="0"/>
              </a:rPr>
              <a:t>Bốn</a:t>
            </a:r>
            <a:r>
              <a:rPr lang="en-US" sz="3000" i="1" dirty="0" smtClean="0">
                <a:solidFill>
                  <a:schemeClr val="tx2">
                    <a:lumMod val="75000"/>
                  </a:schemeClr>
                </a:solidFill>
                <a:latin typeface="Arial" panose="020B0604020202020204" pitchFamily="34" charset="0"/>
                <a:cs typeface="Arial" panose="020B0604020202020204" pitchFamily="34" charset="0"/>
              </a:rPr>
              <a:t> </a:t>
            </a:r>
            <a:r>
              <a:rPr lang="en-US" sz="3000" i="1" dirty="0" err="1" smtClean="0">
                <a:solidFill>
                  <a:schemeClr val="tx2">
                    <a:lumMod val="75000"/>
                  </a:schemeClr>
                </a:solidFill>
                <a:latin typeface="Arial" panose="020B0604020202020204" pitchFamily="34" charset="0"/>
                <a:cs typeface="Arial" panose="020B0604020202020204" pitchFamily="34" charset="0"/>
              </a:rPr>
              <a:t>là</a:t>
            </a:r>
            <a:r>
              <a:rPr lang="en-US" sz="3000" i="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Nâng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cao</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chất</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lượng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đội</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ngũ</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cán</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bộ</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Công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đoàn</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các</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cấp</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tập</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trung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xây</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dựng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đội</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ngũ</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cán</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bộ</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công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đoàn</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đủ</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về</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số</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lượng</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mạnh</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về</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chất</a:t>
            </a:r>
            <a:r>
              <a:rPr lang="en-US" sz="3000" b="1" dirty="0" smtClean="0">
                <a:solidFill>
                  <a:schemeClr val="tx2">
                    <a:lumMod val="75000"/>
                  </a:schemeClr>
                </a:solidFill>
                <a:latin typeface="Arial" panose="020B0604020202020204" pitchFamily="34" charset="0"/>
                <a:cs typeface="Arial" panose="020B0604020202020204" pitchFamily="34" charset="0"/>
              </a:rPr>
              <a:t> </a:t>
            </a:r>
            <a:r>
              <a:rPr lang="en-US" sz="3000" b="1" dirty="0" err="1" smtClean="0">
                <a:solidFill>
                  <a:schemeClr val="tx2">
                    <a:lumMod val="75000"/>
                  </a:schemeClr>
                </a:solidFill>
                <a:latin typeface="Arial" panose="020B0604020202020204" pitchFamily="34" charset="0"/>
                <a:cs typeface="Arial" panose="020B0604020202020204" pitchFamily="34" charset="0"/>
              </a:rPr>
              <a:t>lượng</a:t>
            </a:r>
            <a:endParaRPr lang="en-US" sz="3000" b="1"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13213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10365" y="4841682"/>
            <a:ext cx="11205387" cy="1484690"/>
          </a:xfrm>
        </p:spPr>
        <p:txBody>
          <a:bodyPr>
            <a:noAutofit/>
          </a:bodyPr>
          <a:lstStyle/>
          <a:p>
            <a:pPr algn="just">
              <a:spcBef>
                <a:spcPts val="0"/>
              </a:spcBef>
            </a:pPr>
            <a:r>
              <a:rPr lang="en-US" sz="2800" i="1" dirty="0" err="1" smtClean="0">
                <a:solidFill>
                  <a:srgbClr val="002060"/>
                </a:solidFill>
                <a:latin typeface="Arial" panose="020B0604020202020204" pitchFamily="34" charset="0"/>
                <a:cs typeface="Arial" panose="020B0604020202020204" pitchFamily="34" charset="0"/>
              </a:rPr>
              <a:t>Năm</a:t>
            </a:r>
            <a:r>
              <a:rPr lang="en-US" sz="2800" i="1" dirty="0" smtClean="0">
                <a:solidFill>
                  <a:srgbClr val="002060"/>
                </a:solidFill>
                <a:latin typeface="Arial" panose="020B0604020202020204" pitchFamily="34" charset="0"/>
                <a:cs typeface="Arial" panose="020B0604020202020204" pitchFamily="34" charset="0"/>
              </a:rPr>
              <a:t> </a:t>
            </a:r>
            <a:r>
              <a:rPr lang="en-US" sz="2800" i="1" dirty="0" err="1" smtClean="0">
                <a:solidFill>
                  <a:srgbClr val="002060"/>
                </a:solidFill>
                <a:latin typeface="Arial" panose="020B0604020202020204" pitchFamily="34" charset="0"/>
                <a:cs typeface="Arial" panose="020B0604020202020204" pitchFamily="34" charset="0"/>
              </a:rPr>
              <a:t>là</a:t>
            </a:r>
            <a:r>
              <a:rPr lang="en-US" sz="2800" i="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kiến</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nghị</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với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Đảng</a:t>
            </a:r>
            <a:r>
              <a:rPr lang="en-US" sz="2800" b="1" dirty="0" smtClean="0">
                <a:solidFill>
                  <a:srgbClr val="002060"/>
                </a:solidFill>
                <a:latin typeface="Arial" panose="020B0604020202020204" pitchFamily="34" charset="0"/>
                <a:cs typeface="Arial" panose="020B0604020202020204" pitchFamily="34" charset="0"/>
              </a:rPr>
              <a:t> ban </a:t>
            </a:r>
            <a:r>
              <a:rPr lang="en-US" sz="2800" b="1" dirty="0" err="1" smtClean="0">
                <a:solidFill>
                  <a:srgbClr val="002060"/>
                </a:solidFill>
                <a:latin typeface="Arial" panose="020B0604020202020204" pitchFamily="34" charset="0"/>
                <a:cs typeface="Arial" panose="020B0604020202020204" pitchFamily="34" charset="0"/>
              </a:rPr>
              <a:t>hành</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Nghị</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quyết</a:t>
            </a:r>
            <a:r>
              <a:rPr lang="en-US" sz="2800" b="1" dirty="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về</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Đổi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mới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và</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tăng</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cường</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sự</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lãnh</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đạo</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của</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Đảng</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đối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với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hoạt</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động</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Công</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đoàn</a:t>
            </a:r>
            <a:r>
              <a:rPr lang="en-US" sz="2800" b="1" dirty="0" smtClean="0">
                <a:solidFill>
                  <a:srgbClr val="002060"/>
                </a:solidFill>
                <a:latin typeface="Arial" panose="020B0604020202020204" pitchFamily="34" charset="0"/>
                <a:cs typeface="Arial" panose="020B0604020202020204" pitchFamily="34" charset="0"/>
              </a:rPr>
              <a:t>.</a:t>
            </a:r>
          </a:p>
          <a:p>
            <a:pPr algn="just">
              <a:spcBef>
                <a:spcPts val="0"/>
              </a:spcBef>
            </a:pPr>
            <a:r>
              <a:rPr lang="en-US" sz="2800" b="1" dirty="0" err="1" smtClean="0">
                <a:solidFill>
                  <a:srgbClr val="002060"/>
                </a:solidFill>
                <a:latin typeface="Arial" panose="020B0604020202020204" pitchFamily="34" charset="0"/>
                <a:cs typeface="Arial" panose="020B0604020202020204" pitchFamily="34" charset="0"/>
              </a:rPr>
              <a:t>Kiến</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nghị</a:t>
            </a:r>
            <a:r>
              <a:rPr lang="en-US" sz="2800" b="1" dirty="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với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Nhà</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nước</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trong</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sửa</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đổi</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pháp</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luật</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có</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liên</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quan</a:t>
            </a:r>
            <a:r>
              <a:rPr lang="en-US" sz="2800" b="1" dirty="0" smtClean="0">
                <a:solidFill>
                  <a:srgbClr val="002060"/>
                </a:solidFill>
                <a:latin typeface="Arial" panose="020B0604020202020204" pitchFamily="34" charset="0"/>
                <a:cs typeface="Arial" panose="020B0604020202020204" pitchFamily="34" charset="0"/>
              </a:rPr>
              <a:t>.</a:t>
            </a:r>
            <a:endParaRPr lang="en-US" sz="2800" b="1" dirty="0">
              <a:solidFill>
                <a:srgbClr val="002060"/>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8520545" y="1545159"/>
            <a:ext cx="1743075" cy="2619375"/>
          </a:xfrm>
          <a:prstGeom prst="rect">
            <a:avLst/>
          </a:prstGeom>
        </p:spPr>
      </p:pic>
      <p:pic>
        <p:nvPicPr>
          <p:cNvPr id="9" name="Picture 8"/>
          <p:cNvPicPr>
            <a:picLocks noChangeAspect="1"/>
          </p:cNvPicPr>
          <p:nvPr/>
        </p:nvPicPr>
        <p:blipFill>
          <a:blip r:embed="rId3"/>
          <a:stretch>
            <a:fillRect/>
          </a:stretch>
        </p:blipFill>
        <p:spPr>
          <a:xfrm>
            <a:off x="1790708" y="832114"/>
            <a:ext cx="6502695" cy="3374955"/>
          </a:xfrm>
          <a:prstGeom prst="rect">
            <a:avLst/>
          </a:prstGeom>
        </p:spPr>
      </p:pic>
    </p:spTree>
    <p:extLst>
      <p:ext uri="{BB962C8B-B14F-4D97-AF65-F5344CB8AC3E}">
        <p14:creationId xmlns:p14="http://schemas.microsoft.com/office/powerpoint/2010/main" val="26915329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40417" y="4944139"/>
            <a:ext cx="5256475" cy="726376"/>
          </a:xfrm>
        </p:spPr>
        <p:txBody>
          <a:bodyPr/>
          <a:lstStyle/>
          <a:p>
            <a:r>
              <a:rPr lang="en-US" sz="4600" b="1" dirty="0" err="1" smtClean="0">
                <a:latin typeface="Times New Roman" panose="02020603050405020304" pitchFamily="18" charset="0"/>
                <a:cs typeface="Times New Roman" panose="02020603050405020304" pitchFamily="18" charset="0"/>
              </a:rPr>
              <a:t>Trân</a:t>
            </a:r>
            <a:r>
              <a:rPr lang="en-US" sz="4600" b="1" dirty="0" smtClean="0">
                <a:latin typeface="Times New Roman" panose="02020603050405020304" pitchFamily="18" charset="0"/>
                <a:cs typeface="Times New Roman" panose="02020603050405020304" pitchFamily="18" charset="0"/>
              </a:rPr>
              <a:t> </a:t>
            </a:r>
            <a:r>
              <a:rPr lang="en-US" sz="4600" b="1" dirty="0" err="1" smtClean="0">
                <a:latin typeface="Times New Roman" panose="02020603050405020304" pitchFamily="18" charset="0"/>
                <a:cs typeface="Times New Roman" panose="02020603050405020304" pitchFamily="18" charset="0"/>
              </a:rPr>
              <a:t>trọng</a:t>
            </a:r>
            <a:r>
              <a:rPr lang="en-US" sz="4600" b="1" dirty="0" smtClean="0">
                <a:latin typeface="Times New Roman" panose="02020603050405020304" pitchFamily="18" charset="0"/>
                <a:cs typeface="Times New Roman" panose="02020603050405020304" pitchFamily="18" charset="0"/>
              </a:rPr>
              <a:t> </a:t>
            </a:r>
            <a:r>
              <a:rPr lang="en-US" sz="4600" b="1" dirty="0" err="1" smtClean="0">
                <a:latin typeface="Times New Roman" panose="02020603050405020304" pitchFamily="18" charset="0"/>
                <a:cs typeface="Times New Roman" panose="02020603050405020304" pitchFamily="18" charset="0"/>
              </a:rPr>
              <a:t>cảm</a:t>
            </a:r>
            <a:r>
              <a:rPr lang="en-US" sz="4600" b="1" dirty="0" smtClean="0">
                <a:latin typeface="Times New Roman" panose="02020603050405020304" pitchFamily="18" charset="0"/>
                <a:cs typeface="Times New Roman" panose="02020603050405020304" pitchFamily="18" charset="0"/>
              </a:rPr>
              <a:t> </a:t>
            </a:r>
            <a:r>
              <a:rPr lang="en-US" sz="4600" b="1" dirty="0" err="1" smtClean="0">
                <a:latin typeface="Times New Roman" panose="02020603050405020304" pitchFamily="18" charset="0"/>
                <a:cs typeface="Times New Roman" panose="02020603050405020304" pitchFamily="18" charset="0"/>
              </a:rPr>
              <a:t>ơn</a:t>
            </a:r>
            <a:r>
              <a:rPr lang="en-US" sz="4600" b="1" dirty="0" smtClean="0">
                <a:latin typeface="Times New Roman" panose="02020603050405020304" pitchFamily="18" charset="0"/>
                <a:cs typeface="Times New Roman" panose="02020603050405020304" pitchFamily="18" charset="0"/>
              </a:rPr>
              <a:t>!</a:t>
            </a:r>
            <a:endParaRPr lang="en-US" sz="46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1348917" y="1169583"/>
            <a:ext cx="7310051" cy="3385867"/>
          </a:xfrm>
          <a:prstGeom prst="rect">
            <a:avLst/>
          </a:prstGeom>
        </p:spPr>
      </p:pic>
    </p:spTree>
    <p:extLst>
      <p:ext uri="{BB962C8B-B14F-4D97-AF65-F5344CB8AC3E}">
        <p14:creationId xmlns:p14="http://schemas.microsoft.com/office/powerpoint/2010/main" val="18247312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400">
              <a:solidFill>
                <a:prstClr val="white"/>
              </a:solidFill>
            </a:endParaRPr>
          </a:p>
        </p:txBody>
      </p:sp>
      <p:sp>
        <p:nvSpPr>
          <p:cNvPr id="29699" name="Title 2"/>
          <p:cNvSpPr>
            <a:spLocks noGrp="1"/>
          </p:cNvSpPr>
          <p:nvPr>
            <p:ph type="title"/>
          </p:nvPr>
        </p:nvSpPr>
        <p:spPr>
          <a:xfrm>
            <a:off x="334436" y="77791"/>
            <a:ext cx="11523133" cy="758825"/>
          </a:xfrm>
        </p:spPr>
        <p:txBody>
          <a:bodyPr/>
          <a:lstStyle/>
          <a:p>
            <a:pPr eaLnBrk="1" hangingPunct="1"/>
            <a:r>
              <a:rPr lang="en-GB" sz="2800" b="1" smtClean="0">
                <a:solidFill>
                  <a:srgbClr val="C00000"/>
                </a:solidFill>
                <a:latin typeface="Arial" charset="0"/>
                <a:cs typeface="Arial" charset="0"/>
              </a:rPr>
              <a:t>LỊCH SỬ CÁC CUỘC CÁCH MẠNG CÔNG NGHIỆP</a:t>
            </a:r>
          </a:p>
        </p:txBody>
      </p:sp>
      <p:pic>
        <p:nvPicPr>
          <p:cNvPr id="29700" name="Picture 3"/>
          <p:cNvPicPr>
            <a:picLocks noChangeAspect="1"/>
          </p:cNvPicPr>
          <p:nvPr/>
        </p:nvPicPr>
        <p:blipFill>
          <a:blip r:embed="rId3" cstate="print"/>
          <a:srcRect/>
          <a:stretch>
            <a:fillRect/>
          </a:stretch>
        </p:blipFill>
        <p:spPr bwMode="auto">
          <a:xfrm>
            <a:off x="239185" y="841375"/>
            <a:ext cx="11834283" cy="5981700"/>
          </a:xfrm>
          <a:prstGeom prst="rect">
            <a:avLst/>
          </a:prstGeom>
          <a:noFill/>
          <a:ln w="9525">
            <a:noFill/>
            <a:miter lim="800000"/>
            <a:headEnd/>
            <a:tailEnd/>
          </a:ln>
        </p:spPr>
      </p:pic>
      <p:sp>
        <p:nvSpPr>
          <p:cNvPr id="29701" name="TextBox 5"/>
          <p:cNvSpPr txBox="1">
            <a:spLocks noChangeArrowheads="1"/>
          </p:cNvSpPr>
          <p:nvPr/>
        </p:nvSpPr>
        <p:spPr bwMode="auto">
          <a:xfrm>
            <a:off x="814919" y="4761354"/>
            <a:ext cx="2112433" cy="307777"/>
          </a:xfrm>
          <a:prstGeom prst="rect">
            <a:avLst/>
          </a:prstGeom>
          <a:solidFill>
            <a:schemeClr val="bg1"/>
          </a:solidFill>
          <a:ln w="9525">
            <a:noFill/>
            <a:miter lim="800000"/>
            <a:headEnd/>
            <a:tailEnd/>
          </a:ln>
        </p:spPr>
        <p:txBody>
          <a:bodyPr>
            <a:spAutoFit/>
          </a:bodyPr>
          <a:lstStyle/>
          <a:p>
            <a:pPr algn="ctr" defTabSz="914400" fontAlgn="base">
              <a:spcBef>
                <a:spcPct val="0"/>
              </a:spcBef>
              <a:spcAft>
                <a:spcPct val="0"/>
              </a:spcAft>
            </a:pPr>
            <a:r>
              <a:rPr lang="en-US" sz="1100" b="1">
                <a:solidFill>
                  <a:prstClr val="black"/>
                </a:solidFill>
                <a:latin typeface="Arial" charset="0"/>
                <a:cs typeface="Arial" charset="0"/>
              </a:rPr>
              <a:t>Máy dệt thoi đầu tiên, 1784</a:t>
            </a:r>
          </a:p>
          <a:p>
            <a:pPr algn="ctr" defTabSz="914400" fontAlgn="base">
              <a:spcBef>
                <a:spcPct val="0"/>
              </a:spcBef>
              <a:spcAft>
                <a:spcPct val="0"/>
              </a:spcAft>
            </a:pPr>
            <a:endParaRPr lang="vi-VN" sz="300" b="1">
              <a:solidFill>
                <a:prstClr val="black"/>
              </a:solidFill>
              <a:cs typeface="Cordia New" pitchFamily="34" charset="-34"/>
            </a:endParaRPr>
          </a:p>
        </p:txBody>
      </p:sp>
      <p:sp>
        <p:nvSpPr>
          <p:cNvPr id="7" name="TextBox 6"/>
          <p:cNvSpPr txBox="1"/>
          <p:nvPr/>
        </p:nvSpPr>
        <p:spPr>
          <a:xfrm>
            <a:off x="882651" y="5157793"/>
            <a:ext cx="2620433" cy="1046440"/>
          </a:xfrm>
          <a:prstGeom prst="rect">
            <a:avLst/>
          </a:prstGeom>
          <a:solidFill>
            <a:schemeClr val="accent3">
              <a:lumMod val="40000"/>
              <a:lumOff val="60000"/>
            </a:schemeClr>
          </a:solidFill>
        </p:spPr>
        <p:txBody>
          <a:bodyPr>
            <a:spAutoFit/>
          </a:bodyPr>
          <a:lstStyle/>
          <a:p>
            <a:pPr defTabSz="914400">
              <a:defRPr/>
            </a:pPr>
            <a:r>
              <a:rPr lang="en-US" sz="1100" b="1" dirty="0">
                <a:solidFill>
                  <a:prstClr val="black"/>
                </a:solidFill>
                <a:latin typeface="Arial"/>
                <a:cs typeface="Arial"/>
              </a:rPr>
              <a:t>Cuộc cách mạng công nghiệp thứ nhất</a:t>
            </a:r>
          </a:p>
          <a:p>
            <a:pPr defTabSz="914400">
              <a:defRPr/>
            </a:pPr>
            <a:r>
              <a:rPr lang="en-US" sz="1100" b="1" dirty="0">
                <a:solidFill>
                  <a:prstClr val="black"/>
                </a:solidFill>
                <a:latin typeface="Arial"/>
                <a:cs typeface="Arial"/>
              </a:rPr>
              <a:t>Xuất hiện nhà máy sản xuất cơ khí với thủy điện và hơi nước</a:t>
            </a:r>
          </a:p>
          <a:p>
            <a:pPr defTabSz="914400">
              <a:defRPr/>
            </a:pPr>
            <a:endParaRPr lang="en-US" sz="700" b="1" dirty="0">
              <a:solidFill>
                <a:prstClr val="black"/>
              </a:solidFill>
              <a:latin typeface="Arial"/>
              <a:cs typeface="Arial"/>
            </a:endParaRPr>
          </a:p>
          <a:p>
            <a:pPr defTabSz="914400">
              <a:defRPr/>
            </a:pPr>
            <a:r>
              <a:rPr lang="en-US" sz="1100" b="1" dirty="0">
                <a:solidFill>
                  <a:prstClr val="black"/>
                </a:solidFill>
                <a:latin typeface="Arial"/>
                <a:cs typeface="Arial"/>
              </a:rPr>
              <a:t>Thời gian</a:t>
            </a:r>
            <a:endParaRPr lang="vi-VN" sz="1100" b="1" dirty="0">
              <a:solidFill>
                <a:prstClr val="black"/>
              </a:solidFill>
              <a:cs typeface="Arial" charset="0"/>
            </a:endParaRPr>
          </a:p>
        </p:txBody>
      </p:sp>
      <p:sp>
        <p:nvSpPr>
          <p:cNvPr id="29703" name="TextBox 7"/>
          <p:cNvSpPr txBox="1">
            <a:spLocks noChangeArrowheads="1"/>
          </p:cNvSpPr>
          <p:nvPr/>
        </p:nvSpPr>
        <p:spPr bwMode="auto">
          <a:xfrm>
            <a:off x="3613151" y="3359153"/>
            <a:ext cx="2387600" cy="492443"/>
          </a:xfrm>
          <a:prstGeom prst="rect">
            <a:avLst/>
          </a:prstGeom>
          <a:solidFill>
            <a:schemeClr val="bg1"/>
          </a:solidFill>
          <a:ln w="9525">
            <a:noFill/>
            <a:miter lim="800000"/>
            <a:headEnd/>
            <a:tailEnd/>
          </a:ln>
        </p:spPr>
        <p:txBody>
          <a:bodyPr>
            <a:spAutoFit/>
          </a:bodyPr>
          <a:lstStyle/>
          <a:p>
            <a:pPr defTabSz="914400" fontAlgn="base">
              <a:spcBef>
                <a:spcPct val="0"/>
              </a:spcBef>
              <a:spcAft>
                <a:spcPct val="0"/>
              </a:spcAft>
            </a:pPr>
            <a:r>
              <a:rPr lang="en-US" sz="1100" b="1">
                <a:solidFill>
                  <a:prstClr val="black"/>
                </a:solidFill>
                <a:latin typeface="Arial" charset="0"/>
                <a:cs typeface="Arial" charset="0"/>
              </a:rPr>
              <a:t>Băng chuyền đầu tiên, nhà máy giết mổ </a:t>
            </a:r>
            <a:r>
              <a:rPr lang="en-US" sz="1100" b="1" smtClean="0">
                <a:solidFill>
                  <a:prstClr val="black"/>
                </a:solidFill>
                <a:latin typeface="Arial" charset="0"/>
                <a:cs typeface="Arial" charset="0"/>
              </a:rPr>
              <a:t>đầu tiên năm </a:t>
            </a:r>
            <a:r>
              <a:rPr lang="en-US" sz="1100" b="1">
                <a:solidFill>
                  <a:prstClr val="black"/>
                </a:solidFill>
                <a:latin typeface="Arial" charset="0"/>
                <a:cs typeface="Arial" charset="0"/>
              </a:rPr>
              <a:t>1870</a:t>
            </a:r>
          </a:p>
          <a:p>
            <a:pPr defTabSz="914400" fontAlgn="base">
              <a:spcBef>
                <a:spcPct val="0"/>
              </a:spcBef>
              <a:spcAft>
                <a:spcPct val="0"/>
              </a:spcAft>
            </a:pPr>
            <a:endParaRPr lang="vi-VN" sz="400" b="1">
              <a:solidFill>
                <a:prstClr val="black"/>
              </a:solidFill>
              <a:cs typeface="Cordia New" pitchFamily="34" charset="-34"/>
            </a:endParaRPr>
          </a:p>
        </p:txBody>
      </p:sp>
      <p:sp>
        <p:nvSpPr>
          <p:cNvPr id="29704" name="TextBox 8"/>
          <p:cNvSpPr txBox="1">
            <a:spLocks noChangeArrowheads="1"/>
          </p:cNvSpPr>
          <p:nvPr/>
        </p:nvSpPr>
        <p:spPr bwMode="auto">
          <a:xfrm>
            <a:off x="6191251" y="2108200"/>
            <a:ext cx="2451100" cy="615950"/>
          </a:xfrm>
          <a:prstGeom prst="rect">
            <a:avLst/>
          </a:prstGeom>
          <a:solidFill>
            <a:schemeClr val="bg1"/>
          </a:solidFill>
          <a:ln w="9525">
            <a:noFill/>
            <a:miter lim="800000"/>
            <a:headEnd/>
            <a:tailEnd/>
          </a:ln>
        </p:spPr>
        <p:txBody>
          <a:bodyPr>
            <a:spAutoFit/>
          </a:bodyPr>
          <a:lstStyle/>
          <a:p>
            <a:pPr defTabSz="914400" fontAlgn="base">
              <a:spcBef>
                <a:spcPct val="0"/>
              </a:spcBef>
              <a:spcAft>
                <a:spcPct val="0"/>
              </a:spcAft>
            </a:pPr>
            <a:r>
              <a:rPr lang="en-US" sz="1100" b="1">
                <a:solidFill>
                  <a:prstClr val="black"/>
                </a:solidFill>
                <a:latin typeface="Arial" charset="0"/>
                <a:cs typeface="Arial" charset="0"/>
              </a:rPr>
              <a:t>Điều khiển sản xuất tự động đầu tiên, 1969</a:t>
            </a:r>
          </a:p>
          <a:p>
            <a:pPr defTabSz="914400" fontAlgn="base">
              <a:spcBef>
                <a:spcPct val="0"/>
              </a:spcBef>
              <a:spcAft>
                <a:spcPct val="0"/>
              </a:spcAft>
            </a:pPr>
            <a:endParaRPr lang="en-US" sz="1100" b="1">
              <a:solidFill>
                <a:prstClr val="black"/>
              </a:solidFill>
              <a:cs typeface="Cordia New" pitchFamily="34" charset="-34"/>
            </a:endParaRPr>
          </a:p>
          <a:p>
            <a:pPr defTabSz="914400" fontAlgn="base">
              <a:spcBef>
                <a:spcPct val="0"/>
              </a:spcBef>
              <a:spcAft>
                <a:spcPct val="0"/>
              </a:spcAft>
            </a:pPr>
            <a:endParaRPr lang="vi-VN" sz="100" b="1">
              <a:solidFill>
                <a:prstClr val="black"/>
              </a:solidFill>
              <a:cs typeface="Cordia New" pitchFamily="34" charset="-34"/>
            </a:endParaRPr>
          </a:p>
        </p:txBody>
      </p:sp>
      <p:sp>
        <p:nvSpPr>
          <p:cNvPr id="10" name="TextBox 9"/>
          <p:cNvSpPr txBox="1"/>
          <p:nvPr/>
        </p:nvSpPr>
        <p:spPr>
          <a:xfrm>
            <a:off x="6191251" y="2829219"/>
            <a:ext cx="2592916" cy="769441"/>
          </a:xfrm>
          <a:prstGeom prst="rect">
            <a:avLst/>
          </a:prstGeom>
          <a:solidFill>
            <a:schemeClr val="accent3">
              <a:lumMod val="40000"/>
              <a:lumOff val="60000"/>
            </a:schemeClr>
          </a:solidFill>
        </p:spPr>
        <p:txBody>
          <a:bodyPr>
            <a:spAutoFit/>
          </a:bodyPr>
          <a:lstStyle/>
          <a:p>
            <a:pPr defTabSz="914400">
              <a:defRPr/>
            </a:pPr>
            <a:r>
              <a:rPr lang="en-US" sz="1100" b="1" dirty="0">
                <a:solidFill>
                  <a:prstClr val="black"/>
                </a:solidFill>
                <a:latin typeface="Arial"/>
                <a:cs typeface="Arial"/>
              </a:rPr>
              <a:t>Cuộc cách mạng công nghiệp thứ 3</a:t>
            </a:r>
          </a:p>
          <a:p>
            <a:pPr defTabSz="914400">
              <a:defRPr/>
            </a:pPr>
            <a:r>
              <a:rPr lang="en-US" sz="1100" b="1" dirty="0">
                <a:solidFill>
                  <a:prstClr val="black"/>
                </a:solidFill>
                <a:latin typeface="Arial"/>
                <a:cs typeface="Arial"/>
              </a:rPr>
              <a:t>Điện tử và CNTT mang lại công nghệ tự động hóa sản xuất công nghiệp trong tương lai</a:t>
            </a:r>
            <a:endParaRPr lang="vi-VN" sz="1100" b="1" dirty="0">
              <a:solidFill>
                <a:prstClr val="black"/>
              </a:solidFill>
              <a:cs typeface="Arial" charset="0"/>
            </a:endParaRPr>
          </a:p>
        </p:txBody>
      </p:sp>
      <p:sp>
        <p:nvSpPr>
          <p:cNvPr id="11" name="TextBox 10"/>
          <p:cNvSpPr txBox="1"/>
          <p:nvPr/>
        </p:nvSpPr>
        <p:spPr>
          <a:xfrm>
            <a:off x="3539068" y="4146699"/>
            <a:ext cx="2556933" cy="938719"/>
          </a:xfrm>
          <a:prstGeom prst="rect">
            <a:avLst/>
          </a:prstGeom>
          <a:solidFill>
            <a:schemeClr val="bg1">
              <a:lumMod val="85000"/>
            </a:schemeClr>
          </a:solidFill>
        </p:spPr>
        <p:txBody>
          <a:bodyPr>
            <a:spAutoFit/>
          </a:bodyPr>
          <a:lstStyle/>
          <a:p>
            <a:pPr defTabSz="914400">
              <a:defRPr/>
            </a:pPr>
            <a:r>
              <a:rPr lang="en-US" sz="1100" b="1" dirty="0">
                <a:solidFill>
                  <a:prstClr val="black"/>
                </a:solidFill>
                <a:latin typeface="Arial"/>
                <a:cs typeface="Arial"/>
              </a:rPr>
              <a:t>Cuộc cách mạng công nghiệp thứ</a:t>
            </a:r>
            <a:r>
              <a:rPr sz="1100" b="1" dirty="0">
                <a:solidFill>
                  <a:prstClr val="black"/>
                </a:solidFill>
                <a:latin typeface="Arial"/>
                <a:cs typeface="Arial"/>
              </a:rPr>
              <a:t> </a:t>
            </a:r>
            <a:r>
              <a:rPr lang="en-US" sz="1100" b="1" dirty="0">
                <a:solidFill>
                  <a:prstClr val="black"/>
                </a:solidFill>
                <a:latin typeface="Arial"/>
                <a:cs typeface="Arial"/>
              </a:rPr>
              <a:t>2</a:t>
            </a:r>
          </a:p>
          <a:p>
            <a:pPr defTabSz="914400">
              <a:defRPr/>
            </a:pPr>
            <a:r>
              <a:rPr lang="en-US" sz="1100" b="1" dirty="0">
                <a:solidFill>
                  <a:prstClr val="black"/>
                </a:solidFill>
                <a:latin typeface="Arial"/>
                <a:cs typeface="Arial"/>
              </a:rPr>
              <a:t>Phân công lao động trong sản xuất hàng loạt với sự hỗ trợ của năng lượng điện</a:t>
            </a:r>
            <a:endParaRPr lang="vi-VN" sz="1100" b="1" dirty="0">
              <a:solidFill>
                <a:prstClr val="black"/>
              </a:solidFill>
              <a:cs typeface="Arial" charset="0"/>
            </a:endParaRPr>
          </a:p>
        </p:txBody>
      </p:sp>
      <p:sp>
        <p:nvSpPr>
          <p:cNvPr id="12" name="TextBox 11"/>
          <p:cNvSpPr txBox="1"/>
          <p:nvPr/>
        </p:nvSpPr>
        <p:spPr>
          <a:xfrm>
            <a:off x="8879417" y="1662115"/>
            <a:ext cx="2497667" cy="769937"/>
          </a:xfrm>
          <a:prstGeom prst="rect">
            <a:avLst/>
          </a:prstGeom>
          <a:solidFill>
            <a:schemeClr val="bg1">
              <a:lumMod val="85000"/>
            </a:schemeClr>
          </a:solidFill>
        </p:spPr>
        <p:txBody>
          <a:bodyPr>
            <a:spAutoFit/>
          </a:bodyPr>
          <a:lstStyle/>
          <a:p>
            <a:pPr defTabSz="914400">
              <a:defRPr/>
            </a:pPr>
            <a:r>
              <a:rPr lang="en-US" sz="1100" b="1" dirty="0">
                <a:solidFill>
                  <a:prstClr val="black"/>
                </a:solidFill>
                <a:latin typeface="Arial"/>
                <a:cs typeface="Arial"/>
              </a:rPr>
              <a:t>Cuộc cách mạng thứ 4</a:t>
            </a:r>
          </a:p>
          <a:p>
            <a:pPr defTabSz="914400">
              <a:defRPr/>
            </a:pPr>
            <a:endParaRPr lang="vi-VN" sz="1100" b="1" dirty="0">
              <a:solidFill>
                <a:prstClr val="black"/>
              </a:solidFill>
              <a:cs typeface="Arial" charset="0"/>
            </a:endParaRPr>
          </a:p>
          <a:p>
            <a:pPr defTabSz="914400">
              <a:defRPr/>
            </a:pPr>
            <a:r>
              <a:rPr lang="en-US" sz="1100" b="1" dirty="0">
                <a:solidFill>
                  <a:prstClr val="black"/>
                </a:solidFill>
                <a:latin typeface="Arial"/>
                <a:cs typeface="Arial"/>
              </a:rPr>
              <a:t>Dựa trên Hệ thống Sản xuất Thực - Ảo</a:t>
            </a:r>
            <a:endParaRPr lang="vi-VN" sz="1100" b="1" dirty="0">
              <a:solidFill>
                <a:prstClr val="black"/>
              </a:solidFill>
              <a:cs typeface="Arial" charset="0"/>
            </a:endParaRPr>
          </a:p>
        </p:txBody>
      </p:sp>
      <p:sp>
        <p:nvSpPr>
          <p:cNvPr id="29708" name="TextBox 12"/>
          <p:cNvSpPr txBox="1">
            <a:spLocks noChangeArrowheads="1"/>
          </p:cNvSpPr>
          <p:nvPr/>
        </p:nvSpPr>
        <p:spPr bwMode="auto">
          <a:xfrm>
            <a:off x="9264351" y="6453188"/>
            <a:ext cx="2112732" cy="261610"/>
          </a:xfrm>
          <a:prstGeom prst="rect">
            <a:avLst/>
          </a:prstGeom>
          <a:solidFill>
            <a:schemeClr val="bg1"/>
          </a:solidFill>
          <a:ln w="9525">
            <a:noFill/>
            <a:miter lim="800000"/>
            <a:headEnd/>
            <a:tailEnd/>
          </a:ln>
        </p:spPr>
        <p:txBody>
          <a:bodyPr wrap="square">
            <a:spAutoFit/>
          </a:bodyPr>
          <a:lstStyle/>
          <a:p>
            <a:pPr algn="ctr" defTabSz="914400" fontAlgn="base">
              <a:spcBef>
                <a:spcPct val="0"/>
              </a:spcBef>
              <a:spcAft>
                <a:spcPct val="0"/>
              </a:spcAft>
            </a:pPr>
            <a:r>
              <a:rPr lang="en-US" sz="1100" b="1">
                <a:solidFill>
                  <a:prstClr val="black"/>
                </a:solidFill>
                <a:latin typeface="Arial" charset="0"/>
                <a:cs typeface="Arial" charset="0"/>
              </a:rPr>
              <a:t>Hiện tại</a:t>
            </a:r>
            <a:endParaRPr lang="vi-VN" sz="1100" b="1">
              <a:solidFill>
                <a:prstClr val="black"/>
              </a:solidFill>
              <a:cs typeface="Cordia New" pitchFamily="34" charset="-34"/>
            </a:endParaRPr>
          </a:p>
        </p:txBody>
      </p:sp>
      <p:sp>
        <p:nvSpPr>
          <p:cNvPr id="29709" name="TextBox 13"/>
          <p:cNvSpPr txBox="1">
            <a:spLocks noChangeArrowheads="1"/>
          </p:cNvSpPr>
          <p:nvPr/>
        </p:nvSpPr>
        <p:spPr bwMode="auto">
          <a:xfrm>
            <a:off x="6096001" y="6480175"/>
            <a:ext cx="2305051" cy="261938"/>
          </a:xfrm>
          <a:prstGeom prst="rect">
            <a:avLst/>
          </a:prstGeom>
          <a:solidFill>
            <a:schemeClr val="bg1"/>
          </a:solidFill>
          <a:ln w="9525">
            <a:noFill/>
            <a:miter lim="800000"/>
            <a:headEnd/>
            <a:tailEnd/>
          </a:ln>
        </p:spPr>
        <p:txBody>
          <a:bodyPr>
            <a:spAutoFit/>
          </a:bodyPr>
          <a:lstStyle/>
          <a:p>
            <a:pPr defTabSz="914400" fontAlgn="base">
              <a:spcBef>
                <a:spcPct val="0"/>
              </a:spcBef>
              <a:spcAft>
                <a:spcPct val="0"/>
              </a:spcAft>
            </a:pPr>
            <a:r>
              <a:rPr lang="en-US" sz="1100" b="1">
                <a:solidFill>
                  <a:prstClr val="black"/>
                </a:solidFill>
                <a:latin typeface="Arial" charset="0"/>
                <a:cs typeface="Arial" charset="0"/>
              </a:rPr>
              <a:t>Đầu những năm 1970</a:t>
            </a:r>
            <a:endParaRPr lang="vi-VN" sz="1100" b="1">
              <a:solidFill>
                <a:prstClr val="black"/>
              </a:solidFill>
              <a:cs typeface="Cordia New" pitchFamily="34" charset="-34"/>
            </a:endParaRPr>
          </a:p>
        </p:txBody>
      </p:sp>
      <p:sp>
        <p:nvSpPr>
          <p:cNvPr id="29710" name="TextBox 14"/>
          <p:cNvSpPr txBox="1">
            <a:spLocks noChangeArrowheads="1"/>
          </p:cNvSpPr>
          <p:nvPr/>
        </p:nvSpPr>
        <p:spPr bwMode="auto">
          <a:xfrm>
            <a:off x="3600457" y="6453188"/>
            <a:ext cx="2332567" cy="323850"/>
          </a:xfrm>
          <a:prstGeom prst="rect">
            <a:avLst/>
          </a:prstGeom>
          <a:solidFill>
            <a:schemeClr val="bg1"/>
          </a:solidFill>
          <a:ln w="9525">
            <a:noFill/>
            <a:miter lim="800000"/>
            <a:headEnd/>
            <a:tailEnd/>
          </a:ln>
        </p:spPr>
        <p:txBody>
          <a:bodyPr>
            <a:spAutoFit/>
          </a:bodyPr>
          <a:lstStyle/>
          <a:p>
            <a:pPr defTabSz="914400" fontAlgn="base">
              <a:spcBef>
                <a:spcPct val="0"/>
              </a:spcBef>
              <a:spcAft>
                <a:spcPct val="0"/>
              </a:spcAft>
            </a:pPr>
            <a:r>
              <a:rPr lang="en-US" sz="1100" b="1">
                <a:solidFill>
                  <a:prstClr val="black"/>
                </a:solidFill>
                <a:latin typeface="Arial" charset="0"/>
                <a:cs typeface="Arial" charset="0"/>
              </a:rPr>
              <a:t>Đầu thế kỷ 20</a:t>
            </a:r>
          </a:p>
          <a:p>
            <a:pPr defTabSz="914400" fontAlgn="base">
              <a:spcBef>
                <a:spcPct val="0"/>
              </a:spcBef>
              <a:spcAft>
                <a:spcPct val="0"/>
              </a:spcAft>
            </a:pPr>
            <a:endParaRPr lang="vi-VN" sz="400" b="1">
              <a:solidFill>
                <a:prstClr val="black"/>
              </a:solidFill>
              <a:cs typeface="Cordia New" pitchFamily="34" charset="-34"/>
            </a:endParaRPr>
          </a:p>
        </p:txBody>
      </p:sp>
      <p:sp>
        <p:nvSpPr>
          <p:cNvPr id="29711" name="TextBox 15"/>
          <p:cNvSpPr txBox="1">
            <a:spLocks noChangeArrowheads="1"/>
          </p:cNvSpPr>
          <p:nvPr/>
        </p:nvSpPr>
        <p:spPr bwMode="auto">
          <a:xfrm>
            <a:off x="912290" y="6454784"/>
            <a:ext cx="2112433" cy="307975"/>
          </a:xfrm>
          <a:prstGeom prst="rect">
            <a:avLst/>
          </a:prstGeom>
          <a:solidFill>
            <a:schemeClr val="bg1"/>
          </a:solidFill>
          <a:ln w="9525">
            <a:noFill/>
            <a:miter lim="800000"/>
            <a:headEnd/>
            <a:tailEnd/>
          </a:ln>
        </p:spPr>
        <p:txBody>
          <a:bodyPr>
            <a:spAutoFit/>
          </a:bodyPr>
          <a:lstStyle/>
          <a:p>
            <a:pPr defTabSz="914400" fontAlgn="base">
              <a:spcBef>
                <a:spcPct val="0"/>
              </a:spcBef>
              <a:spcAft>
                <a:spcPct val="0"/>
              </a:spcAft>
            </a:pPr>
            <a:r>
              <a:rPr lang="en-US" sz="1100" b="1">
                <a:solidFill>
                  <a:prstClr val="black"/>
                </a:solidFill>
                <a:latin typeface="Arial" charset="0"/>
                <a:cs typeface="Arial" charset="0"/>
              </a:rPr>
              <a:t>Cuối thế kỷ  18</a:t>
            </a:r>
          </a:p>
          <a:p>
            <a:pPr defTabSz="914400" fontAlgn="base">
              <a:spcBef>
                <a:spcPct val="0"/>
              </a:spcBef>
              <a:spcAft>
                <a:spcPct val="0"/>
              </a:spcAft>
            </a:pPr>
            <a:endParaRPr lang="vi-VN" sz="300" b="1">
              <a:solidFill>
                <a:prstClr val="black"/>
              </a:solidFill>
              <a:cs typeface="Cordia New" pitchFamily="34" charset="-34"/>
            </a:endParaRPr>
          </a:p>
        </p:txBody>
      </p:sp>
    </p:spTree>
    <p:extLst>
      <p:ext uri="{BB962C8B-B14F-4D97-AF65-F5344CB8AC3E}">
        <p14:creationId xmlns:p14="http://schemas.microsoft.com/office/powerpoint/2010/main" val="14315667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0723" name="Title 2"/>
          <p:cNvSpPr>
            <a:spLocks noGrp="1"/>
          </p:cNvSpPr>
          <p:nvPr>
            <p:ph type="title"/>
          </p:nvPr>
        </p:nvSpPr>
        <p:spPr>
          <a:xfrm>
            <a:off x="332320" y="122241"/>
            <a:ext cx="11715749" cy="714375"/>
          </a:xfrm>
        </p:spPr>
        <p:txBody>
          <a:bodyPr/>
          <a:lstStyle/>
          <a:p>
            <a:pPr eaLnBrk="1" hangingPunct="1"/>
            <a:r>
              <a:rPr lang="en-GB" sz="2800" b="1" smtClean="0">
                <a:solidFill>
                  <a:srgbClr val="C00000"/>
                </a:solidFill>
                <a:latin typeface="Arial" charset="0"/>
                <a:cs typeface="Arial" charset="0"/>
              </a:rPr>
              <a:t>LỊCH SỬ CÁC CUỘC CÁCH MẠNG CÔNG NGHIỆP</a:t>
            </a:r>
          </a:p>
        </p:txBody>
      </p:sp>
      <p:sp>
        <p:nvSpPr>
          <p:cNvPr id="30724" name="Content Placeholder 3"/>
          <p:cNvSpPr>
            <a:spLocks noGrp="1"/>
          </p:cNvSpPr>
          <p:nvPr>
            <p:ph idx="1"/>
          </p:nvPr>
        </p:nvSpPr>
        <p:spPr>
          <a:xfrm>
            <a:off x="334436" y="1341444"/>
            <a:ext cx="11425767" cy="4967287"/>
          </a:xfrm>
        </p:spPr>
        <p:txBody>
          <a:bodyPr/>
          <a:lstStyle/>
          <a:p>
            <a:pPr algn="just" eaLnBrk="1" hangingPunct="1">
              <a:spcBef>
                <a:spcPts val="600"/>
              </a:spcBef>
              <a:spcAft>
                <a:spcPts val="600"/>
              </a:spcAft>
            </a:pPr>
            <a:r>
              <a:rPr lang="en-US" sz="2700" smtClean="0">
                <a:latin typeface="Arial" charset="0"/>
                <a:cs typeface="Arial" charset="0"/>
              </a:rPr>
              <a:t>Cách mạng công nghiệp </a:t>
            </a:r>
            <a:r>
              <a:rPr lang="en-US" sz="2700" b="1" u="sng" smtClean="0">
                <a:solidFill>
                  <a:srgbClr val="FF0000"/>
                </a:solidFill>
                <a:latin typeface="Arial" charset="0"/>
                <a:cs typeface="Arial" charset="0"/>
              </a:rPr>
              <a:t>lần thứ nhất</a:t>
            </a:r>
            <a:r>
              <a:rPr lang="en-US" sz="2700" b="1" smtClean="0">
                <a:solidFill>
                  <a:srgbClr val="FF0000"/>
                </a:solidFill>
                <a:latin typeface="Arial" charset="0"/>
                <a:cs typeface="Arial" charset="0"/>
              </a:rPr>
              <a:t> </a:t>
            </a:r>
            <a:r>
              <a:rPr lang="en-US" sz="2700" smtClean="0">
                <a:latin typeface="Arial" charset="0"/>
                <a:cs typeface="Arial" charset="0"/>
              </a:rPr>
              <a:t>là cơ giới hóa sản xuất bằng năng lượng hơi nước (1784).</a:t>
            </a:r>
          </a:p>
          <a:p>
            <a:pPr algn="just" eaLnBrk="1" hangingPunct="1">
              <a:spcBef>
                <a:spcPts val="600"/>
              </a:spcBef>
              <a:spcAft>
                <a:spcPts val="600"/>
              </a:spcAft>
            </a:pPr>
            <a:r>
              <a:rPr lang="en-US" sz="2700" smtClean="0">
                <a:latin typeface="Arial" charset="0"/>
                <a:cs typeface="Arial" charset="0"/>
              </a:rPr>
              <a:t>Cách mạng công nghiệp </a:t>
            </a:r>
            <a:r>
              <a:rPr lang="en-US" sz="2700" b="1" u="sng" smtClean="0">
                <a:solidFill>
                  <a:srgbClr val="FF0000"/>
                </a:solidFill>
                <a:latin typeface="Arial" charset="0"/>
                <a:cs typeface="Arial" charset="0"/>
              </a:rPr>
              <a:t>lần thứ hai</a:t>
            </a:r>
            <a:r>
              <a:rPr lang="en-US" sz="2700" b="1" smtClean="0">
                <a:latin typeface="Arial" charset="0"/>
                <a:cs typeface="Arial" charset="0"/>
              </a:rPr>
              <a:t> </a:t>
            </a:r>
            <a:r>
              <a:rPr lang="en-US" sz="2700" smtClean="0">
                <a:latin typeface="Arial" charset="0"/>
                <a:cs typeface="Arial" charset="0"/>
              </a:rPr>
              <a:t>là điện khí hoá để tạo ra các dây chuyền sản xuất hàng loạt (1870). </a:t>
            </a:r>
            <a:endParaRPr lang="vi-VN" sz="2700" smtClean="0">
              <a:cs typeface="Cordia New" pitchFamily="34" charset="-34"/>
            </a:endParaRPr>
          </a:p>
          <a:p>
            <a:pPr algn="just" eaLnBrk="1" hangingPunct="1">
              <a:spcBef>
                <a:spcPts val="600"/>
              </a:spcBef>
              <a:spcAft>
                <a:spcPts val="600"/>
              </a:spcAft>
            </a:pPr>
            <a:r>
              <a:rPr lang="en-US" sz="2700" smtClean="0">
                <a:latin typeface="Arial" charset="0"/>
                <a:cs typeface="Arial" charset="0"/>
              </a:rPr>
              <a:t>Cách mạng công nghiệp </a:t>
            </a:r>
            <a:r>
              <a:rPr lang="en-US" sz="2700" b="1" u="sng" smtClean="0">
                <a:solidFill>
                  <a:srgbClr val="FF0000"/>
                </a:solidFill>
                <a:latin typeface="Arial" charset="0"/>
                <a:cs typeface="Arial" charset="0"/>
              </a:rPr>
              <a:t>lần thứ ba</a:t>
            </a:r>
            <a:r>
              <a:rPr lang="en-US" sz="2700" b="1" smtClean="0">
                <a:latin typeface="Arial" charset="0"/>
                <a:cs typeface="Arial" charset="0"/>
              </a:rPr>
              <a:t> </a:t>
            </a:r>
            <a:r>
              <a:rPr lang="en-US" sz="2700" smtClean="0">
                <a:latin typeface="Arial" charset="0"/>
                <a:cs typeface="Arial" charset="0"/>
              </a:rPr>
              <a:t>là tự động hóa sản xuất bằng cách sử dụng các thiết bị điện tử và công nghệ thông tin (1970). </a:t>
            </a:r>
            <a:endParaRPr lang="vi-VN" sz="2700" smtClean="0">
              <a:cs typeface="Cordia New" pitchFamily="34" charset="-34"/>
            </a:endParaRPr>
          </a:p>
          <a:p>
            <a:pPr algn="just" eaLnBrk="1" hangingPunct="1">
              <a:spcBef>
                <a:spcPts val="600"/>
              </a:spcBef>
              <a:spcAft>
                <a:spcPts val="600"/>
              </a:spcAft>
            </a:pPr>
            <a:r>
              <a:rPr lang="en-US" sz="2700" smtClean="0">
                <a:latin typeface="Arial" charset="0"/>
                <a:cs typeface="Arial" charset="0"/>
              </a:rPr>
              <a:t>Cuộc cách mạng công nghiệp </a:t>
            </a:r>
            <a:r>
              <a:rPr lang="en-US" sz="2700" b="1" u="sng" smtClean="0">
                <a:solidFill>
                  <a:srgbClr val="FF0000"/>
                </a:solidFill>
                <a:latin typeface="Arial" charset="0"/>
                <a:cs typeface="Arial" charset="0"/>
              </a:rPr>
              <a:t>lần thứ tư</a:t>
            </a:r>
            <a:r>
              <a:rPr lang="en-US" sz="2700" b="1" smtClean="0">
                <a:latin typeface="Arial" charset="0"/>
                <a:cs typeface="Arial" charset="0"/>
              </a:rPr>
              <a:t> </a:t>
            </a:r>
            <a:r>
              <a:rPr lang="en-US" sz="2700" smtClean="0">
                <a:latin typeface="Arial" charset="0"/>
                <a:cs typeface="Arial" charset="0"/>
              </a:rPr>
              <a:t>dựa trên Hệ thống Sản xuất Thực - Ảo (Hiện nay).</a:t>
            </a:r>
            <a:endParaRPr lang="vi-VN" sz="2700" smtClean="0">
              <a:cs typeface="Cordia New" pitchFamily="34" charset="-34"/>
            </a:endParaRPr>
          </a:p>
          <a:p>
            <a:pPr algn="just" eaLnBrk="1" hangingPunct="1">
              <a:spcBef>
                <a:spcPts val="600"/>
              </a:spcBef>
              <a:spcAft>
                <a:spcPts val="600"/>
              </a:spcAft>
            </a:pPr>
            <a:endParaRPr lang="vi-VN" sz="2700" smtClean="0">
              <a:cs typeface="Cordia New" pitchFamily="34" charset="-34"/>
            </a:endParaRPr>
          </a:p>
        </p:txBody>
      </p:sp>
    </p:spTree>
    <p:extLst>
      <p:ext uri="{BB962C8B-B14F-4D97-AF65-F5344CB8AC3E}">
        <p14:creationId xmlns:p14="http://schemas.microsoft.com/office/powerpoint/2010/main" val="18878752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1"/>
          <p:cNvSpPr/>
          <p:nvPr/>
        </p:nvSpPr>
        <p:spPr>
          <a:xfrm>
            <a:off x="0" y="620713"/>
            <a:ext cx="474133" cy="5222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2800">
              <a:solidFill>
                <a:prstClr val="white"/>
              </a:solidFill>
            </a:endParaRPr>
          </a:p>
        </p:txBody>
      </p:sp>
      <p:sp>
        <p:nvSpPr>
          <p:cNvPr id="31747" name="Title 2"/>
          <p:cNvSpPr>
            <a:spLocks noGrp="1"/>
          </p:cNvSpPr>
          <p:nvPr>
            <p:ph type="title"/>
          </p:nvPr>
        </p:nvSpPr>
        <p:spPr>
          <a:xfrm>
            <a:off x="198969" y="2276484"/>
            <a:ext cx="11753851" cy="1655763"/>
          </a:xfrm>
        </p:spPr>
        <p:txBody>
          <a:bodyPr/>
          <a:lstStyle/>
          <a:p>
            <a:pPr eaLnBrk="1" hangingPunct="1">
              <a:defRPr/>
            </a:pPr>
            <a:r>
              <a:rPr lang="en-US" b="1" dirty="0" err="1" smtClean="0">
                <a:solidFill>
                  <a:srgbClr val="C00000"/>
                </a:solidFill>
                <a:effectLst>
                  <a:outerShdw blurRad="38100" dist="38100" dir="2700000" algn="tl">
                    <a:srgbClr val="000000">
                      <a:alpha val="43137"/>
                    </a:srgbClr>
                  </a:outerShdw>
                </a:effectLst>
                <a:latin typeface="Arial" charset="0"/>
                <a:cs typeface="Arial" charset="0"/>
              </a:rPr>
              <a:t>CÁCH</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MẠNG</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CÔNG</a:t>
            </a:r>
            <a:r>
              <a:rPr lang="en-US" b="1" dirty="0" smtClean="0">
                <a:solidFill>
                  <a:srgbClr val="C00000"/>
                </a:solidFill>
                <a:effectLst>
                  <a:outerShdw blurRad="38100" dist="38100" dir="2700000" algn="tl">
                    <a:srgbClr val="000000">
                      <a:alpha val="43137"/>
                    </a:srgbClr>
                  </a:outerShdw>
                </a:effectLst>
                <a:latin typeface="Arial" charset="0"/>
                <a:cs typeface="Arial" charset="0"/>
              </a:rPr>
              <a:t> </a:t>
            </a:r>
            <a:r>
              <a:rPr lang="en-US" b="1" dirty="0" err="1" smtClean="0">
                <a:solidFill>
                  <a:srgbClr val="C00000"/>
                </a:solidFill>
                <a:effectLst>
                  <a:outerShdw blurRad="38100" dist="38100" dir="2700000" algn="tl">
                    <a:srgbClr val="000000">
                      <a:alpha val="43137"/>
                    </a:srgbClr>
                  </a:outerShdw>
                </a:effectLst>
                <a:latin typeface="Arial" charset="0"/>
                <a:cs typeface="Arial" charset="0"/>
              </a:rPr>
              <a:t>NGHIỆP</a:t>
            </a:r>
            <a:r>
              <a:rPr lang="en-US" b="1" dirty="0" smtClean="0">
                <a:solidFill>
                  <a:srgbClr val="C00000"/>
                </a:solidFill>
                <a:effectLst>
                  <a:outerShdw blurRad="38100" dist="38100" dir="2700000" algn="tl">
                    <a:srgbClr val="000000">
                      <a:alpha val="43137"/>
                    </a:srgbClr>
                  </a:outerShdw>
                </a:effectLst>
                <a:latin typeface="Arial" charset="0"/>
                <a:cs typeface="Arial" charset="0"/>
              </a:rPr>
              <a:t> 4.0</a:t>
            </a:r>
            <a:endParaRPr lang="vi-VN" b="1" dirty="0" smtClean="0">
              <a:solidFill>
                <a:srgbClr val="C00000"/>
              </a:solidFill>
              <a:effectLst>
                <a:outerShdw blurRad="38100" dist="38100" dir="2700000" algn="tl">
                  <a:srgbClr val="000000">
                    <a:alpha val="43137"/>
                  </a:srgbClr>
                </a:outerShdw>
              </a:effectLst>
              <a:cs typeface="Angsana New" pitchFamily="18" charset="-34"/>
            </a:endParaRPr>
          </a:p>
        </p:txBody>
      </p:sp>
    </p:spTree>
    <p:extLst>
      <p:ext uri="{BB962C8B-B14F-4D97-AF65-F5344CB8AC3E}">
        <p14:creationId xmlns:p14="http://schemas.microsoft.com/office/powerpoint/2010/main" val="13845679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6.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A3AB87EF-B655-4FFF-8D05-F333AD7F2789}"/>
    </a:ext>
  </a:ext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Theme 3">
      <a:dk1>
        <a:srgbClr val="0F3F85"/>
      </a:dk1>
      <a:lt1>
        <a:srgbClr val="FFFFFF"/>
      </a:lt1>
      <a:dk2>
        <a:srgbClr val="000000"/>
      </a:dk2>
      <a:lt2>
        <a:srgbClr val="C0C0C0"/>
      </a:lt2>
      <a:accent1>
        <a:srgbClr val="2881E2"/>
      </a:accent1>
      <a:accent2>
        <a:srgbClr val="EA4A46"/>
      </a:accent2>
      <a:accent3>
        <a:srgbClr val="FFFFFF"/>
      </a:accent3>
      <a:accent4>
        <a:srgbClr val="0B3471"/>
      </a:accent4>
      <a:accent5>
        <a:srgbClr val="ACC1EE"/>
      </a:accent5>
      <a:accent6>
        <a:srgbClr val="D4423F"/>
      </a:accent6>
      <a:hlink>
        <a:srgbClr val="542EAA"/>
      </a:hlink>
      <a:folHlink>
        <a:srgbClr val="A1C244"/>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295573"/>
        </a:dk1>
        <a:lt1>
          <a:srgbClr val="FFFFFF"/>
        </a:lt1>
        <a:dk2>
          <a:srgbClr val="000000"/>
        </a:dk2>
        <a:lt2>
          <a:srgbClr val="C0C0C0"/>
        </a:lt2>
        <a:accent1>
          <a:srgbClr val="298D70"/>
        </a:accent1>
        <a:accent2>
          <a:srgbClr val="D2AC40"/>
        </a:accent2>
        <a:accent3>
          <a:srgbClr val="FFFFFF"/>
        </a:accent3>
        <a:accent4>
          <a:srgbClr val="214761"/>
        </a:accent4>
        <a:accent5>
          <a:srgbClr val="ACC5BB"/>
        </a:accent5>
        <a:accent6>
          <a:srgbClr val="BE9B39"/>
        </a:accent6>
        <a:hlink>
          <a:srgbClr val="CC3300"/>
        </a:hlink>
        <a:folHlink>
          <a:srgbClr val="736FC5"/>
        </a:folHlink>
      </a:clrScheme>
      <a:clrMap bg1="lt1" tx1="dk1" bg2="lt2" tx2="dk2" accent1="accent1" accent2="accent2" accent3="accent3" accent4="accent4" accent5="accent5" accent6="accent6" hlink="hlink" folHlink="folHlink"/>
    </a:extraClrScheme>
    <a:extraClrScheme>
      <a:clrScheme name="Office Theme 2">
        <a:dk1>
          <a:srgbClr val="104372"/>
        </a:dk1>
        <a:lt1>
          <a:srgbClr val="FFFFFF"/>
        </a:lt1>
        <a:dk2>
          <a:srgbClr val="000000"/>
        </a:dk2>
        <a:lt2>
          <a:srgbClr val="C0C0C0"/>
        </a:lt2>
        <a:accent1>
          <a:srgbClr val="4582AB"/>
        </a:accent1>
        <a:accent2>
          <a:srgbClr val="3CB48F"/>
        </a:accent2>
        <a:accent3>
          <a:srgbClr val="FFFFFF"/>
        </a:accent3>
        <a:accent4>
          <a:srgbClr val="0C3860"/>
        </a:accent4>
        <a:accent5>
          <a:srgbClr val="B0C1D2"/>
        </a:accent5>
        <a:accent6>
          <a:srgbClr val="35A381"/>
        </a:accent6>
        <a:hlink>
          <a:srgbClr val="3642B2"/>
        </a:hlink>
        <a:folHlink>
          <a:srgbClr val="AAC856"/>
        </a:folHlink>
      </a:clrScheme>
      <a:clrMap bg1="lt1" tx1="dk1" bg2="lt2" tx2="dk2" accent1="accent1" accent2="accent2" accent3="accent3" accent4="accent4" accent5="accent5" accent6="accent6" hlink="hlink" folHlink="folHlink"/>
    </a:extraClrScheme>
    <a:extraClrScheme>
      <a:clrScheme name="Office Theme 3">
        <a:dk1>
          <a:srgbClr val="0F3F85"/>
        </a:dk1>
        <a:lt1>
          <a:srgbClr val="FFFFFF"/>
        </a:lt1>
        <a:dk2>
          <a:srgbClr val="000000"/>
        </a:dk2>
        <a:lt2>
          <a:srgbClr val="C0C0C0"/>
        </a:lt2>
        <a:accent1>
          <a:srgbClr val="2881E2"/>
        </a:accent1>
        <a:accent2>
          <a:srgbClr val="EA4A46"/>
        </a:accent2>
        <a:accent3>
          <a:srgbClr val="FFFFFF"/>
        </a:accent3>
        <a:accent4>
          <a:srgbClr val="0B3471"/>
        </a:accent4>
        <a:accent5>
          <a:srgbClr val="ACC1EE"/>
        </a:accent5>
        <a:accent6>
          <a:srgbClr val="D4423F"/>
        </a:accent6>
        <a:hlink>
          <a:srgbClr val="542EAA"/>
        </a:hlink>
        <a:folHlink>
          <a:srgbClr val="A1C24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Ion Boardroom</Template>
  <TotalTime>821</TotalTime>
  <Words>3918</Words>
  <Application>Microsoft Office PowerPoint</Application>
  <PresentationFormat>Custom</PresentationFormat>
  <Paragraphs>268</Paragraphs>
  <Slides>65</Slides>
  <Notes>21</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65</vt:i4>
      </vt:variant>
    </vt:vector>
  </HeadingPairs>
  <TitlesOfParts>
    <vt:vector size="72" baseType="lpstr">
      <vt:lpstr>Ion Boardroom</vt:lpstr>
      <vt:lpstr>Flow</vt:lpstr>
      <vt:lpstr>Office Theme</vt:lpstr>
      <vt:lpstr>1_Office Theme</vt:lpstr>
      <vt:lpstr>2_Office Theme</vt:lpstr>
      <vt:lpstr>1_Flow</vt:lpstr>
      <vt:lpstr>Image</vt:lpstr>
      <vt:lpstr>     CÔNG ĐOÀN NGÀNH Y TẾ  TỈNH ĐỒNG NAI NHIỆM KỲ 2018 - 2023</vt:lpstr>
      <vt:lpstr>CÔNG ĐOÀN Y TẾ ĐỒNG NAI </vt:lpstr>
      <vt:lpstr>CÔNG ĐOÀN Y TẾ ĐỒNG NAI </vt:lpstr>
      <vt:lpstr>PowerPoint Presentation</vt:lpstr>
      <vt:lpstr>TỔNG QUAN</vt:lpstr>
      <vt:lpstr>LỊCH SỬ CÁC CUỘC CÁCH MẠNG CÔNG NGHIỆP</vt:lpstr>
      <vt:lpstr>LỊCH SỬ CÁC CUỘC CÁCH MẠNG CÔNG NGHIỆP</vt:lpstr>
      <vt:lpstr>LỊCH SỬ CÁC CUỘC CÁCH MẠNG CÔNG NGHIỆP</vt:lpstr>
      <vt:lpstr>CÁCH MẠNG CÔNG NGHIỆP 4.0</vt:lpstr>
      <vt:lpstr>Cách mạng công nghiệp 4.0 là gì?</vt:lpstr>
      <vt:lpstr>Cách mạng công nghiệp 4.0 là gì</vt:lpstr>
      <vt:lpstr>TÁC ĐỘNG CỦA CÁCH MẠNG CÔNG NGHIỆP 4.0</vt:lpstr>
      <vt:lpstr>TÁC ĐỘNG CỦA CMCN 4.0 ĐẾN VIỆC LÀM</vt:lpstr>
      <vt:lpstr>PowerPoint Presentation</vt:lpstr>
      <vt:lpstr>PowerPoint Presentation</vt:lpstr>
      <vt:lpstr>PowerPoint Presentation</vt:lpstr>
      <vt:lpstr>PowerPoint Presentation</vt:lpstr>
      <vt:lpstr>PowerPoint Presentation</vt:lpstr>
      <vt:lpstr>PowerPoint Presentation</vt:lpstr>
      <vt:lpstr>PHẢN HỒI TỪ CÔNG ĐOÀN VIỆT NAM </vt:lpstr>
      <vt:lpstr>PHẢN HỒI TỪ CÔNG ĐOÀN VIỆT NAM</vt:lpstr>
      <vt:lpstr>CÔNG ĐOÀN TRONG THỜI ĐẠI 4.0?</vt:lpstr>
      <vt:lpstr>CÔNG ĐOÀN TRONG THỜI ĐẠI 4.0?</vt:lpstr>
      <vt:lpstr>CÔNG ĐOÀN TRONG THỜI ĐẠI 4.0?</vt:lpstr>
      <vt:lpstr>PowerPoint Presentation</vt:lpstr>
      <vt:lpstr>PowerPoint Presentation</vt:lpstr>
      <vt:lpstr>HIỆP ĐỊNH CPTPP Hiệp định Đối tác toàn diện và tiến bộ xuyên Thái Bình Dương </vt:lpstr>
      <vt:lpstr>PHẦN I. THÔNG TIN VỀ HIỆP ĐỊNH CPTPP</vt:lpstr>
      <vt:lpstr>Cuối năm 2016, sau khi Tổng thống Mỹ Donald Trump đắc cử, Mỹ chính thức rút khỏi TPP.</vt:lpstr>
      <vt:lpstr>PowerPoint Presentation</vt:lpstr>
      <vt:lpstr>Sáng ngày 09/3/2018, lễ ký kết Hiệp định CPTPP đã diễn ra tại Chile</vt:lpstr>
      <vt:lpstr>Ngày 12/11/2018, tại Kỳ họp thứ 6, Quốc hội Khóa XIV đã phê chuẩn Hiệp định CPTPP. Hiệp định chính thức có hiệu lực đối với Việt Nam kể từ ngày 14/01/2019.</vt:lpstr>
      <vt:lpstr>VỀ NỘI DUNG</vt:lpstr>
      <vt:lpstr>PowerPoint Presentation</vt:lpstr>
      <vt:lpstr>PowerPoint Presentation</vt:lpstr>
      <vt:lpstr>PowerPoint Presentation</vt:lpstr>
      <vt:lpstr>PHẦN II NỘI DUNG CHỦ YẾU VỀ LAO ĐỘNG VÀ  CÔNG ĐOÀN TRONG CPTPP</vt:lpstr>
      <vt:lpstr>PowerPoint Presentation</vt:lpstr>
      <vt:lpstr>Những nội dung mới liên quan đến vấn đề lao động ở Việt Nam</vt:lpstr>
      <vt:lpstr>  </vt:lpstr>
      <vt:lpstr>2. TÁC ĐỘNG VỀ KINH TẾ, LAO ĐỘNG – VIỆC LÀM</vt:lpstr>
      <vt:lpstr>PowerPoint Presentation</vt:lpstr>
      <vt:lpstr>PowerPoint Presentation</vt:lpstr>
      <vt:lpstr>PowerPoint Presentation</vt:lpstr>
      <vt:lpstr>PowerPoint Presentation</vt:lpstr>
      <vt:lpstr>2.2. Tác động tiêu cực về lao động, việc làm khi Việt Nam tham gia CPTPP</vt:lpstr>
      <vt:lpstr>2.2. Tác động tiêu cực về lao động khi Việt Nam tham gia CPTPP (tiếp)</vt:lpstr>
      <vt:lpstr>2.2. Tác động tiêu cực về lao động khi Việt Nam tham gia CPTPP (tiếp)</vt:lpstr>
      <vt:lpstr>PHẦN III. CƠ HỘI VÀ THÁCH THỨC ĐỐI VỚI CÔNG ĐOÀN VIỆT NAM KHI GIA NHẬP CPTPP</vt:lpstr>
      <vt:lpstr>1. Những tác động tích cực</vt:lpstr>
      <vt:lpstr>1. Những tác động tích cực (tiếp)</vt:lpstr>
      <vt:lpstr>1. Những tác động tích cực (tiếp)</vt:lpstr>
      <vt:lpstr>1. Những tác động tích cực (tiếp)</vt:lpstr>
      <vt:lpstr>2. Những thách thức đối với CĐVN</vt:lpstr>
      <vt:lpstr>Thứ nhất, số lượng đoàn viên và CĐCS có nguy cơ tăng chậm so với giai đoạn trước, một số địa bàn có nguy cơ giảm sút đáng kể do có sự cạnh tranh công đoàn; ở nhiều DN đang gặp khó khăn trong việc tuyên truyền, vận động thành lập CĐCS thuộc CĐVN, mà đợi cơ hội để thành lập tổ chức đại diện NLĐ.</vt:lpstr>
      <vt:lpstr>Thứ hai, các thế lực phản động tìm cách phá hoại, tạo cớ, bôi nhọ CĐVN, dọn đường cho việc ra đời tổ chức đại diện NLĐ =&gt; “Đa Công đoàn”</vt:lpstr>
      <vt:lpstr>PowerPoint Presentation</vt:lpstr>
      <vt:lpstr>PowerPoint Presentation</vt:lpstr>
      <vt:lpstr>Thứ năm, nguồn lực đảm bảo cho hoạt động của CĐVN có nguy cơ bị giảm sút, nguồn thu tài chính của các cấp công đoàn thuộc TLĐ có nguy cơ bị giảm mạnh</vt:lpstr>
      <vt:lpstr>PHẦN IV.  MỘT SỐ GIẢI PHÁP CƠ BẢN CẦN TẬP TRUNG  TRONG THỜI GIAN TỚI</vt:lpstr>
      <vt:lpstr>PowerPoint Presentation</vt:lpstr>
      <vt:lpstr>Ba là, tập trung phát triển đoàn viên và thành lập CĐCS</vt:lpstr>
      <vt:lpstr>PowerPoint Presentation</vt:lpstr>
      <vt:lpstr>PowerPoint Presentation</vt:lpstr>
      <vt:lpstr>Trân trọng cảm ơn!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PHONG VU BH</cp:lastModifiedBy>
  <cp:revision>85</cp:revision>
  <cp:lastPrinted>2019-05-04T02:55:39Z</cp:lastPrinted>
  <dcterms:created xsi:type="dcterms:W3CDTF">2019-02-27T11:39:32Z</dcterms:created>
  <dcterms:modified xsi:type="dcterms:W3CDTF">2019-05-06T02:07:52Z</dcterms:modified>
</cp:coreProperties>
</file>