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sldIdLst>
    <p:sldId id="256" r:id="rId2"/>
    <p:sldId id="269" r:id="rId3"/>
    <p:sldId id="278" r:id="rId4"/>
    <p:sldId id="261" r:id="rId5"/>
    <p:sldId id="286" r:id="rId6"/>
    <p:sldId id="266" r:id="rId7"/>
    <p:sldId id="306" r:id="rId8"/>
    <p:sldId id="301" r:id="rId9"/>
    <p:sldId id="302" r:id="rId10"/>
    <p:sldId id="270" r:id="rId11"/>
    <p:sldId id="258" r:id="rId12"/>
    <p:sldId id="303" r:id="rId13"/>
    <p:sldId id="267" r:id="rId14"/>
    <p:sldId id="305" r:id="rId15"/>
    <p:sldId id="259" r:id="rId16"/>
    <p:sldId id="280" r:id="rId17"/>
    <p:sldId id="281" r:id="rId18"/>
    <p:sldId id="260" r:id="rId19"/>
    <p:sldId id="265" r:id="rId20"/>
    <p:sldId id="298" r:id="rId21"/>
    <p:sldId id="300" r:id="rId22"/>
    <p:sldId id="273" r:id="rId23"/>
    <p:sldId id="271" r:id="rId24"/>
    <p:sldId id="294" r:id="rId25"/>
    <p:sldId id="295" r:id="rId26"/>
    <p:sldId id="296" r:id="rId27"/>
    <p:sldId id="304" r:id="rId28"/>
    <p:sldId id="293" r:id="rId29"/>
    <p:sldId id="287" r:id="rId30"/>
    <p:sldId id="289" r:id="rId31"/>
    <p:sldId id="290" r:id="rId32"/>
    <p:sldId id="291" r:id="rId33"/>
    <p:sldId id="283" r:id="rId34"/>
    <p:sldId id="292" r:id="rId35"/>
    <p:sldId id="299" r:id="rId36"/>
    <p:sldId id="285" r:id="rId37"/>
  </p:sldIdLst>
  <p:sldSz cx="12192000" cy="6858000"/>
  <p:notesSz cx="6797675" cy="99282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764" autoAdjust="0"/>
    <p:restoredTop sz="94660"/>
  </p:normalViewPr>
  <p:slideViewPr>
    <p:cSldViewPr snapToGrid="0">
      <p:cViewPr>
        <p:scale>
          <a:sx n="79" d="100"/>
          <a:sy n="79" d="100"/>
        </p:scale>
        <p:origin x="-186" y="-3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411"/>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0443" y="0"/>
            <a:ext cx="2945659" cy="496411"/>
          </a:xfrm>
          <a:prstGeom prst="rect">
            <a:avLst/>
          </a:prstGeom>
        </p:spPr>
        <p:txBody>
          <a:bodyPr vert="horz" lIns="91440" tIns="45720" rIns="91440" bIns="45720" rtlCol="0"/>
          <a:lstStyle>
            <a:lvl1pPr algn="r">
              <a:defRPr sz="1200"/>
            </a:lvl1pPr>
          </a:lstStyle>
          <a:p>
            <a:fld id="{96DB7441-C041-4C13-8DB6-F61F7510DA8F}" type="datetimeFigureOut">
              <a:rPr lang="en-US" smtClean="0"/>
              <a:t>5/7/2019</a:t>
            </a:fld>
            <a:endParaRPr lang="en-US"/>
          </a:p>
        </p:txBody>
      </p:sp>
      <p:sp>
        <p:nvSpPr>
          <p:cNvPr id="4" name="Slide Image Placeholder 3"/>
          <p:cNvSpPr>
            <a:spLocks noGrp="1" noRot="1" noChangeAspect="1"/>
          </p:cNvSpPr>
          <p:nvPr>
            <p:ph type="sldImg" idx="2"/>
          </p:nvPr>
        </p:nvSpPr>
        <p:spPr>
          <a:xfrm>
            <a:off x="90488" y="744538"/>
            <a:ext cx="6616700" cy="3722687"/>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768" y="4715907"/>
            <a:ext cx="5438140" cy="4467701"/>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430091"/>
            <a:ext cx="2945659" cy="496411"/>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0443" y="9430091"/>
            <a:ext cx="2945659" cy="496411"/>
          </a:xfrm>
          <a:prstGeom prst="rect">
            <a:avLst/>
          </a:prstGeom>
        </p:spPr>
        <p:txBody>
          <a:bodyPr vert="horz" lIns="91440" tIns="45720" rIns="91440" bIns="45720" rtlCol="0" anchor="b"/>
          <a:lstStyle>
            <a:lvl1pPr algn="r">
              <a:defRPr sz="1200"/>
            </a:lvl1pPr>
          </a:lstStyle>
          <a:p>
            <a:fld id="{6266F888-5B7C-4012-BC0F-EE39B6FA39FB}" type="slidenum">
              <a:rPr lang="en-US" smtClean="0"/>
              <a:t>‹#›</a:t>
            </a:fld>
            <a:endParaRPr lang="en-US"/>
          </a:p>
        </p:txBody>
      </p:sp>
    </p:spTree>
    <p:extLst>
      <p:ext uri="{BB962C8B-B14F-4D97-AF65-F5344CB8AC3E}">
        <p14:creationId xmlns:p14="http://schemas.microsoft.com/office/powerpoint/2010/main" val="36060480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705025B-9742-47D2-8371-7F22507E418E}" type="datetime1">
              <a:rPr lang="en-US" smtClean="0"/>
              <a:t>5/7/2019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C26F335-B4D6-424E-9970-711117E1B935}" type="slidenum">
              <a:rPr lang="en-US" smtClean="0"/>
              <a:t>‹#›</a:t>
            </a:fld>
            <a:endParaRPr lang="en-US"/>
          </a:p>
        </p:txBody>
      </p:sp>
    </p:spTree>
    <p:extLst>
      <p:ext uri="{BB962C8B-B14F-4D97-AF65-F5344CB8AC3E}">
        <p14:creationId xmlns:p14="http://schemas.microsoft.com/office/powerpoint/2010/main" val="34046843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43900C2-C2A1-440E-8CAE-C5259DE03D8F}" type="datetime1">
              <a:rPr lang="en-US" smtClean="0"/>
              <a:t>5/7/2019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C26F335-B4D6-424E-9970-711117E1B935}" type="slidenum">
              <a:rPr lang="en-US" smtClean="0"/>
              <a:t>‹#›</a:t>
            </a:fld>
            <a:endParaRPr lang="en-US"/>
          </a:p>
        </p:txBody>
      </p:sp>
    </p:spTree>
    <p:extLst>
      <p:ext uri="{BB962C8B-B14F-4D97-AF65-F5344CB8AC3E}">
        <p14:creationId xmlns:p14="http://schemas.microsoft.com/office/powerpoint/2010/main" val="22556933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5424A93-AFFD-4F59-A026-EB1C6D00B782}" type="datetime1">
              <a:rPr lang="en-US" smtClean="0"/>
              <a:t>5/7/2019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C26F335-B4D6-424E-9970-711117E1B935}" type="slidenum">
              <a:rPr lang="en-US" smtClean="0"/>
              <a:t>‹#›</a:t>
            </a:fld>
            <a:endParaRPr lang="en-US"/>
          </a:p>
        </p:txBody>
      </p:sp>
    </p:spTree>
    <p:extLst>
      <p:ext uri="{BB962C8B-B14F-4D97-AF65-F5344CB8AC3E}">
        <p14:creationId xmlns:p14="http://schemas.microsoft.com/office/powerpoint/2010/main" val="27956288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77AE4DD-D539-44DA-9927-8AD47DA36B84}" type="datetime1">
              <a:rPr lang="en-US" smtClean="0"/>
              <a:t>5/7/2019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C26F335-B4D6-424E-9970-711117E1B935}" type="slidenum">
              <a:rPr lang="en-US" smtClean="0"/>
              <a:t>‹#›</a:t>
            </a:fld>
            <a:endParaRPr lang="en-US"/>
          </a:p>
        </p:txBody>
      </p:sp>
    </p:spTree>
    <p:extLst>
      <p:ext uri="{BB962C8B-B14F-4D97-AF65-F5344CB8AC3E}">
        <p14:creationId xmlns:p14="http://schemas.microsoft.com/office/powerpoint/2010/main" val="12787940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A49C510-755B-4AF4-A7BB-818BF653EC1D}" type="datetime1">
              <a:rPr lang="en-US" smtClean="0"/>
              <a:t>5/7/2019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C26F335-B4D6-424E-9970-711117E1B935}" type="slidenum">
              <a:rPr lang="en-US" smtClean="0"/>
              <a:t>‹#›</a:t>
            </a:fld>
            <a:endParaRPr lang="en-US"/>
          </a:p>
        </p:txBody>
      </p:sp>
    </p:spTree>
    <p:extLst>
      <p:ext uri="{BB962C8B-B14F-4D97-AF65-F5344CB8AC3E}">
        <p14:creationId xmlns:p14="http://schemas.microsoft.com/office/powerpoint/2010/main" val="2732792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D0311D6-E67A-4BAD-98B4-396858AFDD20}" type="datetime1">
              <a:rPr lang="en-US" smtClean="0"/>
              <a:t>5/7/2019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C26F335-B4D6-424E-9970-711117E1B935}" type="slidenum">
              <a:rPr lang="en-US" smtClean="0"/>
              <a:t>‹#›</a:t>
            </a:fld>
            <a:endParaRPr lang="en-US"/>
          </a:p>
        </p:txBody>
      </p:sp>
    </p:spTree>
    <p:extLst>
      <p:ext uri="{BB962C8B-B14F-4D97-AF65-F5344CB8AC3E}">
        <p14:creationId xmlns:p14="http://schemas.microsoft.com/office/powerpoint/2010/main" val="33798000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C884119-5D85-4751-B57A-C11AF5CA2AFF}" type="datetime1">
              <a:rPr lang="en-US" smtClean="0"/>
              <a:t>5/7/2019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C26F335-B4D6-424E-9970-711117E1B935}" type="slidenum">
              <a:rPr lang="en-US" smtClean="0"/>
              <a:t>‹#›</a:t>
            </a:fld>
            <a:endParaRPr lang="en-US"/>
          </a:p>
        </p:txBody>
      </p:sp>
    </p:spTree>
    <p:extLst>
      <p:ext uri="{BB962C8B-B14F-4D97-AF65-F5344CB8AC3E}">
        <p14:creationId xmlns:p14="http://schemas.microsoft.com/office/powerpoint/2010/main" val="27866909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0BC81BC-9889-4A5F-B966-3DE446012F0F}" type="datetime1">
              <a:rPr lang="en-US" smtClean="0"/>
              <a:t>5/7/2019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C26F335-B4D6-424E-9970-711117E1B935}" type="slidenum">
              <a:rPr lang="en-US" smtClean="0"/>
              <a:t>‹#›</a:t>
            </a:fld>
            <a:endParaRPr lang="en-US"/>
          </a:p>
        </p:txBody>
      </p:sp>
    </p:spTree>
    <p:extLst>
      <p:ext uri="{BB962C8B-B14F-4D97-AF65-F5344CB8AC3E}">
        <p14:creationId xmlns:p14="http://schemas.microsoft.com/office/powerpoint/2010/main" val="31392087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1BAE965-59C6-4E85-8F53-C14067BD4589}" type="datetime1">
              <a:rPr lang="en-US" smtClean="0"/>
              <a:t>5/7/2019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C26F335-B4D6-424E-9970-711117E1B935}" type="slidenum">
              <a:rPr lang="en-US" smtClean="0"/>
              <a:t>‹#›</a:t>
            </a:fld>
            <a:endParaRPr lang="en-US"/>
          </a:p>
        </p:txBody>
      </p:sp>
    </p:spTree>
    <p:extLst>
      <p:ext uri="{BB962C8B-B14F-4D97-AF65-F5344CB8AC3E}">
        <p14:creationId xmlns:p14="http://schemas.microsoft.com/office/powerpoint/2010/main" val="24676918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7B450F2-018A-4208-B049-28B1DA1DAA42}" type="datetime1">
              <a:rPr lang="en-US" smtClean="0"/>
              <a:t>5/7/2019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C26F335-B4D6-424E-9970-711117E1B935}" type="slidenum">
              <a:rPr lang="en-US" smtClean="0"/>
              <a:t>‹#›</a:t>
            </a:fld>
            <a:endParaRPr lang="en-US"/>
          </a:p>
        </p:txBody>
      </p:sp>
    </p:spTree>
    <p:extLst>
      <p:ext uri="{BB962C8B-B14F-4D97-AF65-F5344CB8AC3E}">
        <p14:creationId xmlns:p14="http://schemas.microsoft.com/office/powerpoint/2010/main" val="24419297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891D27A-83C1-4439-8EDF-C7121C54070D}" type="datetime1">
              <a:rPr lang="en-US" smtClean="0"/>
              <a:t>5/7/2019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C26F335-B4D6-424E-9970-711117E1B935}" type="slidenum">
              <a:rPr lang="en-US" smtClean="0"/>
              <a:t>‹#›</a:t>
            </a:fld>
            <a:endParaRPr lang="en-US"/>
          </a:p>
        </p:txBody>
      </p:sp>
    </p:spTree>
    <p:extLst>
      <p:ext uri="{BB962C8B-B14F-4D97-AF65-F5344CB8AC3E}">
        <p14:creationId xmlns:p14="http://schemas.microsoft.com/office/powerpoint/2010/main" val="856403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0A2850-3A2F-4A39-9EFF-5F12E266FEE8}" type="datetime1">
              <a:rPr lang="en-US" smtClean="0"/>
              <a:t>5/7/2019</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C26F335-B4D6-424E-9970-711117E1B935}" type="slidenum">
              <a:rPr lang="en-US" smtClean="0"/>
              <a:t>‹#›</a:t>
            </a:fld>
            <a:endParaRPr lang="en-US"/>
          </a:p>
        </p:txBody>
      </p:sp>
    </p:spTree>
    <p:extLst>
      <p:ext uri="{BB962C8B-B14F-4D97-AF65-F5344CB8AC3E}">
        <p14:creationId xmlns:p14="http://schemas.microsoft.com/office/powerpoint/2010/main" val="222309762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hyperlink" Target="https://thuvienphapluat.vn/van-ban/bo-may-hanh-chinh/nghi-dinh-68-2000-nd-cp-thuc-hien-che-do-hop-dong-loai-cong-viec-trong-co-quan-hanh-chinh-nha-nuoc-don-vi-su-nghiep-47047.aspx"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4931" y="146957"/>
            <a:ext cx="11917180" cy="4665675"/>
          </a:xfrm>
          <a:noFill/>
          <a:ln>
            <a:solidFill>
              <a:schemeClr val="accent1"/>
            </a:solidFill>
          </a:ln>
        </p:spPr>
        <p:txBody>
          <a:bodyPr>
            <a:normAutofit fontScale="90000"/>
          </a:bodyPr>
          <a:lstStyle/>
          <a:p>
            <a:r>
              <a:rPr lang="en-US" b="1" dirty="0" smtClean="0">
                <a:solidFill>
                  <a:srgbClr val="FF0000"/>
                </a:solidFill>
                <a:latin typeface="Arial" panose="020B0604020202020204" pitchFamily="34" charset="0"/>
                <a:cs typeface="Arial" panose="020B0604020202020204" pitchFamily="34" charset="0"/>
              </a:rPr>
              <a:t>MỘT SỐ NỘI DUNG </a:t>
            </a:r>
            <a:br>
              <a:rPr lang="en-US" b="1" dirty="0" smtClean="0">
                <a:solidFill>
                  <a:srgbClr val="FF0000"/>
                </a:solidFill>
                <a:latin typeface="Arial" panose="020B0604020202020204" pitchFamily="34" charset="0"/>
                <a:cs typeface="Arial" panose="020B0604020202020204" pitchFamily="34" charset="0"/>
              </a:rPr>
            </a:br>
            <a:r>
              <a:rPr lang="en-US" b="1" dirty="0" smtClean="0">
                <a:solidFill>
                  <a:srgbClr val="FF0000"/>
                </a:solidFill>
                <a:latin typeface="Arial" panose="020B0604020202020204" pitchFamily="34" charset="0"/>
                <a:cs typeface="Arial" panose="020B0604020202020204" pitchFamily="34" charset="0"/>
              </a:rPr>
              <a:t>QUẢN LÝ TÀI CHÍNH </a:t>
            </a:r>
            <a:br>
              <a:rPr lang="en-US" b="1" dirty="0" smtClean="0">
                <a:solidFill>
                  <a:srgbClr val="FF0000"/>
                </a:solidFill>
                <a:latin typeface="Arial" panose="020B0604020202020204" pitchFamily="34" charset="0"/>
                <a:cs typeface="Arial" panose="020B0604020202020204" pitchFamily="34" charset="0"/>
              </a:rPr>
            </a:br>
            <a:r>
              <a:rPr lang="en-US" b="1" dirty="0" smtClean="0">
                <a:solidFill>
                  <a:srgbClr val="FF0000"/>
                </a:solidFill>
                <a:latin typeface="Arial" panose="020B0604020202020204" pitchFamily="34" charset="0"/>
                <a:cs typeface="Arial" panose="020B0604020202020204" pitchFamily="34" charset="0"/>
              </a:rPr>
              <a:t>TẠI CÁC ĐƠN VỊ SỰ NGHIỆP CÔNG LẬP TRONG LĨNH VỰC Y TẾ</a:t>
            </a:r>
            <a:br>
              <a:rPr lang="en-US" b="1" dirty="0" smtClean="0">
                <a:solidFill>
                  <a:srgbClr val="FF0000"/>
                </a:solidFill>
                <a:latin typeface="Arial" panose="020B0604020202020204" pitchFamily="34" charset="0"/>
                <a:cs typeface="Arial" panose="020B0604020202020204" pitchFamily="34" charset="0"/>
              </a:rPr>
            </a:br>
            <a:r>
              <a:rPr lang="en-US" b="1" dirty="0" smtClean="0">
                <a:solidFill>
                  <a:srgbClr val="FF0000"/>
                </a:solidFill>
                <a:latin typeface="Arial" panose="020B0604020202020204" pitchFamily="34" charset="0"/>
                <a:cs typeface="Arial" panose="020B0604020202020204" pitchFamily="34" charset="0"/>
              </a:rPr>
              <a:t>TRÊN ĐỊA BÀN TỈNH ĐỒNG NAI</a:t>
            </a:r>
            <a:endParaRPr lang="en-US" b="1" dirty="0">
              <a:solidFill>
                <a:srgbClr val="FF0000"/>
              </a:solidFill>
              <a:latin typeface="Arial" panose="020B0604020202020204" pitchFamily="34" charset="0"/>
              <a:cs typeface="Arial" panose="020B0604020202020204" pitchFamily="34" charset="0"/>
            </a:endParaRPr>
          </a:p>
        </p:txBody>
      </p:sp>
      <p:sp>
        <p:nvSpPr>
          <p:cNvPr id="3" name="Subtitle 2"/>
          <p:cNvSpPr>
            <a:spLocks noGrp="1"/>
          </p:cNvSpPr>
          <p:nvPr>
            <p:ph type="subTitle" idx="1"/>
          </p:nvPr>
        </p:nvSpPr>
        <p:spPr>
          <a:xfrm>
            <a:off x="1491521" y="6135090"/>
            <a:ext cx="9144000" cy="543296"/>
          </a:xfrm>
        </p:spPr>
        <p:txBody>
          <a:bodyPr>
            <a:noAutofit/>
          </a:bodyPr>
          <a:lstStyle/>
          <a:p>
            <a:r>
              <a:rPr lang="en-US" sz="4400" b="1" dirty="0" err="1" smtClean="0">
                <a:solidFill>
                  <a:srgbClr val="0070C0"/>
                </a:solidFill>
                <a:latin typeface="Times New Roman" panose="02020603050405020304" pitchFamily="18" charset="0"/>
                <a:cs typeface="Times New Roman" panose="02020603050405020304" pitchFamily="18" charset="0"/>
              </a:rPr>
              <a:t>Tháng</a:t>
            </a:r>
            <a:r>
              <a:rPr lang="en-US" sz="4400" b="1" dirty="0" smtClean="0">
                <a:solidFill>
                  <a:srgbClr val="0070C0"/>
                </a:solidFill>
                <a:latin typeface="Times New Roman" panose="02020603050405020304" pitchFamily="18" charset="0"/>
                <a:cs typeface="Times New Roman" panose="02020603050405020304" pitchFamily="18" charset="0"/>
              </a:rPr>
              <a:t> 05/2019</a:t>
            </a:r>
            <a:endParaRPr lang="en-US" sz="4400" b="1" dirty="0">
              <a:solidFill>
                <a:srgbClr val="0070C0"/>
              </a:solidFill>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fld id="{9C26F335-B4D6-424E-9970-711117E1B935}" type="slidenum">
              <a:rPr lang="en-US" smtClean="0"/>
              <a:t>1</a:t>
            </a:fld>
            <a:endParaRPr lang="en-US"/>
          </a:p>
        </p:txBody>
      </p:sp>
    </p:spTree>
    <p:extLst>
      <p:ext uri="{BB962C8B-B14F-4D97-AF65-F5344CB8AC3E}">
        <p14:creationId xmlns:p14="http://schemas.microsoft.com/office/powerpoint/2010/main" val="42527442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104445"/>
          </a:xfrm>
        </p:spPr>
        <p:txBody>
          <a:bodyPr>
            <a:normAutofit/>
          </a:bodyPr>
          <a:lstStyle/>
          <a:p>
            <a:pPr algn="ctr"/>
            <a:r>
              <a:rPr lang="en-US" sz="4000" b="1" dirty="0">
                <a:solidFill>
                  <a:srgbClr val="FF0000"/>
                </a:solidFill>
                <a:latin typeface="Arial" panose="020B0604020202020204" pitchFamily="34" charset="0"/>
                <a:cs typeface="Arial" panose="020B0604020202020204" pitchFamily="34" charset="0"/>
              </a:rPr>
              <a:t>CÁC NGUỒN TÀI CHÍNH CỦA ĐƠN VỊ </a:t>
            </a:r>
            <a:r>
              <a:rPr lang="en-US" sz="4000" b="1" dirty="0" smtClean="0">
                <a:solidFill>
                  <a:srgbClr val="FF0000"/>
                </a:solidFill>
                <a:latin typeface="Arial" panose="020B0604020202020204" pitchFamily="34" charset="0"/>
                <a:cs typeface="Arial" panose="020B0604020202020204" pitchFamily="34" charset="0"/>
              </a:rPr>
              <a:t>(TT):</a:t>
            </a:r>
            <a:endParaRPr lang="en-US" sz="4000" b="1" dirty="0">
              <a:solidFill>
                <a:schemeClr val="accent1">
                  <a:lumMod val="75000"/>
                </a:schemeClr>
              </a:solidFill>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838200" y="1469570"/>
            <a:ext cx="10515600" cy="5388429"/>
          </a:xfrm>
        </p:spPr>
        <p:txBody>
          <a:bodyPr>
            <a:normAutofit lnSpcReduction="10000"/>
          </a:bodyPr>
          <a:lstStyle/>
          <a:p>
            <a:pPr marL="0" indent="0" algn="just">
              <a:buNone/>
            </a:pPr>
            <a:r>
              <a:rPr lang="en-US" dirty="0" smtClean="0">
                <a:solidFill>
                  <a:srgbClr val="002060"/>
                </a:solidFill>
                <a:latin typeface="Times New Roman" panose="02020603050405020304" pitchFamily="18" charset="0"/>
                <a:cs typeface="Times New Roman" panose="02020603050405020304" pitchFamily="18" charset="0"/>
              </a:rPr>
              <a:t>2. </a:t>
            </a:r>
            <a:r>
              <a:rPr lang="en-US" b="1" dirty="0" err="1" smtClean="0">
                <a:solidFill>
                  <a:srgbClr val="002060"/>
                </a:solidFill>
                <a:latin typeface="Arial" panose="020B0604020202020204" pitchFamily="34" charset="0"/>
                <a:cs typeface="Arial" panose="020B0604020202020204" pitchFamily="34" charset="0"/>
              </a:rPr>
              <a:t>Nguồn</a:t>
            </a:r>
            <a:r>
              <a:rPr lang="en-US" b="1" dirty="0" smtClean="0">
                <a:solidFill>
                  <a:srgbClr val="002060"/>
                </a:solidFill>
                <a:latin typeface="Arial" panose="020B0604020202020204" pitchFamily="34" charset="0"/>
                <a:cs typeface="Arial" panose="020B0604020202020204" pitchFamily="34" charset="0"/>
              </a:rPr>
              <a:t> </a:t>
            </a:r>
            <a:r>
              <a:rPr lang="en-US" b="1" dirty="0" err="1">
                <a:solidFill>
                  <a:srgbClr val="002060"/>
                </a:solidFill>
                <a:latin typeface="Arial" panose="020B0604020202020204" pitchFamily="34" charset="0"/>
                <a:cs typeface="Arial" panose="020B0604020202020204" pitchFamily="34" charset="0"/>
              </a:rPr>
              <a:t>thu</a:t>
            </a:r>
            <a:r>
              <a:rPr lang="en-US" b="1" dirty="0">
                <a:solidFill>
                  <a:srgbClr val="002060"/>
                </a:solidFill>
                <a:latin typeface="Arial" panose="020B0604020202020204" pitchFamily="34" charset="0"/>
                <a:cs typeface="Arial" panose="020B0604020202020204" pitchFamily="34" charset="0"/>
              </a:rPr>
              <a:t> </a:t>
            </a:r>
            <a:r>
              <a:rPr lang="en-US" b="1" dirty="0" err="1">
                <a:solidFill>
                  <a:srgbClr val="002060"/>
                </a:solidFill>
                <a:latin typeface="Arial" panose="020B0604020202020204" pitchFamily="34" charset="0"/>
                <a:cs typeface="Arial" panose="020B0604020202020204" pitchFamily="34" charset="0"/>
              </a:rPr>
              <a:t>từ</a:t>
            </a:r>
            <a:r>
              <a:rPr lang="en-US" b="1" dirty="0">
                <a:solidFill>
                  <a:srgbClr val="002060"/>
                </a:solidFill>
                <a:latin typeface="Arial" panose="020B0604020202020204" pitchFamily="34" charset="0"/>
                <a:cs typeface="Arial" panose="020B0604020202020204" pitchFamily="34" charset="0"/>
              </a:rPr>
              <a:t> </a:t>
            </a:r>
            <a:r>
              <a:rPr lang="en-US" b="1" dirty="0" err="1">
                <a:solidFill>
                  <a:srgbClr val="002060"/>
                </a:solidFill>
                <a:latin typeface="Arial" panose="020B0604020202020204" pitchFamily="34" charset="0"/>
                <a:cs typeface="Arial" panose="020B0604020202020204" pitchFamily="34" charset="0"/>
              </a:rPr>
              <a:t>hoạt</a:t>
            </a:r>
            <a:r>
              <a:rPr lang="en-US" b="1" dirty="0">
                <a:solidFill>
                  <a:srgbClr val="002060"/>
                </a:solidFill>
                <a:latin typeface="Arial" panose="020B0604020202020204" pitchFamily="34" charset="0"/>
                <a:cs typeface="Arial" panose="020B0604020202020204" pitchFamily="34" charset="0"/>
              </a:rPr>
              <a:t> </a:t>
            </a:r>
            <a:r>
              <a:rPr lang="en-US" b="1" dirty="0" err="1">
                <a:solidFill>
                  <a:srgbClr val="002060"/>
                </a:solidFill>
                <a:latin typeface="Arial" panose="020B0604020202020204" pitchFamily="34" charset="0"/>
                <a:cs typeface="Arial" panose="020B0604020202020204" pitchFamily="34" charset="0"/>
              </a:rPr>
              <a:t>động</a:t>
            </a:r>
            <a:r>
              <a:rPr lang="en-US" b="1" dirty="0">
                <a:solidFill>
                  <a:srgbClr val="002060"/>
                </a:solidFill>
                <a:latin typeface="Arial" panose="020B0604020202020204" pitchFamily="34" charset="0"/>
                <a:cs typeface="Arial" panose="020B0604020202020204" pitchFamily="34" charset="0"/>
              </a:rPr>
              <a:t> </a:t>
            </a:r>
            <a:r>
              <a:rPr lang="en-US" b="1" dirty="0" err="1">
                <a:solidFill>
                  <a:srgbClr val="002060"/>
                </a:solidFill>
                <a:latin typeface="Arial" panose="020B0604020202020204" pitchFamily="34" charset="0"/>
                <a:cs typeface="Arial" panose="020B0604020202020204" pitchFamily="34" charset="0"/>
              </a:rPr>
              <a:t>sự</a:t>
            </a:r>
            <a:r>
              <a:rPr lang="en-US" b="1" dirty="0">
                <a:solidFill>
                  <a:srgbClr val="002060"/>
                </a:solidFill>
                <a:latin typeface="Arial" panose="020B0604020202020204" pitchFamily="34" charset="0"/>
                <a:cs typeface="Arial" panose="020B0604020202020204" pitchFamily="34" charset="0"/>
              </a:rPr>
              <a:t> </a:t>
            </a:r>
            <a:r>
              <a:rPr lang="en-US" b="1" dirty="0" err="1">
                <a:solidFill>
                  <a:srgbClr val="002060"/>
                </a:solidFill>
                <a:latin typeface="Arial" panose="020B0604020202020204" pitchFamily="34" charset="0"/>
                <a:cs typeface="Arial" panose="020B0604020202020204" pitchFamily="34" charset="0"/>
              </a:rPr>
              <a:t>nghiệp</a:t>
            </a:r>
            <a:r>
              <a:rPr lang="en-US" b="1" dirty="0">
                <a:solidFill>
                  <a:srgbClr val="002060"/>
                </a:solidFill>
                <a:latin typeface="Arial" panose="020B0604020202020204" pitchFamily="34" charset="0"/>
                <a:cs typeface="Arial" panose="020B0604020202020204" pitchFamily="34" charset="0"/>
              </a:rPr>
              <a:t> </a:t>
            </a:r>
            <a:r>
              <a:rPr lang="en-US" b="1" dirty="0" err="1">
                <a:solidFill>
                  <a:srgbClr val="002060"/>
                </a:solidFill>
                <a:latin typeface="Arial" panose="020B0604020202020204" pitchFamily="34" charset="0"/>
                <a:cs typeface="Arial" panose="020B0604020202020204" pitchFamily="34" charset="0"/>
              </a:rPr>
              <a:t>gồm</a:t>
            </a:r>
            <a:r>
              <a:rPr lang="en-US" b="1" dirty="0">
                <a:solidFill>
                  <a:srgbClr val="002060"/>
                </a:solidFill>
                <a:latin typeface="Arial" panose="020B0604020202020204" pitchFamily="34" charset="0"/>
                <a:cs typeface="Arial" panose="020B0604020202020204" pitchFamily="34" charset="0"/>
              </a:rPr>
              <a:t>:</a:t>
            </a:r>
          </a:p>
          <a:p>
            <a:pPr lvl="1" algn="just"/>
            <a:r>
              <a:rPr lang="vi-VN" sz="2800" dirty="0">
                <a:solidFill>
                  <a:srgbClr val="002060"/>
                </a:solidFill>
                <a:latin typeface="Arial" panose="020B0604020202020204" pitchFamily="34" charset="0"/>
                <a:cs typeface="Arial" panose="020B0604020202020204" pitchFamily="34" charset="0"/>
              </a:rPr>
              <a:t>Phần được để lại từ số thu </a:t>
            </a:r>
            <a:r>
              <a:rPr lang="vi-VN" sz="2800" dirty="0" smtClean="0">
                <a:solidFill>
                  <a:srgbClr val="002060"/>
                </a:solidFill>
                <a:latin typeface="Arial" panose="020B0604020202020204" pitchFamily="34" charset="0"/>
                <a:cs typeface="Arial" panose="020B0604020202020204" pitchFamily="34" charset="0"/>
              </a:rPr>
              <a:t>phí</a:t>
            </a:r>
            <a:r>
              <a:rPr lang="en-US" sz="2800" dirty="0">
                <a:solidFill>
                  <a:srgbClr val="002060"/>
                </a:solidFill>
                <a:latin typeface="Arial" panose="020B0604020202020204" pitchFamily="34" charset="0"/>
                <a:cs typeface="Arial" panose="020B0604020202020204" pitchFamily="34" charset="0"/>
              </a:rPr>
              <a:t> </a:t>
            </a:r>
            <a:r>
              <a:rPr lang="en-US" sz="2800" dirty="0" smtClean="0">
                <a:solidFill>
                  <a:srgbClr val="002060"/>
                </a:solidFill>
                <a:latin typeface="Arial" panose="020B0604020202020204" pitchFamily="34" charset="0"/>
                <a:cs typeface="Arial" panose="020B0604020202020204" pitchFamily="34" charset="0"/>
              </a:rPr>
              <a:t>(VD: </a:t>
            </a:r>
            <a:r>
              <a:rPr lang="en-US" sz="2800" dirty="0" err="1" smtClean="0">
                <a:solidFill>
                  <a:srgbClr val="002060"/>
                </a:solidFill>
                <a:latin typeface="Arial" panose="020B0604020202020204" pitchFamily="34" charset="0"/>
                <a:cs typeface="Arial" panose="020B0604020202020204" pitchFamily="34" charset="0"/>
              </a:rPr>
              <a:t>Phí</a:t>
            </a:r>
            <a:r>
              <a:rPr lang="en-US" sz="2800" dirty="0" smtClean="0">
                <a:solidFill>
                  <a:srgbClr val="002060"/>
                </a:solidFill>
                <a:latin typeface="Arial" panose="020B0604020202020204" pitchFamily="34" charset="0"/>
                <a:cs typeface="Arial" panose="020B0604020202020204" pitchFamily="34" charset="0"/>
              </a:rPr>
              <a:t> </a:t>
            </a:r>
            <a:r>
              <a:rPr lang="en-US" sz="2800" dirty="0" err="1" smtClean="0">
                <a:solidFill>
                  <a:srgbClr val="002060"/>
                </a:solidFill>
                <a:latin typeface="Arial" panose="020B0604020202020204" pitchFamily="34" charset="0"/>
                <a:cs typeface="Arial" panose="020B0604020202020204" pitchFamily="34" charset="0"/>
              </a:rPr>
              <a:t>Giám</a:t>
            </a:r>
            <a:r>
              <a:rPr lang="en-US" sz="2800" dirty="0" smtClean="0">
                <a:solidFill>
                  <a:srgbClr val="002060"/>
                </a:solidFill>
                <a:latin typeface="Arial" panose="020B0604020202020204" pitchFamily="34" charset="0"/>
                <a:cs typeface="Arial" panose="020B0604020202020204" pitchFamily="34" charset="0"/>
              </a:rPr>
              <a:t> </a:t>
            </a:r>
            <a:r>
              <a:rPr lang="en-US" sz="2800" dirty="0" err="1" smtClean="0">
                <a:solidFill>
                  <a:srgbClr val="002060"/>
                </a:solidFill>
                <a:latin typeface="Arial" panose="020B0604020202020204" pitchFamily="34" charset="0"/>
                <a:cs typeface="Arial" panose="020B0604020202020204" pitchFamily="34" charset="0"/>
              </a:rPr>
              <a:t>định</a:t>
            </a:r>
            <a:r>
              <a:rPr lang="en-US" sz="2800" dirty="0" smtClean="0">
                <a:solidFill>
                  <a:srgbClr val="002060"/>
                </a:solidFill>
                <a:latin typeface="Arial" panose="020B0604020202020204" pitchFamily="34" charset="0"/>
                <a:cs typeface="Arial" panose="020B0604020202020204" pitchFamily="34" charset="0"/>
              </a:rPr>
              <a:t> y </a:t>
            </a:r>
            <a:r>
              <a:rPr lang="en-US" sz="2800" dirty="0" err="1" smtClean="0">
                <a:solidFill>
                  <a:srgbClr val="002060"/>
                </a:solidFill>
                <a:latin typeface="Arial" panose="020B0604020202020204" pitchFamily="34" charset="0"/>
                <a:cs typeface="Arial" panose="020B0604020202020204" pitchFamily="34" charset="0"/>
              </a:rPr>
              <a:t>khoa</a:t>
            </a:r>
            <a:r>
              <a:rPr lang="en-US" sz="2800" dirty="0" smtClean="0">
                <a:solidFill>
                  <a:srgbClr val="002060"/>
                </a:solidFill>
                <a:latin typeface="Arial" panose="020B0604020202020204" pitchFamily="34" charset="0"/>
                <a:cs typeface="Arial" panose="020B0604020202020204" pitchFamily="34" charset="0"/>
              </a:rPr>
              <a:t>…)</a:t>
            </a:r>
            <a:endParaRPr lang="en-US" sz="2800" dirty="0">
              <a:solidFill>
                <a:srgbClr val="002060"/>
              </a:solidFill>
              <a:latin typeface="Arial" panose="020B0604020202020204" pitchFamily="34" charset="0"/>
              <a:cs typeface="Arial" panose="020B0604020202020204" pitchFamily="34" charset="0"/>
            </a:endParaRPr>
          </a:p>
          <a:p>
            <a:pPr lvl="1" algn="just"/>
            <a:r>
              <a:rPr lang="en-US" sz="2800" dirty="0">
                <a:solidFill>
                  <a:srgbClr val="002060"/>
                </a:solidFill>
                <a:latin typeface="Arial" panose="020B0604020202020204" pitchFamily="34" charset="0"/>
                <a:cs typeface="Arial" panose="020B0604020202020204" pitchFamily="34" charset="0"/>
              </a:rPr>
              <a:t>Thu </a:t>
            </a:r>
            <a:r>
              <a:rPr lang="en-US" sz="2800" dirty="0" err="1">
                <a:solidFill>
                  <a:srgbClr val="002060"/>
                </a:solidFill>
                <a:latin typeface="Arial" panose="020B0604020202020204" pitchFamily="34" charset="0"/>
                <a:cs typeface="Arial" panose="020B0604020202020204" pitchFamily="34" charset="0"/>
              </a:rPr>
              <a:t>từ</a:t>
            </a:r>
            <a:r>
              <a:rPr lang="en-US" sz="2800" dirty="0">
                <a:solidFill>
                  <a:srgbClr val="002060"/>
                </a:solidFill>
                <a:latin typeface="Arial" panose="020B0604020202020204" pitchFamily="34" charset="0"/>
                <a:cs typeface="Arial" panose="020B0604020202020204" pitchFamily="34" charset="0"/>
              </a:rPr>
              <a:t> </a:t>
            </a:r>
            <a:r>
              <a:rPr lang="en-US" sz="2800" dirty="0" err="1">
                <a:solidFill>
                  <a:srgbClr val="002060"/>
                </a:solidFill>
                <a:latin typeface="Arial" panose="020B0604020202020204" pitchFamily="34" charset="0"/>
                <a:cs typeface="Arial" panose="020B0604020202020204" pitchFamily="34" charset="0"/>
              </a:rPr>
              <a:t>hoạt</a:t>
            </a:r>
            <a:r>
              <a:rPr lang="en-US" sz="2800" dirty="0">
                <a:solidFill>
                  <a:srgbClr val="002060"/>
                </a:solidFill>
                <a:latin typeface="Arial" panose="020B0604020202020204" pitchFamily="34" charset="0"/>
                <a:cs typeface="Arial" panose="020B0604020202020204" pitchFamily="34" charset="0"/>
              </a:rPr>
              <a:t> </a:t>
            </a:r>
            <a:r>
              <a:rPr lang="en-US" sz="2800" dirty="0" err="1">
                <a:solidFill>
                  <a:srgbClr val="002060"/>
                </a:solidFill>
                <a:latin typeface="Arial" panose="020B0604020202020204" pitchFamily="34" charset="0"/>
                <a:cs typeface="Arial" panose="020B0604020202020204" pitchFamily="34" charset="0"/>
              </a:rPr>
              <a:t>động</a:t>
            </a:r>
            <a:r>
              <a:rPr lang="en-US" sz="2800" dirty="0">
                <a:solidFill>
                  <a:srgbClr val="002060"/>
                </a:solidFill>
                <a:latin typeface="Arial" panose="020B0604020202020204" pitchFamily="34" charset="0"/>
                <a:cs typeface="Arial" panose="020B0604020202020204" pitchFamily="34" charset="0"/>
              </a:rPr>
              <a:t> </a:t>
            </a:r>
            <a:r>
              <a:rPr lang="en-US" sz="2800" dirty="0" err="1">
                <a:solidFill>
                  <a:srgbClr val="002060"/>
                </a:solidFill>
                <a:latin typeface="Arial" panose="020B0604020202020204" pitchFamily="34" charset="0"/>
                <a:cs typeface="Arial" panose="020B0604020202020204" pitchFamily="34" charset="0"/>
              </a:rPr>
              <a:t>dịch</a:t>
            </a:r>
            <a:r>
              <a:rPr lang="en-US" sz="2800" dirty="0">
                <a:solidFill>
                  <a:srgbClr val="002060"/>
                </a:solidFill>
                <a:latin typeface="Arial" panose="020B0604020202020204" pitchFamily="34" charset="0"/>
                <a:cs typeface="Arial" panose="020B0604020202020204" pitchFamily="34" charset="0"/>
              </a:rPr>
              <a:t> </a:t>
            </a:r>
            <a:r>
              <a:rPr lang="en-US" sz="2800" dirty="0" err="1">
                <a:solidFill>
                  <a:srgbClr val="002060"/>
                </a:solidFill>
                <a:latin typeface="Arial" panose="020B0604020202020204" pitchFamily="34" charset="0"/>
                <a:cs typeface="Arial" panose="020B0604020202020204" pitchFamily="34" charset="0"/>
              </a:rPr>
              <a:t>vụ</a:t>
            </a:r>
            <a:endParaRPr lang="en-US" sz="2800" dirty="0">
              <a:solidFill>
                <a:srgbClr val="002060"/>
              </a:solidFill>
              <a:latin typeface="Arial" panose="020B0604020202020204" pitchFamily="34" charset="0"/>
              <a:cs typeface="Arial" panose="020B0604020202020204" pitchFamily="34" charset="0"/>
            </a:endParaRPr>
          </a:p>
          <a:p>
            <a:pPr lvl="1" algn="just"/>
            <a:r>
              <a:rPr lang="en-US" sz="2800" dirty="0" err="1" smtClean="0">
                <a:solidFill>
                  <a:srgbClr val="002060"/>
                </a:solidFill>
                <a:latin typeface="Arial" panose="020B0604020202020204" pitchFamily="34" charset="0"/>
                <a:cs typeface="Arial" panose="020B0604020202020204" pitchFamily="34" charset="0"/>
              </a:rPr>
              <a:t>Nguồn</a:t>
            </a:r>
            <a:r>
              <a:rPr lang="en-US" sz="2800" dirty="0" smtClean="0">
                <a:solidFill>
                  <a:srgbClr val="002060"/>
                </a:solidFill>
                <a:latin typeface="Arial" panose="020B0604020202020204" pitchFamily="34" charset="0"/>
                <a:cs typeface="Arial" panose="020B0604020202020204" pitchFamily="34" charset="0"/>
              </a:rPr>
              <a:t> </a:t>
            </a:r>
            <a:r>
              <a:rPr lang="en-US" sz="2800" dirty="0" err="1">
                <a:solidFill>
                  <a:srgbClr val="002060"/>
                </a:solidFill>
                <a:latin typeface="Arial" panose="020B0604020202020204" pitchFamily="34" charset="0"/>
                <a:cs typeface="Arial" panose="020B0604020202020204" pitchFamily="34" charset="0"/>
              </a:rPr>
              <a:t>thu</a:t>
            </a:r>
            <a:r>
              <a:rPr lang="en-US" sz="2800" dirty="0">
                <a:solidFill>
                  <a:srgbClr val="002060"/>
                </a:solidFill>
                <a:latin typeface="Arial" panose="020B0604020202020204" pitchFamily="34" charset="0"/>
                <a:cs typeface="Arial" panose="020B0604020202020204" pitchFamily="34" charset="0"/>
              </a:rPr>
              <a:t> </a:t>
            </a:r>
            <a:r>
              <a:rPr lang="en-US" sz="2800" dirty="0" err="1">
                <a:solidFill>
                  <a:srgbClr val="002060"/>
                </a:solidFill>
                <a:latin typeface="Arial" panose="020B0604020202020204" pitchFamily="34" charset="0"/>
                <a:cs typeface="Arial" panose="020B0604020202020204" pitchFamily="34" charset="0"/>
              </a:rPr>
              <a:t>hoạt</a:t>
            </a:r>
            <a:r>
              <a:rPr lang="en-US" sz="2800" dirty="0">
                <a:solidFill>
                  <a:srgbClr val="002060"/>
                </a:solidFill>
                <a:latin typeface="Arial" panose="020B0604020202020204" pitchFamily="34" charset="0"/>
                <a:cs typeface="Arial" panose="020B0604020202020204" pitchFamily="34" charset="0"/>
              </a:rPr>
              <a:t> </a:t>
            </a:r>
            <a:r>
              <a:rPr lang="en-US" sz="2800" dirty="0" err="1">
                <a:solidFill>
                  <a:srgbClr val="002060"/>
                </a:solidFill>
                <a:latin typeface="Arial" panose="020B0604020202020204" pitchFamily="34" charset="0"/>
                <a:cs typeface="Arial" panose="020B0604020202020204" pitchFamily="34" charset="0"/>
              </a:rPr>
              <a:t>động</a:t>
            </a:r>
            <a:r>
              <a:rPr lang="en-US" sz="2800" dirty="0">
                <a:solidFill>
                  <a:srgbClr val="002060"/>
                </a:solidFill>
                <a:latin typeface="Arial" panose="020B0604020202020204" pitchFamily="34" charset="0"/>
                <a:cs typeface="Arial" panose="020B0604020202020204" pitchFamily="34" charset="0"/>
              </a:rPr>
              <a:t> </a:t>
            </a:r>
            <a:r>
              <a:rPr lang="en-US" sz="2800" dirty="0" err="1">
                <a:solidFill>
                  <a:srgbClr val="002060"/>
                </a:solidFill>
                <a:latin typeface="Arial" panose="020B0604020202020204" pitchFamily="34" charset="0"/>
                <a:cs typeface="Arial" panose="020B0604020202020204" pitchFamily="34" charset="0"/>
              </a:rPr>
              <a:t>cho</a:t>
            </a:r>
            <a:r>
              <a:rPr lang="en-US" sz="2800" dirty="0">
                <a:solidFill>
                  <a:srgbClr val="002060"/>
                </a:solidFill>
                <a:latin typeface="Arial" panose="020B0604020202020204" pitchFamily="34" charset="0"/>
                <a:cs typeface="Arial" panose="020B0604020202020204" pitchFamily="34" charset="0"/>
              </a:rPr>
              <a:t> </a:t>
            </a:r>
            <a:r>
              <a:rPr lang="en-US" sz="2800" dirty="0" err="1">
                <a:solidFill>
                  <a:srgbClr val="002060"/>
                </a:solidFill>
                <a:latin typeface="Arial" panose="020B0604020202020204" pitchFamily="34" charset="0"/>
                <a:cs typeface="Arial" panose="020B0604020202020204" pitchFamily="34" charset="0"/>
              </a:rPr>
              <a:t>thuê</a:t>
            </a:r>
            <a:r>
              <a:rPr lang="en-US" sz="2800" dirty="0">
                <a:solidFill>
                  <a:srgbClr val="002060"/>
                </a:solidFill>
                <a:latin typeface="Arial" panose="020B0604020202020204" pitchFamily="34" charset="0"/>
                <a:cs typeface="Arial" panose="020B0604020202020204" pitchFamily="34" charset="0"/>
              </a:rPr>
              <a:t>, </a:t>
            </a:r>
            <a:r>
              <a:rPr lang="en-US" sz="2800" dirty="0" err="1">
                <a:solidFill>
                  <a:srgbClr val="002060"/>
                </a:solidFill>
                <a:latin typeface="Arial" panose="020B0604020202020204" pitchFamily="34" charset="0"/>
                <a:cs typeface="Arial" panose="020B0604020202020204" pitchFamily="34" charset="0"/>
              </a:rPr>
              <a:t>liên</a:t>
            </a:r>
            <a:r>
              <a:rPr lang="en-US" sz="2800" dirty="0">
                <a:solidFill>
                  <a:srgbClr val="002060"/>
                </a:solidFill>
                <a:latin typeface="Arial" panose="020B0604020202020204" pitchFamily="34" charset="0"/>
                <a:cs typeface="Arial" panose="020B0604020202020204" pitchFamily="34" charset="0"/>
              </a:rPr>
              <a:t> </a:t>
            </a:r>
            <a:r>
              <a:rPr lang="en-US" sz="2800" dirty="0" err="1">
                <a:solidFill>
                  <a:srgbClr val="002060"/>
                </a:solidFill>
                <a:latin typeface="Arial" panose="020B0604020202020204" pitchFamily="34" charset="0"/>
                <a:cs typeface="Arial" panose="020B0604020202020204" pitchFamily="34" charset="0"/>
              </a:rPr>
              <a:t>doanh</a:t>
            </a:r>
            <a:r>
              <a:rPr lang="en-US" sz="2800" dirty="0">
                <a:solidFill>
                  <a:srgbClr val="002060"/>
                </a:solidFill>
                <a:latin typeface="Arial" panose="020B0604020202020204" pitchFamily="34" charset="0"/>
                <a:cs typeface="Arial" panose="020B0604020202020204" pitchFamily="34" charset="0"/>
              </a:rPr>
              <a:t> </a:t>
            </a:r>
            <a:r>
              <a:rPr lang="en-US" sz="2800" dirty="0" err="1">
                <a:solidFill>
                  <a:srgbClr val="002060"/>
                </a:solidFill>
                <a:latin typeface="Arial" panose="020B0604020202020204" pitchFamily="34" charset="0"/>
                <a:cs typeface="Arial" panose="020B0604020202020204" pitchFamily="34" charset="0"/>
              </a:rPr>
              <a:t>liên</a:t>
            </a:r>
            <a:r>
              <a:rPr lang="en-US" sz="2800" dirty="0">
                <a:solidFill>
                  <a:srgbClr val="002060"/>
                </a:solidFill>
                <a:latin typeface="Arial" panose="020B0604020202020204" pitchFamily="34" charset="0"/>
                <a:cs typeface="Arial" panose="020B0604020202020204" pitchFamily="34" charset="0"/>
              </a:rPr>
              <a:t> </a:t>
            </a:r>
            <a:r>
              <a:rPr lang="en-US" sz="2800" dirty="0" err="1">
                <a:solidFill>
                  <a:srgbClr val="002060"/>
                </a:solidFill>
                <a:latin typeface="Arial" panose="020B0604020202020204" pitchFamily="34" charset="0"/>
                <a:cs typeface="Arial" panose="020B0604020202020204" pitchFamily="34" charset="0"/>
              </a:rPr>
              <a:t>kết</a:t>
            </a:r>
            <a:endParaRPr lang="en-US" sz="2800" dirty="0">
              <a:solidFill>
                <a:srgbClr val="002060"/>
              </a:solidFill>
              <a:latin typeface="Arial" panose="020B0604020202020204" pitchFamily="34" charset="0"/>
              <a:cs typeface="Arial" panose="020B0604020202020204" pitchFamily="34" charset="0"/>
            </a:endParaRPr>
          </a:p>
          <a:p>
            <a:pPr lvl="1" algn="just"/>
            <a:r>
              <a:rPr lang="vi-VN" sz="2800" dirty="0">
                <a:solidFill>
                  <a:srgbClr val="002060"/>
                </a:solidFill>
                <a:latin typeface="Arial" panose="020B0604020202020204" pitchFamily="34" charset="0"/>
                <a:cs typeface="Arial" panose="020B0604020202020204" pitchFamily="34" charset="0"/>
              </a:rPr>
              <a:t>Lãi được chia từ các hoạt động liên doanh, liên kết, lãi tiền gửi ngân </a:t>
            </a:r>
            <a:r>
              <a:rPr lang="vi-VN" sz="2800" dirty="0" smtClean="0">
                <a:solidFill>
                  <a:srgbClr val="002060"/>
                </a:solidFill>
                <a:latin typeface="Arial" panose="020B0604020202020204" pitchFamily="34" charset="0"/>
                <a:cs typeface="Arial" panose="020B0604020202020204" pitchFamily="34" charset="0"/>
              </a:rPr>
              <a:t>hàng</a:t>
            </a:r>
            <a:endParaRPr lang="en-US" sz="2800" dirty="0" smtClean="0">
              <a:solidFill>
                <a:srgbClr val="002060"/>
              </a:solidFill>
              <a:latin typeface="Arial" panose="020B0604020202020204" pitchFamily="34" charset="0"/>
              <a:cs typeface="Arial" panose="020B0604020202020204" pitchFamily="34" charset="0"/>
            </a:endParaRPr>
          </a:p>
          <a:p>
            <a:pPr lvl="1" algn="just"/>
            <a:r>
              <a:rPr lang="en-US" sz="2800" dirty="0">
                <a:solidFill>
                  <a:srgbClr val="002060"/>
                </a:solidFill>
                <a:latin typeface="Arial" panose="020B0604020202020204" pitchFamily="34" charset="0"/>
                <a:cs typeface="Arial" panose="020B0604020202020204" pitchFamily="34" charset="0"/>
              </a:rPr>
              <a:t>Thu </a:t>
            </a:r>
            <a:r>
              <a:rPr lang="en-US" sz="2800" dirty="0" err="1">
                <a:solidFill>
                  <a:srgbClr val="002060"/>
                </a:solidFill>
                <a:latin typeface="Arial" panose="020B0604020202020204" pitchFamily="34" charset="0"/>
                <a:cs typeface="Arial" panose="020B0604020202020204" pitchFamily="34" charset="0"/>
              </a:rPr>
              <a:t>từ</a:t>
            </a:r>
            <a:r>
              <a:rPr lang="en-US" sz="2800" dirty="0">
                <a:solidFill>
                  <a:srgbClr val="002060"/>
                </a:solidFill>
                <a:latin typeface="Arial" panose="020B0604020202020204" pitchFamily="34" charset="0"/>
                <a:cs typeface="Arial" panose="020B0604020202020204" pitchFamily="34" charset="0"/>
              </a:rPr>
              <a:t> </a:t>
            </a:r>
            <a:r>
              <a:rPr lang="en-US" sz="2800" dirty="0" err="1">
                <a:solidFill>
                  <a:srgbClr val="002060"/>
                </a:solidFill>
                <a:latin typeface="Arial" panose="020B0604020202020204" pitchFamily="34" charset="0"/>
                <a:cs typeface="Arial" panose="020B0604020202020204" pitchFamily="34" charset="0"/>
              </a:rPr>
              <a:t>hoạt</a:t>
            </a:r>
            <a:r>
              <a:rPr lang="en-US" sz="2800" dirty="0">
                <a:solidFill>
                  <a:srgbClr val="002060"/>
                </a:solidFill>
                <a:latin typeface="Arial" panose="020B0604020202020204" pitchFamily="34" charset="0"/>
                <a:cs typeface="Arial" panose="020B0604020202020204" pitchFamily="34" charset="0"/>
              </a:rPr>
              <a:t> </a:t>
            </a:r>
            <a:r>
              <a:rPr lang="en-US" sz="2800" dirty="0" err="1">
                <a:solidFill>
                  <a:srgbClr val="002060"/>
                </a:solidFill>
                <a:latin typeface="Arial" panose="020B0604020202020204" pitchFamily="34" charset="0"/>
                <a:cs typeface="Arial" panose="020B0604020202020204" pitchFamily="34" charset="0"/>
              </a:rPr>
              <a:t>động</a:t>
            </a:r>
            <a:r>
              <a:rPr lang="en-US" sz="2800" dirty="0">
                <a:solidFill>
                  <a:srgbClr val="002060"/>
                </a:solidFill>
                <a:latin typeface="Arial" panose="020B0604020202020204" pitchFamily="34" charset="0"/>
                <a:cs typeface="Arial" panose="020B0604020202020204" pitchFamily="34" charset="0"/>
              </a:rPr>
              <a:t> </a:t>
            </a:r>
            <a:r>
              <a:rPr lang="en-US" sz="2800" dirty="0" err="1">
                <a:solidFill>
                  <a:srgbClr val="002060"/>
                </a:solidFill>
                <a:latin typeface="Arial" panose="020B0604020202020204" pitchFamily="34" charset="0"/>
                <a:cs typeface="Arial" panose="020B0604020202020204" pitchFamily="34" charset="0"/>
              </a:rPr>
              <a:t>sự</a:t>
            </a:r>
            <a:r>
              <a:rPr lang="en-US" sz="2800" dirty="0">
                <a:solidFill>
                  <a:srgbClr val="002060"/>
                </a:solidFill>
                <a:latin typeface="Arial" panose="020B0604020202020204" pitchFamily="34" charset="0"/>
                <a:cs typeface="Arial" panose="020B0604020202020204" pitchFamily="34" charset="0"/>
              </a:rPr>
              <a:t> </a:t>
            </a:r>
            <a:r>
              <a:rPr lang="en-US" sz="2800" dirty="0" err="1">
                <a:solidFill>
                  <a:srgbClr val="002060"/>
                </a:solidFill>
                <a:latin typeface="Arial" panose="020B0604020202020204" pitchFamily="34" charset="0"/>
                <a:cs typeface="Arial" panose="020B0604020202020204" pitchFamily="34" charset="0"/>
              </a:rPr>
              <a:t>nghiệp</a:t>
            </a:r>
            <a:r>
              <a:rPr lang="en-US" sz="2800" dirty="0">
                <a:solidFill>
                  <a:srgbClr val="002060"/>
                </a:solidFill>
                <a:latin typeface="Arial" panose="020B0604020202020204" pitchFamily="34" charset="0"/>
                <a:cs typeface="Arial" panose="020B0604020202020204" pitchFamily="34" charset="0"/>
              </a:rPr>
              <a:t> </a:t>
            </a:r>
            <a:r>
              <a:rPr lang="en-US" sz="2800" dirty="0" err="1">
                <a:solidFill>
                  <a:srgbClr val="002060"/>
                </a:solidFill>
                <a:latin typeface="Arial" panose="020B0604020202020204" pitchFamily="34" charset="0"/>
                <a:cs typeface="Arial" panose="020B0604020202020204" pitchFamily="34" charset="0"/>
              </a:rPr>
              <a:t>khác</a:t>
            </a:r>
            <a:r>
              <a:rPr lang="en-US" sz="2800" dirty="0">
                <a:solidFill>
                  <a:srgbClr val="002060"/>
                </a:solidFill>
                <a:latin typeface="Arial" panose="020B0604020202020204" pitchFamily="34" charset="0"/>
                <a:cs typeface="Arial" panose="020B0604020202020204" pitchFamily="34" charset="0"/>
              </a:rPr>
              <a:t> (</a:t>
            </a:r>
            <a:r>
              <a:rPr lang="en-US" sz="2800" dirty="0" err="1">
                <a:solidFill>
                  <a:srgbClr val="002060"/>
                </a:solidFill>
                <a:latin typeface="Arial" panose="020B0604020202020204" pitchFamily="34" charset="0"/>
                <a:cs typeface="Arial" panose="020B0604020202020204" pitchFamily="34" charset="0"/>
              </a:rPr>
              <a:t>nếu</a:t>
            </a:r>
            <a:r>
              <a:rPr lang="en-US" sz="2800" dirty="0">
                <a:solidFill>
                  <a:srgbClr val="002060"/>
                </a:solidFill>
                <a:latin typeface="Arial" panose="020B0604020202020204" pitchFamily="34" charset="0"/>
                <a:cs typeface="Arial" panose="020B0604020202020204" pitchFamily="34" charset="0"/>
              </a:rPr>
              <a:t> </a:t>
            </a:r>
            <a:r>
              <a:rPr lang="en-US" sz="2800" dirty="0" err="1">
                <a:solidFill>
                  <a:srgbClr val="002060"/>
                </a:solidFill>
                <a:latin typeface="Arial" panose="020B0604020202020204" pitchFamily="34" charset="0"/>
                <a:cs typeface="Arial" panose="020B0604020202020204" pitchFamily="34" charset="0"/>
              </a:rPr>
              <a:t>có</a:t>
            </a:r>
            <a:r>
              <a:rPr lang="en-US" sz="2800" dirty="0">
                <a:solidFill>
                  <a:srgbClr val="002060"/>
                </a:solidFill>
                <a:latin typeface="Arial" panose="020B0604020202020204" pitchFamily="34" charset="0"/>
                <a:cs typeface="Arial" panose="020B0604020202020204" pitchFamily="34" charset="0"/>
              </a:rPr>
              <a:t>)</a:t>
            </a:r>
          </a:p>
          <a:p>
            <a:pPr marL="0" indent="0" algn="just">
              <a:buNone/>
            </a:pPr>
            <a:r>
              <a:rPr lang="en-US" dirty="0" smtClean="0">
                <a:solidFill>
                  <a:srgbClr val="002060"/>
                </a:solidFill>
                <a:latin typeface="Arial" panose="020B0604020202020204" pitchFamily="34" charset="0"/>
                <a:cs typeface="Arial" panose="020B0604020202020204" pitchFamily="34" charset="0"/>
              </a:rPr>
              <a:t>3. </a:t>
            </a:r>
            <a:r>
              <a:rPr lang="en-US" b="1" dirty="0" err="1" smtClean="0">
                <a:solidFill>
                  <a:srgbClr val="002060"/>
                </a:solidFill>
                <a:latin typeface="Arial" panose="020B0604020202020204" pitchFamily="34" charset="0"/>
                <a:cs typeface="Arial" panose="020B0604020202020204" pitchFamily="34" charset="0"/>
              </a:rPr>
              <a:t>Nguồn</a:t>
            </a:r>
            <a:r>
              <a:rPr lang="en-US" b="1" dirty="0" smtClean="0">
                <a:solidFill>
                  <a:srgbClr val="002060"/>
                </a:solidFill>
                <a:latin typeface="Arial" panose="020B0604020202020204" pitchFamily="34" charset="0"/>
                <a:cs typeface="Arial" panose="020B0604020202020204" pitchFamily="34" charset="0"/>
              </a:rPr>
              <a:t> </a:t>
            </a:r>
            <a:r>
              <a:rPr lang="en-US" b="1" dirty="0" err="1">
                <a:solidFill>
                  <a:srgbClr val="002060"/>
                </a:solidFill>
                <a:latin typeface="Arial" panose="020B0604020202020204" pitchFamily="34" charset="0"/>
                <a:cs typeface="Arial" panose="020B0604020202020204" pitchFamily="34" charset="0"/>
              </a:rPr>
              <a:t>viện</a:t>
            </a:r>
            <a:r>
              <a:rPr lang="en-US" b="1" dirty="0">
                <a:solidFill>
                  <a:srgbClr val="002060"/>
                </a:solidFill>
                <a:latin typeface="Arial" panose="020B0604020202020204" pitchFamily="34" charset="0"/>
                <a:cs typeface="Arial" panose="020B0604020202020204" pitchFamily="34" charset="0"/>
              </a:rPr>
              <a:t> </a:t>
            </a:r>
            <a:r>
              <a:rPr lang="en-US" b="1" dirty="0" err="1">
                <a:solidFill>
                  <a:srgbClr val="002060"/>
                </a:solidFill>
                <a:latin typeface="Arial" panose="020B0604020202020204" pitchFamily="34" charset="0"/>
                <a:cs typeface="Arial" panose="020B0604020202020204" pitchFamily="34" charset="0"/>
              </a:rPr>
              <a:t>trợ</a:t>
            </a:r>
            <a:r>
              <a:rPr lang="en-US" b="1" dirty="0">
                <a:solidFill>
                  <a:srgbClr val="002060"/>
                </a:solidFill>
                <a:latin typeface="Arial" panose="020B0604020202020204" pitchFamily="34" charset="0"/>
                <a:cs typeface="Arial" panose="020B0604020202020204" pitchFamily="34" charset="0"/>
              </a:rPr>
              <a:t>, </a:t>
            </a:r>
            <a:r>
              <a:rPr lang="en-US" b="1" dirty="0" err="1">
                <a:solidFill>
                  <a:srgbClr val="002060"/>
                </a:solidFill>
                <a:latin typeface="Arial" panose="020B0604020202020204" pitchFamily="34" charset="0"/>
                <a:cs typeface="Arial" panose="020B0604020202020204" pitchFamily="34" charset="0"/>
              </a:rPr>
              <a:t>tài</a:t>
            </a:r>
            <a:r>
              <a:rPr lang="en-US" b="1" dirty="0">
                <a:solidFill>
                  <a:srgbClr val="002060"/>
                </a:solidFill>
                <a:latin typeface="Arial" panose="020B0604020202020204" pitchFamily="34" charset="0"/>
                <a:cs typeface="Arial" panose="020B0604020202020204" pitchFamily="34" charset="0"/>
              </a:rPr>
              <a:t> </a:t>
            </a:r>
            <a:r>
              <a:rPr lang="en-US" b="1" dirty="0" err="1">
                <a:solidFill>
                  <a:srgbClr val="002060"/>
                </a:solidFill>
                <a:latin typeface="Arial" panose="020B0604020202020204" pitchFamily="34" charset="0"/>
                <a:cs typeface="Arial" panose="020B0604020202020204" pitchFamily="34" charset="0"/>
              </a:rPr>
              <a:t>trợ</a:t>
            </a:r>
            <a:r>
              <a:rPr lang="en-US" b="1" dirty="0">
                <a:solidFill>
                  <a:srgbClr val="002060"/>
                </a:solidFill>
                <a:latin typeface="Arial" panose="020B0604020202020204" pitchFamily="34" charset="0"/>
                <a:cs typeface="Arial" panose="020B0604020202020204" pitchFamily="34" charset="0"/>
              </a:rPr>
              <a:t>, </a:t>
            </a:r>
            <a:r>
              <a:rPr lang="en-US" b="1" dirty="0" err="1">
                <a:solidFill>
                  <a:srgbClr val="002060"/>
                </a:solidFill>
                <a:latin typeface="Arial" panose="020B0604020202020204" pitchFamily="34" charset="0"/>
                <a:cs typeface="Arial" panose="020B0604020202020204" pitchFamily="34" charset="0"/>
              </a:rPr>
              <a:t>quà</a:t>
            </a:r>
            <a:r>
              <a:rPr lang="en-US" b="1" dirty="0">
                <a:solidFill>
                  <a:srgbClr val="002060"/>
                </a:solidFill>
                <a:latin typeface="Arial" panose="020B0604020202020204" pitchFamily="34" charset="0"/>
                <a:cs typeface="Arial" panose="020B0604020202020204" pitchFamily="34" charset="0"/>
              </a:rPr>
              <a:t> </a:t>
            </a:r>
            <a:r>
              <a:rPr lang="en-US" b="1" dirty="0" err="1">
                <a:solidFill>
                  <a:srgbClr val="002060"/>
                </a:solidFill>
                <a:latin typeface="Arial" panose="020B0604020202020204" pitchFamily="34" charset="0"/>
                <a:cs typeface="Arial" panose="020B0604020202020204" pitchFamily="34" charset="0"/>
              </a:rPr>
              <a:t>biếu</a:t>
            </a:r>
            <a:r>
              <a:rPr lang="en-US" b="1" dirty="0">
                <a:solidFill>
                  <a:srgbClr val="002060"/>
                </a:solidFill>
                <a:latin typeface="Arial" panose="020B0604020202020204" pitchFamily="34" charset="0"/>
                <a:cs typeface="Arial" panose="020B0604020202020204" pitchFamily="34" charset="0"/>
              </a:rPr>
              <a:t>, </a:t>
            </a:r>
            <a:r>
              <a:rPr lang="en-US" b="1" dirty="0" err="1">
                <a:solidFill>
                  <a:srgbClr val="002060"/>
                </a:solidFill>
                <a:latin typeface="Arial" panose="020B0604020202020204" pitchFamily="34" charset="0"/>
                <a:cs typeface="Arial" panose="020B0604020202020204" pitchFamily="34" charset="0"/>
              </a:rPr>
              <a:t>tặng</a:t>
            </a:r>
            <a:r>
              <a:rPr lang="en-US" b="1" dirty="0">
                <a:solidFill>
                  <a:srgbClr val="002060"/>
                </a:solidFill>
                <a:latin typeface="Arial" panose="020B0604020202020204" pitchFamily="34" charset="0"/>
                <a:cs typeface="Arial" panose="020B0604020202020204" pitchFamily="34" charset="0"/>
              </a:rPr>
              <a:t>, </a:t>
            </a:r>
            <a:r>
              <a:rPr lang="en-US" b="1" dirty="0" err="1">
                <a:solidFill>
                  <a:srgbClr val="002060"/>
                </a:solidFill>
                <a:latin typeface="Arial" panose="020B0604020202020204" pitchFamily="34" charset="0"/>
                <a:cs typeface="Arial" panose="020B0604020202020204" pitchFamily="34" charset="0"/>
              </a:rPr>
              <a:t>cho</a:t>
            </a:r>
            <a:r>
              <a:rPr lang="en-US" b="1" dirty="0">
                <a:solidFill>
                  <a:srgbClr val="002060"/>
                </a:solidFill>
                <a:latin typeface="Arial" panose="020B0604020202020204" pitchFamily="34" charset="0"/>
                <a:cs typeface="Arial" panose="020B0604020202020204" pitchFamily="34" charset="0"/>
              </a:rPr>
              <a:t>.</a:t>
            </a:r>
          </a:p>
          <a:p>
            <a:pPr marL="0" indent="0" algn="just">
              <a:buNone/>
            </a:pPr>
            <a:r>
              <a:rPr lang="en-US" dirty="0" smtClean="0">
                <a:solidFill>
                  <a:srgbClr val="002060"/>
                </a:solidFill>
                <a:latin typeface="Arial" panose="020B0604020202020204" pitchFamily="34" charset="0"/>
                <a:cs typeface="Arial" panose="020B0604020202020204" pitchFamily="34" charset="0"/>
              </a:rPr>
              <a:t>4. </a:t>
            </a:r>
            <a:r>
              <a:rPr lang="en-US" b="1" dirty="0" err="1" smtClean="0">
                <a:solidFill>
                  <a:srgbClr val="002060"/>
                </a:solidFill>
                <a:latin typeface="Arial" panose="020B0604020202020204" pitchFamily="34" charset="0"/>
                <a:cs typeface="Arial" panose="020B0604020202020204" pitchFamily="34" charset="0"/>
              </a:rPr>
              <a:t>Nguồn</a:t>
            </a:r>
            <a:r>
              <a:rPr lang="en-US" b="1" dirty="0" smtClean="0">
                <a:solidFill>
                  <a:srgbClr val="002060"/>
                </a:solidFill>
                <a:latin typeface="Arial" panose="020B0604020202020204" pitchFamily="34" charset="0"/>
                <a:cs typeface="Arial" panose="020B0604020202020204" pitchFamily="34" charset="0"/>
              </a:rPr>
              <a:t> </a:t>
            </a:r>
            <a:r>
              <a:rPr lang="en-US" b="1" dirty="0" err="1">
                <a:solidFill>
                  <a:srgbClr val="002060"/>
                </a:solidFill>
                <a:latin typeface="Arial" panose="020B0604020202020204" pitchFamily="34" charset="0"/>
                <a:cs typeface="Arial" panose="020B0604020202020204" pitchFamily="34" charset="0"/>
              </a:rPr>
              <a:t>khác</a:t>
            </a:r>
            <a:r>
              <a:rPr lang="en-US" b="1" dirty="0">
                <a:solidFill>
                  <a:srgbClr val="002060"/>
                </a:solidFill>
                <a:latin typeface="Arial" panose="020B0604020202020204" pitchFamily="34" charset="0"/>
                <a:cs typeface="Arial" panose="020B0604020202020204" pitchFamily="34" charset="0"/>
              </a:rPr>
              <a:t>:</a:t>
            </a:r>
          </a:p>
          <a:p>
            <a:pPr lvl="1" algn="just"/>
            <a:r>
              <a:rPr lang="en-US" sz="2800" dirty="0" err="1">
                <a:solidFill>
                  <a:srgbClr val="002060"/>
                </a:solidFill>
                <a:latin typeface="Arial" panose="020B0604020202020204" pitchFamily="34" charset="0"/>
                <a:cs typeface="Arial" panose="020B0604020202020204" pitchFamily="34" charset="0"/>
              </a:rPr>
              <a:t>Nguồn</a:t>
            </a:r>
            <a:r>
              <a:rPr lang="en-US" sz="2800" dirty="0">
                <a:solidFill>
                  <a:srgbClr val="002060"/>
                </a:solidFill>
                <a:latin typeface="Arial" panose="020B0604020202020204" pitchFamily="34" charset="0"/>
                <a:cs typeface="Arial" panose="020B0604020202020204" pitchFamily="34" charset="0"/>
              </a:rPr>
              <a:t> </a:t>
            </a:r>
            <a:r>
              <a:rPr lang="en-US" sz="2800" dirty="0" err="1">
                <a:solidFill>
                  <a:srgbClr val="002060"/>
                </a:solidFill>
                <a:latin typeface="Arial" panose="020B0604020202020204" pitchFamily="34" charset="0"/>
                <a:cs typeface="Arial" panose="020B0604020202020204" pitchFamily="34" charset="0"/>
              </a:rPr>
              <a:t>vốn</a:t>
            </a:r>
            <a:r>
              <a:rPr lang="en-US" sz="2800" dirty="0">
                <a:solidFill>
                  <a:srgbClr val="002060"/>
                </a:solidFill>
                <a:latin typeface="Arial" panose="020B0604020202020204" pitchFamily="34" charset="0"/>
                <a:cs typeface="Arial" panose="020B0604020202020204" pitchFamily="34" charset="0"/>
              </a:rPr>
              <a:t> </a:t>
            </a:r>
            <a:r>
              <a:rPr lang="en-US" sz="2800" dirty="0" err="1">
                <a:solidFill>
                  <a:srgbClr val="002060"/>
                </a:solidFill>
                <a:latin typeface="Arial" panose="020B0604020202020204" pitchFamily="34" charset="0"/>
                <a:cs typeface="Arial" panose="020B0604020202020204" pitchFamily="34" charset="0"/>
              </a:rPr>
              <a:t>vay</a:t>
            </a:r>
            <a:r>
              <a:rPr lang="en-US" sz="2800" dirty="0">
                <a:solidFill>
                  <a:srgbClr val="002060"/>
                </a:solidFill>
                <a:latin typeface="Arial" panose="020B0604020202020204" pitchFamily="34" charset="0"/>
                <a:cs typeface="Arial" panose="020B0604020202020204" pitchFamily="34" charset="0"/>
              </a:rPr>
              <a:t> </a:t>
            </a:r>
            <a:r>
              <a:rPr lang="en-US" sz="2800" dirty="0" err="1">
                <a:solidFill>
                  <a:srgbClr val="002060"/>
                </a:solidFill>
                <a:latin typeface="Arial" panose="020B0604020202020204" pitchFamily="34" charset="0"/>
                <a:cs typeface="Arial" panose="020B0604020202020204" pitchFamily="34" charset="0"/>
              </a:rPr>
              <a:t>của</a:t>
            </a:r>
            <a:r>
              <a:rPr lang="en-US" sz="2800" dirty="0">
                <a:solidFill>
                  <a:srgbClr val="002060"/>
                </a:solidFill>
                <a:latin typeface="Arial" panose="020B0604020202020204" pitchFamily="34" charset="0"/>
                <a:cs typeface="Arial" panose="020B0604020202020204" pitchFamily="34" charset="0"/>
              </a:rPr>
              <a:t> </a:t>
            </a:r>
            <a:r>
              <a:rPr lang="en-US" sz="2800" dirty="0" err="1">
                <a:solidFill>
                  <a:srgbClr val="002060"/>
                </a:solidFill>
                <a:latin typeface="Arial" panose="020B0604020202020204" pitchFamily="34" charset="0"/>
                <a:cs typeface="Arial" panose="020B0604020202020204" pitchFamily="34" charset="0"/>
              </a:rPr>
              <a:t>các</a:t>
            </a:r>
            <a:r>
              <a:rPr lang="en-US" sz="2800" dirty="0">
                <a:solidFill>
                  <a:srgbClr val="002060"/>
                </a:solidFill>
                <a:latin typeface="Arial" panose="020B0604020202020204" pitchFamily="34" charset="0"/>
                <a:cs typeface="Arial" panose="020B0604020202020204" pitchFamily="34" charset="0"/>
              </a:rPr>
              <a:t> </a:t>
            </a:r>
            <a:r>
              <a:rPr lang="en-US" sz="2800" dirty="0" err="1">
                <a:solidFill>
                  <a:srgbClr val="002060"/>
                </a:solidFill>
                <a:latin typeface="Arial" panose="020B0604020202020204" pitchFamily="34" charset="0"/>
                <a:cs typeface="Arial" panose="020B0604020202020204" pitchFamily="34" charset="0"/>
              </a:rPr>
              <a:t>tổ</a:t>
            </a:r>
            <a:r>
              <a:rPr lang="en-US" sz="2800" dirty="0">
                <a:solidFill>
                  <a:srgbClr val="002060"/>
                </a:solidFill>
                <a:latin typeface="Arial" panose="020B0604020202020204" pitchFamily="34" charset="0"/>
                <a:cs typeface="Arial" panose="020B0604020202020204" pitchFamily="34" charset="0"/>
              </a:rPr>
              <a:t> </a:t>
            </a:r>
            <a:r>
              <a:rPr lang="en-US" sz="2800" dirty="0" err="1">
                <a:solidFill>
                  <a:srgbClr val="002060"/>
                </a:solidFill>
                <a:latin typeface="Arial" panose="020B0604020202020204" pitchFamily="34" charset="0"/>
                <a:cs typeface="Arial" panose="020B0604020202020204" pitchFamily="34" charset="0"/>
              </a:rPr>
              <a:t>chức</a:t>
            </a:r>
            <a:r>
              <a:rPr lang="en-US" sz="2800" dirty="0">
                <a:solidFill>
                  <a:srgbClr val="002060"/>
                </a:solidFill>
                <a:latin typeface="Arial" panose="020B0604020202020204" pitchFamily="34" charset="0"/>
                <a:cs typeface="Arial" panose="020B0604020202020204" pitchFamily="34" charset="0"/>
              </a:rPr>
              <a:t> </a:t>
            </a:r>
            <a:r>
              <a:rPr lang="en-US" sz="2800" dirty="0" err="1">
                <a:solidFill>
                  <a:srgbClr val="002060"/>
                </a:solidFill>
                <a:latin typeface="Arial" panose="020B0604020202020204" pitchFamily="34" charset="0"/>
                <a:cs typeface="Arial" panose="020B0604020202020204" pitchFamily="34" charset="0"/>
              </a:rPr>
              <a:t>tín</a:t>
            </a:r>
            <a:r>
              <a:rPr lang="en-US" sz="2800" dirty="0">
                <a:solidFill>
                  <a:srgbClr val="002060"/>
                </a:solidFill>
                <a:latin typeface="Arial" panose="020B0604020202020204" pitchFamily="34" charset="0"/>
                <a:cs typeface="Arial" panose="020B0604020202020204" pitchFamily="34" charset="0"/>
              </a:rPr>
              <a:t> </a:t>
            </a:r>
            <a:r>
              <a:rPr lang="en-US" sz="2800" dirty="0" err="1">
                <a:solidFill>
                  <a:srgbClr val="002060"/>
                </a:solidFill>
                <a:latin typeface="Arial" panose="020B0604020202020204" pitchFamily="34" charset="0"/>
                <a:cs typeface="Arial" panose="020B0604020202020204" pitchFamily="34" charset="0"/>
              </a:rPr>
              <a:t>dụng</a:t>
            </a:r>
            <a:r>
              <a:rPr lang="en-US" sz="2800" dirty="0">
                <a:solidFill>
                  <a:srgbClr val="002060"/>
                </a:solidFill>
                <a:latin typeface="Arial" panose="020B0604020202020204" pitchFamily="34" charset="0"/>
                <a:cs typeface="Arial" panose="020B0604020202020204" pitchFamily="34" charset="0"/>
              </a:rPr>
              <a:t>, </a:t>
            </a:r>
            <a:r>
              <a:rPr lang="en-US" sz="2800" dirty="0" err="1">
                <a:solidFill>
                  <a:srgbClr val="002060"/>
                </a:solidFill>
                <a:latin typeface="Arial" panose="020B0604020202020204" pitchFamily="34" charset="0"/>
                <a:cs typeface="Arial" panose="020B0604020202020204" pitchFamily="34" charset="0"/>
              </a:rPr>
              <a:t>vốn</a:t>
            </a:r>
            <a:r>
              <a:rPr lang="en-US" sz="2800" dirty="0">
                <a:solidFill>
                  <a:srgbClr val="002060"/>
                </a:solidFill>
                <a:latin typeface="Arial" panose="020B0604020202020204" pitchFamily="34" charset="0"/>
                <a:cs typeface="Arial" panose="020B0604020202020204" pitchFamily="34" charset="0"/>
              </a:rPr>
              <a:t> </a:t>
            </a:r>
            <a:r>
              <a:rPr lang="en-US" sz="2800" dirty="0" err="1">
                <a:solidFill>
                  <a:srgbClr val="002060"/>
                </a:solidFill>
                <a:latin typeface="Arial" panose="020B0604020202020204" pitchFamily="34" charset="0"/>
                <a:cs typeface="Arial" panose="020B0604020202020204" pitchFamily="34" charset="0"/>
              </a:rPr>
              <a:t>huy</a:t>
            </a:r>
            <a:r>
              <a:rPr lang="en-US" sz="2800" dirty="0">
                <a:solidFill>
                  <a:srgbClr val="002060"/>
                </a:solidFill>
                <a:latin typeface="Arial" panose="020B0604020202020204" pitchFamily="34" charset="0"/>
                <a:cs typeface="Arial" panose="020B0604020202020204" pitchFamily="34" charset="0"/>
              </a:rPr>
              <a:t> </a:t>
            </a:r>
            <a:r>
              <a:rPr lang="en-US" sz="2800" dirty="0" err="1">
                <a:solidFill>
                  <a:srgbClr val="002060"/>
                </a:solidFill>
                <a:latin typeface="Arial" panose="020B0604020202020204" pitchFamily="34" charset="0"/>
                <a:cs typeface="Arial" panose="020B0604020202020204" pitchFamily="34" charset="0"/>
              </a:rPr>
              <a:t>động</a:t>
            </a:r>
            <a:r>
              <a:rPr lang="en-US" sz="2800" dirty="0">
                <a:solidFill>
                  <a:srgbClr val="002060"/>
                </a:solidFill>
                <a:latin typeface="Arial" panose="020B0604020202020204" pitchFamily="34" charset="0"/>
                <a:cs typeface="Arial" panose="020B0604020202020204" pitchFamily="34" charset="0"/>
              </a:rPr>
              <a:t> </a:t>
            </a:r>
            <a:r>
              <a:rPr lang="en-US" sz="2800" dirty="0" err="1">
                <a:solidFill>
                  <a:srgbClr val="002060"/>
                </a:solidFill>
                <a:latin typeface="Arial" panose="020B0604020202020204" pitchFamily="34" charset="0"/>
                <a:cs typeface="Arial" panose="020B0604020202020204" pitchFamily="34" charset="0"/>
              </a:rPr>
              <a:t>của</a:t>
            </a:r>
            <a:r>
              <a:rPr lang="en-US" sz="2800" dirty="0">
                <a:solidFill>
                  <a:srgbClr val="002060"/>
                </a:solidFill>
                <a:latin typeface="Arial" panose="020B0604020202020204" pitchFamily="34" charset="0"/>
                <a:cs typeface="Arial" panose="020B0604020202020204" pitchFamily="34" charset="0"/>
              </a:rPr>
              <a:t> </a:t>
            </a:r>
            <a:r>
              <a:rPr lang="en-US" sz="2800" dirty="0" err="1">
                <a:solidFill>
                  <a:srgbClr val="002060"/>
                </a:solidFill>
                <a:latin typeface="Arial" panose="020B0604020202020204" pitchFamily="34" charset="0"/>
                <a:cs typeface="Arial" panose="020B0604020202020204" pitchFamily="34" charset="0"/>
              </a:rPr>
              <a:t>cán</a:t>
            </a:r>
            <a:r>
              <a:rPr lang="en-US" sz="2800" dirty="0">
                <a:solidFill>
                  <a:srgbClr val="002060"/>
                </a:solidFill>
                <a:latin typeface="Arial" panose="020B0604020202020204" pitchFamily="34" charset="0"/>
                <a:cs typeface="Arial" panose="020B0604020202020204" pitchFamily="34" charset="0"/>
              </a:rPr>
              <a:t> </a:t>
            </a:r>
            <a:r>
              <a:rPr lang="en-US" sz="2800" dirty="0" err="1">
                <a:solidFill>
                  <a:srgbClr val="002060"/>
                </a:solidFill>
                <a:latin typeface="Arial" panose="020B0604020202020204" pitchFamily="34" charset="0"/>
                <a:cs typeface="Arial" panose="020B0604020202020204" pitchFamily="34" charset="0"/>
              </a:rPr>
              <a:t>bộ</a:t>
            </a:r>
            <a:r>
              <a:rPr lang="en-US" sz="2800" dirty="0">
                <a:solidFill>
                  <a:srgbClr val="002060"/>
                </a:solidFill>
                <a:latin typeface="Arial" panose="020B0604020202020204" pitchFamily="34" charset="0"/>
                <a:cs typeface="Arial" panose="020B0604020202020204" pitchFamily="34" charset="0"/>
              </a:rPr>
              <a:t>, </a:t>
            </a:r>
            <a:r>
              <a:rPr lang="en-US" sz="2800" dirty="0" err="1">
                <a:solidFill>
                  <a:srgbClr val="002060"/>
                </a:solidFill>
                <a:latin typeface="Arial" panose="020B0604020202020204" pitchFamily="34" charset="0"/>
                <a:cs typeface="Arial" panose="020B0604020202020204" pitchFamily="34" charset="0"/>
              </a:rPr>
              <a:t>viên</a:t>
            </a:r>
            <a:r>
              <a:rPr lang="en-US" sz="2800" dirty="0">
                <a:solidFill>
                  <a:srgbClr val="002060"/>
                </a:solidFill>
                <a:latin typeface="Arial" panose="020B0604020202020204" pitchFamily="34" charset="0"/>
                <a:cs typeface="Arial" panose="020B0604020202020204" pitchFamily="34" charset="0"/>
              </a:rPr>
              <a:t> </a:t>
            </a:r>
            <a:r>
              <a:rPr lang="en-US" sz="2800" dirty="0" err="1">
                <a:solidFill>
                  <a:srgbClr val="002060"/>
                </a:solidFill>
                <a:latin typeface="Arial" panose="020B0604020202020204" pitchFamily="34" charset="0"/>
                <a:cs typeface="Arial" panose="020B0604020202020204" pitchFamily="34" charset="0"/>
              </a:rPr>
              <a:t>chức</a:t>
            </a:r>
            <a:r>
              <a:rPr lang="en-US" sz="2800" dirty="0">
                <a:solidFill>
                  <a:srgbClr val="002060"/>
                </a:solidFill>
                <a:latin typeface="Arial" panose="020B0604020202020204" pitchFamily="34" charset="0"/>
                <a:cs typeface="Arial" panose="020B0604020202020204" pitchFamily="34" charset="0"/>
              </a:rPr>
              <a:t> </a:t>
            </a:r>
            <a:r>
              <a:rPr lang="en-US" sz="2800" dirty="0" err="1">
                <a:solidFill>
                  <a:srgbClr val="002060"/>
                </a:solidFill>
                <a:latin typeface="Arial" panose="020B0604020202020204" pitchFamily="34" charset="0"/>
                <a:cs typeface="Arial" panose="020B0604020202020204" pitchFamily="34" charset="0"/>
              </a:rPr>
              <a:t>trong</a:t>
            </a:r>
            <a:r>
              <a:rPr lang="en-US" sz="2800" dirty="0">
                <a:solidFill>
                  <a:srgbClr val="002060"/>
                </a:solidFill>
                <a:latin typeface="Arial" panose="020B0604020202020204" pitchFamily="34" charset="0"/>
                <a:cs typeface="Arial" panose="020B0604020202020204" pitchFamily="34" charset="0"/>
              </a:rPr>
              <a:t> </a:t>
            </a:r>
            <a:r>
              <a:rPr lang="en-US" sz="2800" dirty="0" err="1">
                <a:solidFill>
                  <a:srgbClr val="002060"/>
                </a:solidFill>
                <a:latin typeface="Arial" panose="020B0604020202020204" pitchFamily="34" charset="0"/>
                <a:cs typeface="Arial" panose="020B0604020202020204" pitchFamily="34" charset="0"/>
              </a:rPr>
              <a:t>đơn</a:t>
            </a:r>
            <a:r>
              <a:rPr lang="en-US" sz="2800" dirty="0">
                <a:solidFill>
                  <a:srgbClr val="002060"/>
                </a:solidFill>
                <a:latin typeface="Arial" panose="020B0604020202020204" pitchFamily="34" charset="0"/>
                <a:cs typeface="Arial" panose="020B0604020202020204" pitchFamily="34" charset="0"/>
              </a:rPr>
              <a:t> </a:t>
            </a:r>
            <a:r>
              <a:rPr lang="en-US" sz="2800" dirty="0" err="1">
                <a:solidFill>
                  <a:srgbClr val="002060"/>
                </a:solidFill>
                <a:latin typeface="Arial" panose="020B0604020202020204" pitchFamily="34" charset="0"/>
                <a:cs typeface="Arial" panose="020B0604020202020204" pitchFamily="34" charset="0"/>
              </a:rPr>
              <a:t>vị</a:t>
            </a:r>
            <a:r>
              <a:rPr lang="en-US" sz="2800" dirty="0">
                <a:solidFill>
                  <a:srgbClr val="002060"/>
                </a:solidFill>
                <a:latin typeface="Arial" panose="020B0604020202020204" pitchFamily="34" charset="0"/>
                <a:cs typeface="Arial" panose="020B0604020202020204" pitchFamily="34" charset="0"/>
              </a:rPr>
              <a:t>.</a:t>
            </a:r>
          </a:p>
          <a:p>
            <a:pPr lvl="1" algn="just"/>
            <a:r>
              <a:rPr lang="vi-VN" sz="2800" dirty="0">
                <a:solidFill>
                  <a:srgbClr val="002060"/>
                </a:solidFill>
                <a:latin typeface="Arial" panose="020B0604020202020204" pitchFamily="34" charset="0"/>
                <a:cs typeface="Arial" panose="020B0604020202020204" pitchFamily="34" charset="0"/>
              </a:rPr>
              <a:t> Nguồn vốn liên doanh, liên kết </a:t>
            </a:r>
            <a:r>
              <a:rPr lang="vi-VN" sz="2800" dirty="0" smtClean="0">
                <a:solidFill>
                  <a:srgbClr val="002060"/>
                </a:solidFill>
                <a:latin typeface="Arial" panose="020B0604020202020204" pitchFamily="34" charset="0"/>
                <a:cs typeface="Arial" panose="020B0604020202020204" pitchFamily="34" charset="0"/>
              </a:rPr>
              <a:t>theo </a:t>
            </a:r>
            <a:r>
              <a:rPr lang="vi-VN" sz="2800" dirty="0">
                <a:solidFill>
                  <a:srgbClr val="002060"/>
                </a:solidFill>
                <a:latin typeface="Arial" panose="020B0604020202020204" pitchFamily="34" charset="0"/>
                <a:cs typeface="Arial" panose="020B0604020202020204" pitchFamily="34" charset="0"/>
              </a:rPr>
              <a:t>quy định của pháp luật.</a:t>
            </a:r>
            <a:endParaRPr lang="en-US" sz="2800" dirty="0">
              <a:solidFill>
                <a:srgbClr val="002060"/>
              </a:solidFill>
              <a:latin typeface="Arial" panose="020B0604020202020204" pitchFamily="34" charset="0"/>
              <a:cs typeface="Arial" panose="020B0604020202020204" pitchFamily="34" charset="0"/>
            </a:endParaRPr>
          </a:p>
          <a:p>
            <a:pPr marL="457200" lvl="1" indent="0">
              <a:buNone/>
            </a:pPr>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2"/>
          </p:nvPr>
        </p:nvSpPr>
        <p:spPr/>
        <p:txBody>
          <a:bodyPr/>
          <a:lstStyle/>
          <a:p>
            <a:fld id="{9C26F335-B4D6-424E-9970-711117E1B935}" type="slidenum">
              <a:rPr lang="en-US" smtClean="0"/>
              <a:t>10</a:t>
            </a:fld>
            <a:endParaRPr lang="en-US"/>
          </a:p>
        </p:txBody>
      </p:sp>
    </p:spTree>
    <p:extLst>
      <p:ext uri="{BB962C8B-B14F-4D97-AF65-F5344CB8AC3E}">
        <p14:creationId xmlns:p14="http://schemas.microsoft.com/office/powerpoint/2010/main" val="108882293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957489"/>
          </a:xfrm>
        </p:spPr>
        <p:txBody>
          <a:bodyPr/>
          <a:lstStyle/>
          <a:p>
            <a:pPr algn="ctr"/>
            <a:r>
              <a:rPr lang="en-US" b="1" dirty="0" smtClean="0">
                <a:solidFill>
                  <a:srgbClr val="FF0000"/>
                </a:solidFill>
                <a:latin typeface="Arial" panose="020B0604020202020204" pitchFamily="34" charset="0"/>
                <a:cs typeface="Arial" panose="020B0604020202020204" pitchFamily="34" charset="0"/>
              </a:rPr>
              <a:t>MỨC THU GIÁ DỊCH VỤ KCB</a:t>
            </a:r>
            <a:endParaRPr lang="en-US" b="1" dirty="0">
              <a:solidFill>
                <a:srgbClr val="FF0000"/>
              </a:solidFill>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838200" y="1322614"/>
            <a:ext cx="10515600" cy="5297641"/>
          </a:xfrm>
        </p:spPr>
        <p:txBody>
          <a:bodyPr>
            <a:noAutofit/>
          </a:bodyPr>
          <a:lstStyle/>
          <a:p>
            <a:pPr marL="457200" indent="-457200" algn="just">
              <a:buFont typeface="+mj-lt"/>
              <a:buAutoNum type="arabicPeriod"/>
            </a:pPr>
            <a:r>
              <a:rPr lang="en-US" sz="2400" b="1" dirty="0" err="1" smtClean="0">
                <a:solidFill>
                  <a:srgbClr val="002060"/>
                </a:solidFill>
                <a:latin typeface="Arial" panose="020B0604020202020204" pitchFamily="34" charset="0"/>
                <a:cs typeface="Arial" panose="020B0604020202020204" pitchFamily="34" charset="0"/>
              </a:rPr>
              <a:t>Đối</a:t>
            </a:r>
            <a:r>
              <a:rPr lang="en-US" sz="2400" b="1" dirty="0" smtClean="0">
                <a:solidFill>
                  <a:srgbClr val="002060"/>
                </a:solidFill>
                <a:latin typeface="Arial" panose="020B0604020202020204" pitchFamily="34" charset="0"/>
                <a:cs typeface="Arial" panose="020B0604020202020204" pitchFamily="34" charset="0"/>
              </a:rPr>
              <a:t> </a:t>
            </a:r>
            <a:r>
              <a:rPr lang="en-US" sz="2400" b="1" dirty="0" err="1" smtClean="0">
                <a:solidFill>
                  <a:srgbClr val="002060"/>
                </a:solidFill>
                <a:latin typeface="Arial" panose="020B0604020202020204" pitchFamily="34" charset="0"/>
                <a:cs typeface="Arial" panose="020B0604020202020204" pitchFamily="34" charset="0"/>
              </a:rPr>
              <a:t>với</a:t>
            </a:r>
            <a:r>
              <a:rPr lang="en-US" sz="2400" b="1" dirty="0" smtClean="0">
                <a:solidFill>
                  <a:srgbClr val="002060"/>
                </a:solidFill>
                <a:latin typeface="Arial" panose="020B0604020202020204" pitchFamily="34" charset="0"/>
                <a:cs typeface="Arial" panose="020B0604020202020204" pitchFamily="34" charset="0"/>
              </a:rPr>
              <a:t> </a:t>
            </a:r>
            <a:r>
              <a:rPr lang="en-US" sz="2400" b="1" dirty="0" err="1" smtClean="0">
                <a:solidFill>
                  <a:srgbClr val="002060"/>
                </a:solidFill>
                <a:latin typeface="Arial" panose="020B0604020202020204" pitchFamily="34" charset="0"/>
                <a:cs typeface="Arial" panose="020B0604020202020204" pitchFamily="34" charset="0"/>
              </a:rPr>
              <a:t>người</a:t>
            </a:r>
            <a:r>
              <a:rPr lang="en-US" sz="2400" b="1" dirty="0" smtClean="0">
                <a:solidFill>
                  <a:srgbClr val="002060"/>
                </a:solidFill>
                <a:latin typeface="Arial" panose="020B0604020202020204" pitchFamily="34" charset="0"/>
                <a:cs typeface="Arial" panose="020B0604020202020204" pitchFamily="34" charset="0"/>
              </a:rPr>
              <a:t> </a:t>
            </a:r>
            <a:r>
              <a:rPr lang="en-US" sz="2400" b="1" dirty="0" err="1" smtClean="0">
                <a:solidFill>
                  <a:srgbClr val="002060"/>
                </a:solidFill>
                <a:latin typeface="Arial" panose="020B0604020202020204" pitchFamily="34" charset="0"/>
                <a:cs typeface="Arial" panose="020B0604020202020204" pitchFamily="34" charset="0"/>
              </a:rPr>
              <a:t>có</a:t>
            </a:r>
            <a:r>
              <a:rPr lang="en-US" sz="2400" b="1" dirty="0" smtClean="0">
                <a:solidFill>
                  <a:srgbClr val="002060"/>
                </a:solidFill>
                <a:latin typeface="Arial" panose="020B0604020202020204" pitchFamily="34" charset="0"/>
                <a:cs typeface="Arial" panose="020B0604020202020204" pitchFamily="34" charset="0"/>
              </a:rPr>
              <a:t> BHYT:</a:t>
            </a:r>
          </a:p>
          <a:p>
            <a:pPr lvl="1" algn="just"/>
            <a:r>
              <a:rPr lang="en-US" dirty="0" err="1" smtClean="0">
                <a:solidFill>
                  <a:srgbClr val="002060"/>
                </a:solidFill>
                <a:latin typeface="Arial" panose="020B0604020202020204" pitchFamily="34" charset="0"/>
                <a:cs typeface="Arial" panose="020B0604020202020204" pitchFamily="34" charset="0"/>
              </a:rPr>
              <a:t>Thông</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tư</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số</a:t>
            </a:r>
            <a:r>
              <a:rPr lang="en-US" dirty="0" smtClean="0">
                <a:solidFill>
                  <a:srgbClr val="002060"/>
                </a:solidFill>
                <a:latin typeface="Arial" panose="020B0604020202020204" pitchFamily="34" charset="0"/>
                <a:cs typeface="Arial" panose="020B0604020202020204" pitchFamily="34" charset="0"/>
              </a:rPr>
              <a:t> 37/2015/TT-BYT </a:t>
            </a:r>
            <a:r>
              <a:rPr lang="en-US" dirty="0">
                <a:solidFill>
                  <a:srgbClr val="002060"/>
                </a:solidFill>
                <a:latin typeface="Arial" panose="020B0604020202020204" pitchFamily="34" charset="0"/>
                <a:cs typeface="Arial" panose="020B0604020202020204" pitchFamily="34" charset="0"/>
              </a:rPr>
              <a:t>Q</a:t>
            </a:r>
            <a:r>
              <a:rPr lang="vi-VN" dirty="0" smtClean="0">
                <a:solidFill>
                  <a:srgbClr val="002060"/>
                </a:solidFill>
                <a:latin typeface="Arial" panose="020B0604020202020204" pitchFamily="34" charset="0"/>
                <a:cs typeface="Arial" panose="020B0604020202020204" pitchFamily="34" charset="0"/>
              </a:rPr>
              <a:t>uy định mức tối đa khung giá dịch vụ khám bệnh, chữa bệnh không thuộc phạm vi thanh toán của quỹ bảo hiểm y tế trong các cơ sở khám bệnh, chữa bệnh của nhà nước và hướng dẫn áp dụng giá, thanh toán chi phí khám bệnh chữa bệnh trong một số trường hợp</a:t>
            </a:r>
            <a:r>
              <a:rPr lang="en-US" dirty="0" smtClean="0">
                <a:solidFill>
                  <a:srgbClr val="002060"/>
                </a:solidFill>
                <a:latin typeface="Arial" panose="020B0604020202020204" pitchFamily="34" charset="0"/>
                <a:cs typeface="Arial" panose="020B0604020202020204" pitchFamily="34" charset="0"/>
              </a:rPr>
              <a:t>.</a:t>
            </a:r>
          </a:p>
          <a:p>
            <a:pPr lvl="1" algn="just"/>
            <a:r>
              <a:rPr lang="en-US" dirty="0" err="1">
                <a:solidFill>
                  <a:srgbClr val="002060"/>
                </a:solidFill>
                <a:latin typeface="Arial" panose="020B0604020202020204" pitchFamily="34" charset="0"/>
                <a:cs typeface="Arial" panose="020B0604020202020204" pitchFamily="34" charset="0"/>
              </a:rPr>
              <a:t>Thông</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tư</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số</a:t>
            </a:r>
            <a:r>
              <a:rPr lang="en-US" dirty="0">
                <a:solidFill>
                  <a:srgbClr val="002060"/>
                </a:solidFill>
                <a:latin typeface="Arial" panose="020B0604020202020204" pitchFamily="34" charset="0"/>
                <a:cs typeface="Arial" panose="020B0604020202020204" pitchFamily="34" charset="0"/>
              </a:rPr>
              <a:t> 39/2018/TT-BYT Q</a:t>
            </a:r>
            <a:r>
              <a:rPr lang="vi-VN" dirty="0">
                <a:solidFill>
                  <a:srgbClr val="002060"/>
                </a:solidFill>
                <a:latin typeface="Arial" panose="020B0604020202020204" pitchFamily="34" charset="0"/>
                <a:cs typeface="Arial" panose="020B0604020202020204" pitchFamily="34" charset="0"/>
              </a:rPr>
              <a:t>uy định thống nhất giá dịch vụ khám bệnh, chữa bệnh bảo hiểm y tế giữa các bệnh viện cùng hạng trên toàn quốc và hướng dẫn áp dụng giá, thanh toán chi phí khám bệnh, chữa bệnh trong một số trường </a:t>
            </a:r>
            <a:r>
              <a:rPr lang="vi-VN" dirty="0" smtClean="0">
                <a:solidFill>
                  <a:srgbClr val="002060"/>
                </a:solidFill>
                <a:latin typeface="Arial" panose="020B0604020202020204" pitchFamily="34" charset="0"/>
                <a:cs typeface="Arial" panose="020B0604020202020204" pitchFamily="34" charset="0"/>
              </a:rPr>
              <a:t>hợp</a:t>
            </a:r>
            <a:r>
              <a:rPr lang="en-US" dirty="0" smtClean="0">
                <a:solidFill>
                  <a:srgbClr val="002060"/>
                </a:solidFill>
                <a:latin typeface="Arial" panose="020B0604020202020204" pitchFamily="34" charset="0"/>
                <a:cs typeface="Arial" panose="020B0604020202020204" pitchFamily="34" charset="0"/>
              </a:rPr>
              <a:t>.</a:t>
            </a:r>
          </a:p>
          <a:p>
            <a:pPr marL="457200" indent="-457200" algn="just">
              <a:buFont typeface="+mj-lt"/>
              <a:buAutoNum type="arabicPeriod"/>
            </a:pPr>
            <a:r>
              <a:rPr lang="en-US" sz="2400" b="1" dirty="0" err="1" smtClean="0">
                <a:solidFill>
                  <a:srgbClr val="002060"/>
                </a:solidFill>
                <a:latin typeface="Arial" panose="020B0604020202020204" pitchFamily="34" charset="0"/>
                <a:cs typeface="Arial" panose="020B0604020202020204" pitchFamily="34" charset="0"/>
              </a:rPr>
              <a:t>Đối</a:t>
            </a:r>
            <a:r>
              <a:rPr lang="en-US" sz="2400" b="1" dirty="0" smtClean="0">
                <a:solidFill>
                  <a:srgbClr val="002060"/>
                </a:solidFill>
                <a:latin typeface="Arial" panose="020B0604020202020204" pitchFamily="34" charset="0"/>
                <a:cs typeface="Arial" panose="020B0604020202020204" pitchFamily="34" charset="0"/>
              </a:rPr>
              <a:t> </a:t>
            </a:r>
            <a:r>
              <a:rPr lang="en-US" sz="2400" b="1" dirty="0" err="1" smtClean="0">
                <a:solidFill>
                  <a:srgbClr val="002060"/>
                </a:solidFill>
                <a:latin typeface="Arial" panose="020B0604020202020204" pitchFamily="34" charset="0"/>
                <a:cs typeface="Arial" panose="020B0604020202020204" pitchFamily="34" charset="0"/>
              </a:rPr>
              <a:t>với</a:t>
            </a:r>
            <a:r>
              <a:rPr lang="en-US" sz="2400" b="1" dirty="0" smtClean="0">
                <a:solidFill>
                  <a:srgbClr val="002060"/>
                </a:solidFill>
                <a:latin typeface="Arial" panose="020B0604020202020204" pitchFamily="34" charset="0"/>
                <a:cs typeface="Arial" panose="020B0604020202020204" pitchFamily="34" charset="0"/>
              </a:rPr>
              <a:t> </a:t>
            </a:r>
            <a:r>
              <a:rPr lang="en-US" sz="2400" b="1" dirty="0" err="1" smtClean="0">
                <a:solidFill>
                  <a:srgbClr val="002060"/>
                </a:solidFill>
                <a:latin typeface="Arial" panose="020B0604020202020204" pitchFamily="34" charset="0"/>
                <a:cs typeface="Arial" panose="020B0604020202020204" pitchFamily="34" charset="0"/>
              </a:rPr>
              <a:t>người</a:t>
            </a:r>
            <a:r>
              <a:rPr lang="en-US" sz="2400" b="1" dirty="0" smtClean="0">
                <a:solidFill>
                  <a:srgbClr val="002060"/>
                </a:solidFill>
                <a:latin typeface="Arial" panose="020B0604020202020204" pitchFamily="34" charset="0"/>
                <a:cs typeface="Arial" panose="020B0604020202020204" pitchFamily="34" charset="0"/>
              </a:rPr>
              <a:t> </a:t>
            </a:r>
            <a:r>
              <a:rPr lang="en-US" sz="2400" b="1" dirty="0" err="1" smtClean="0">
                <a:solidFill>
                  <a:srgbClr val="002060"/>
                </a:solidFill>
                <a:latin typeface="Arial" panose="020B0604020202020204" pitchFamily="34" charset="0"/>
                <a:cs typeface="Arial" panose="020B0604020202020204" pitchFamily="34" charset="0"/>
              </a:rPr>
              <a:t>không</a:t>
            </a:r>
            <a:r>
              <a:rPr lang="en-US" sz="2400" b="1" dirty="0" smtClean="0">
                <a:solidFill>
                  <a:srgbClr val="002060"/>
                </a:solidFill>
                <a:latin typeface="Arial" panose="020B0604020202020204" pitchFamily="34" charset="0"/>
                <a:cs typeface="Arial" panose="020B0604020202020204" pitchFamily="34" charset="0"/>
              </a:rPr>
              <a:t> </a:t>
            </a:r>
            <a:r>
              <a:rPr lang="en-US" sz="2400" b="1" dirty="0" err="1" smtClean="0">
                <a:solidFill>
                  <a:srgbClr val="002060"/>
                </a:solidFill>
                <a:latin typeface="Arial" panose="020B0604020202020204" pitchFamily="34" charset="0"/>
                <a:cs typeface="Arial" panose="020B0604020202020204" pitchFamily="34" charset="0"/>
              </a:rPr>
              <a:t>có</a:t>
            </a:r>
            <a:r>
              <a:rPr lang="en-US" sz="2400" b="1" dirty="0" smtClean="0">
                <a:solidFill>
                  <a:srgbClr val="002060"/>
                </a:solidFill>
                <a:latin typeface="Arial" panose="020B0604020202020204" pitchFamily="34" charset="0"/>
                <a:cs typeface="Arial" panose="020B0604020202020204" pitchFamily="34" charset="0"/>
              </a:rPr>
              <a:t> BHYT:</a:t>
            </a:r>
            <a:endParaRPr lang="en-US" sz="2400" b="1" dirty="0">
              <a:solidFill>
                <a:srgbClr val="002060"/>
              </a:solidFill>
              <a:latin typeface="Arial" panose="020B0604020202020204" pitchFamily="34" charset="0"/>
              <a:cs typeface="Arial" panose="020B0604020202020204" pitchFamily="34" charset="0"/>
            </a:endParaRPr>
          </a:p>
          <a:p>
            <a:pPr lvl="1" algn="just"/>
            <a:r>
              <a:rPr lang="en-US" dirty="0" err="1" smtClean="0">
                <a:solidFill>
                  <a:srgbClr val="002060"/>
                </a:solidFill>
                <a:latin typeface="Arial" panose="020B0604020202020204" pitchFamily="34" charset="0"/>
                <a:cs typeface="Arial" panose="020B0604020202020204" pitchFamily="34" charset="0"/>
              </a:rPr>
              <a:t>Hiện</a:t>
            </a:r>
            <a:r>
              <a:rPr lang="en-US" dirty="0" smtClean="0">
                <a:solidFill>
                  <a:srgbClr val="002060"/>
                </a:solidFill>
                <a:latin typeface="Arial" panose="020B0604020202020204" pitchFamily="34" charset="0"/>
                <a:cs typeface="Arial" panose="020B0604020202020204" pitchFamily="34" charset="0"/>
              </a:rPr>
              <a:t> nay </a:t>
            </a:r>
            <a:r>
              <a:rPr lang="en-US" dirty="0" err="1" smtClean="0">
                <a:solidFill>
                  <a:srgbClr val="002060"/>
                </a:solidFill>
                <a:latin typeface="Arial" panose="020B0604020202020204" pitchFamily="34" charset="0"/>
                <a:cs typeface="Arial" panose="020B0604020202020204" pitchFamily="34" charset="0"/>
              </a:rPr>
              <a:t>vẫn</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thu</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theo</a:t>
            </a:r>
            <a:r>
              <a:rPr lang="en-US" dirty="0" smtClean="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Nghị</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quyết</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số</a:t>
            </a:r>
            <a:r>
              <a:rPr lang="en-US" dirty="0">
                <a:solidFill>
                  <a:srgbClr val="002060"/>
                </a:solidFill>
                <a:latin typeface="Arial" panose="020B0604020202020204" pitchFamily="34" charset="0"/>
                <a:cs typeface="Arial" panose="020B0604020202020204" pitchFamily="34" charset="0"/>
              </a:rPr>
              <a:t> 71/2017/NQ-HĐND </a:t>
            </a:r>
            <a:r>
              <a:rPr lang="en-US" dirty="0" err="1">
                <a:solidFill>
                  <a:srgbClr val="002060"/>
                </a:solidFill>
                <a:latin typeface="Arial" panose="020B0604020202020204" pitchFamily="34" charset="0"/>
                <a:cs typeface="Arial" panose="020B0604020202020204" pitchFamily="34" charset="0"/>
              </a:rPr>
              <a:t>ngày</a:t>
            </a:r>
            <a:r>
              <a:rPr lang="en-US" dirty="0">
                <a:solidFill>
                  <a:srgbClr val="002060"/>
                </a:solidFill>
                <a:latin typeface="Arial" panose="020B0604020202020204" pitchFamily="34" charset="0"/>
                <a:cs typeface="Arial" panose="020B0604020202020204" pitchFamily="34" charset="0"/>
              </a:rPr>
              <a:t> 07/7/2017 </a:t>
            </a:r>
            <a:r>
              <a:rPr lang="en-US" dirty="0" err="1">
                <a:solidFill>
                  <a:srgbClr val="002060"/>
                </a:solidFill>
                <a:latin typeface="Arial" panose="020B0604020202020204" pitchFamily="34" charset="0"/>
                <a:cs typeface="Arial" panose="020B0604020202020204" pitchFamily="34" charset="0"/>
              </a:rPr>
              <a:t>của</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Hội</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đồng</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nhân</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dân</a:t>
            </a:r>
            <a:r>
              <a:rPr lang="en-US" dirty="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tỉnh</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cho</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đến</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khi</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giá</a:t>
            </a:r>
            <a:r>
              <a:rPr lang="en-US" dirty="0" smtClean="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khám</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chữa</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bệnh</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cho</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người</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không</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có</a:t>
            </a:r>
            <a:r>
              <a:rPr lang="en-US" dirty="0">
                <a:solidFill>
                  <a:srgbClr val="002060"/>
                </a:solidFill>
                <a:latin typeface="Arial" panose="020B0604020202020204" pitchFamily="34" charset="0"/>
                <a:cs typeface="Arial" panose="020B0604020202020204" pitchFamily="34" charset="0"/>
              </a:rPr>
              <a:t> BHYT </a:t>
            </a:r>
            <a:r>
              <a:rPr lang="en-US" dirty="0" err="1">
                <a:solidFill>
                  <a:srgbClr val="002060"/>
                </a:solidFill>
                <a:latin typeface="Arial" panose="020B0604020202020204" pitchFamily="34" charset="0"/>
                <a:cs typeface="Arial" panose="020B0604020202020204" pitchFamily="34" charset="0"/>
              </a:rPr>
              <a:t>theo</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Thông</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tư</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số</a:t>
            </a:r>
            <a:r>
              <a:rPr lang="en-US" dirty="0">
                <a:solidFill>
                  <a:srgbClr val="002060"/>
                </a:solidFill>
                <a:latin typeface="Arial" panose="020B0604020202020204" pitchFamily="34" charset="0"/>
                <a:cs typeface="Arial" panose="020B0604020202020204" pitchFamily="34" charset="0"/>
              </a:rPr>
              <a:t> </a:t>
            </a:r>
            <a:r>
              <a:rPr lang="en-US" dirty="0" smtClean="0">
                <a:solidFill>
                  <a:srgbClr val="002060"/>
                </a:solidFill>
                <a:latin typeface="Arial" panose="020B0604020202020204" pitchFamily="34" charset="0"/>
                <a:cs typeface="Arial" panose="020B0604020202020204" pitchFamily="34" charset="0"/>
              </a:rPr>
              <a:t>37/2018/TT-BYT </a:t>
            </a:r>
            <a:r>
              <a:rPr lang="en-US" dirty="0" err="1" smtClean="0">
                <a:solidFill>
                  <a:srgbClr val="002060"/>
                </a:solidFill>
                <a:latin typeface="Arial" panose="020B0604020202020204" pitchFamily="34" charset="0"/>
                <a:cs typeface="Arial" panose="020B0604020202020204" pitchFamily="34" charset="0"/>
              </a:rPr>
              <a:t>được</a:t>
            </a:r>
            <a:r>
              <a:rPr lang="en-US" dirty="0" smtClean="0">
                <a:solidFill>
                  <a:srgbClr val="002060"/>
                </a:solidFill>
                <a:latin typeface="Arial" panose="020B0604020202020204" pitchFamily="34" charset="0"/>
                <a:cs typeface="Arial" panose="020B0604020202020204" pitchFamily="34" charset="0"/>
              </a:rPr>
              <a:t> HĐND </a:t>
            </a:r>
            <a:r>
              <a:rPr lang="en-US" dirty="0" err="1" smtClean="0">
                <a:solidFill>
                  <a:srgbClr val="002060"/>
                </a:solidFill>
                <a:latin typeface="Arial" panose="020B0604020202020204" pitchFamily="34" charset="0"/>
                <a:cs typeface="Arial" panose="020B0604020202020204" pitchFamily="34" charset="0"/>
              </a:rPr>
              <a:t>tỉnh</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thông</a:t>
            </a:r>
            <a:r>
              <a:rPr lang="en-US" dirty="0" smtClean="0">
                <a:solidFill>
                  <a:srgbClr val="002060"/>
                </a:solidFill>
                <a:latin typeface="Arial" panose="020B0604020202020204" pitchFamily="34" charset="0"/>
                <a:cs typeface="Arial" panose="020B0604020202020204" pitchFamily="34" charset="0"/>
              </a:rPr>
              <a:t> qua </a:t>
            </a:r>
            <a:r>
              <a:rPr lang="en-US" dirty="0" err="1" smtClean="0">
                <a:solidFill>
                  <a:srgbClr val="002060"/>
                </a:solidFill>
                <a:latin typeface="Arial" panose="020B0604020202020204" pitchFamily="34" charset="0"/>
                <a:cs typeface="Arial" panose="020B0604020202020204" pitchFamily="34" charset="0"/>
              </a:rPr>
              <a:t>tại</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kỳ</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họp</a:t>
            </a:r>
            <a:r>
              <a:rPr lang="en-US" dirty="0" smtClean="0">
                <a:solidFill>
                  <a:srgbClr val="002060"/>
                </a:solidFill>
                <a:latin typeface="Arial" panose="020B0604020202020204" pitchFamily="34" charset="0"/>
                <a:cs typeface="Arial" panose="020B0604020202020204" pitchFamily="34" charset="0"/>
              </a:rPr>
              <a:t> 06 </a:t>
            </a:r>
            <a:r>
              <a:rPr lang="en-US" dirty="0" err="1" smtClean="0">
                <a:solidFill>
                  <a:srgbClr val="002060"/>
                </a:solidFill>
                <a:latin typeface="Arial" panose="020B0604020202020204" pitchFamily="34" charset="0"/>
                <a:cs typeface="Arial" panose="020B0604020202020204" pitchFamily="34" charset="0"/>
              </a:rPr>
              <a:t>tháng</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đầu</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năm</a:t>
            </a:r>
            <a:r>
              <a:rPr lang="en-US" dirty="0" smtClean="0">
                <a:solidFill>
                  <a:srgbClr val="002060"/>
                </a:solidFill>
                <a:latin typeface="Arial" panose="020B0604020202020204" pitchFamily="34" charset="0"/>
                <a:cs typeface="Arial" panose="020B0604020202020204" pitchFamily="34" charset="0"/>
              </a:rPr>
              <a:t> 2019.</a:t>
            </a:r>
            <a:endParaRPr lang="en-US" dirty="0">
              <a:solidFill>
                <a:srgbClr val="002060"/>
              </a:solidFill>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2"/>
          </p:nvPr>
        </p:nvSpPr>
        <p:spPr/>
        <p:txBody>
          <a:bodyPr/>
          <a:lstStyle/>
          <a:p>
            <a:fld id="{9C26F335-B4D6-424E-9970-711117E1B935}" type="slidenum">
              <a:rPr lang="en-US" smtClean="0"/>
              <a:t>11</a:t>
            </a:fld>
            <a:endParaRPr lang="en-US"/>
          </a:p>
        </p:txBody>
      </p:sp>
    </p:spTree>
    <p:extLst>
      <p:ext uri="{BB962C8B-B14F-4D97-AF65-F5344CB8AC3E}">
        <p14:creationId xmlns:p14="http://schemas.microsoft.com/office/powerpoint/2010/main" val="366228791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365125"/>
            <a:ext cx="11197282" cy="1325563"/>
          </a:xfrm>
        </p:spPr>
        <p:txBody>
          <a:bodyPr/>
          <a:lstStyle/>
          <a:p>
            <a:r>
              <a:rPr lang="en-US" b="1" dirty="0">
                <a:solidFill>
                  <a:srgbClr val="FF0000"/>
                </a:solidFill>
                <a:latin typeface="Arial" panose="020B0604020202020204" pitchFamily="34" charset="0"/>
                <a:cs typeface="Arial" panose="020B0604020202020204" pitchFamily="34" charset="0"/>
              </a:rPr>
              <a:t>MỨC THU GIÁ DỊCH VỤ </a:t>
            </a:r>
            <a:r>
              <a:rPr lang="en-US" b="1" dirty="0" smtClean="0">
                <a:solidFill>
                  <a:srgbClr val="FF0000"/>
                </a:solidFill>
                <a:latin typeface="Arial" panose="020B0604020202020204" pitchFamily="34" charset="0"/>
                <a:cs typeface="Arial" panose="020B0604020202020204" pitchFamily="34" charset="0"/>
              </a:rPr>
              <a:t>Y TẾ DỰ PHÒNG</a:t>
            </a:r>
            <a:endParaRPr lang="en-US" dirty="0"/>
          </a:p>
        </p:txBody>
      </p:sp>
      <p:sp>
        <p:nvSpPr>
          <p:cNvPr id="3" name="Content Placeholder 2"/>
          <p:cNvSpPr>
            <a:spLocks noGrp="1"/>
          </p:cNvSpPr>
          <p:nvPr>
            <p:ph idx="1"/>
          </p:nvPr>
        </p:nvSpPr>
        <p:spPr/>
        <p:txBody>
          <a:bodyPr>
            <a:normAutofit/>
          </a:bodyPr>
          <a:lstStyle/>
          <a:p>
            <a:pPr algn="just"/>
            <a:r>
              <a:rPr lang="en-US" sz="3600" dirty="0" err="1" smtClean="0">
                <a:solidFill>
                  <a:srgbClr val="002060"/>
                </a:solidFill>
                <a:latin typeface="Arial" panose="020B0604020202020204" pitchFamily="34" charset="0"/>
                <a:cs typeface="Arial" panose="020B0604020202020204" pitchFamily="34" charset="0"/>
              </a:rPr>
              <a:t>Mức</a:t>
            </a:r>
            <a:r>
              <a:rPr lang="en-US" sz="3600" dirty="0" smtClean="0">
                <a:solidFill>
                  <a:srgbClr val="002060"/>
                </a:solidFill>
                <a:latin typeface="Arial" panose="020B0604020202020204" pitchFamily="34" charset="0"/>
                <a:cs typeface="Arial" panose="020B0604020202020204" pitchFamily="34" charset="0"/>
              </a:rPr>
              <a:t> </a:t>
            </a:r>
            <a:r>
              <a:rPr lang="en-US" sz="3600" dirty="0" err="1" smtClean="0">
                <a:solidFill>
                  <a:srgbClr val="002060"/>
                </a:solidFill>
                <a:latin typeface="Arial" panose="020B0604020202020204" pitchFamily="34" charset="0"/>
                <a:cs typeface="Arial" panose="020B0604020202020204" pitchFamily="34" charset="0"/>
              </a:rPr>
              <a:t>thu</a:t>
            </a:r>
            <a:r>
              <a:rPr lang="en-US" sz="3600" dirty="0" smtClean="0">
                <a:solidFill>
                  <a:srgbClr val="002060"/>
                </a:solidFill>
                <a:latin typeface="Arial" panose="020B0604020202020204" pitchFamily="34" charset="0"/>
                <a:cs typeface="Arial" panose="020B0604020202020204" pitchFamily="34" charset="0"/>
              </a:rPr>
              <a:t> </a:t>
            </a:r>
            <a:r>
              <a:rPr lang="en-US" sz="3600" dirty="0" err="1" smtClean="0">
                <a:solidFill>
                  <a:srgbClr val="002060"/>
                </a:solidFill>
                <a:latin typeface="Arial" panose="020B0604020202020204" pitchFamily="34" charset="0"/>
                <a:cs typeface="Arial" panose="020B0604020202020204" pitchFamily="34" charset="0"/>
              </a:rPr>
              <a:t>quy</a:t>
            </a:r>
            <a:r>
              <a:rPr lang="en-US" sz="3600" dirty="0" smtClean="0">
                <a:solidFill>
                  <a:srgbClr val="002060"/>
                </a:solidFill>
                <a:latin typeface="Arial" panose="020B0604020202020204" pitchFamily="34" charset="0"/>
                <a:cs typeface="Arial" panose="020B0604020202020204" pitchFamily="34" charset="0"/>
              </a:rPr>
              <a:t> </a:t>
            </a:r>
            <a:r>
              <a:rPr lang="en-US" sz="3600" dirty="0" err="1" smtClean="0">
                <a:solidFill>
                  <a:srgbClr val="002060"/>
                </a:solidFill>
                <a:latin typeface="Arial" panose="020B0604020202020204" pitchFamily="34" charset="0"/>
                <a:cs typeface="Arial" panose="020B0604020202020204" pitchFamily="34" charset="0"/>
              </a:rPr>
              <a:t>định</a:t>
            </a:r>
            <a:r>
              <a:rPr lang="en-US" sz="3600" dirty="0" smtClean="0">
                <a:solidFill>
                  <a:srgbClr val="002060"/>
                </a:solidFill>
                <a:latin typeface="Arial" panose="020B0604020202020204" pitchFamily="34" charset="0"/>
                <a:cs typeface="Arial" panose="020B0604020202020204" pitchFamily="34" charset="0"/>
              </a:rPr>
              <a:t> </a:t>
            </a:r>
            <a:r>
              <a:rPr lang="en-US" sz="3600" dirty="0" err="1" smtClean="0">
                <a:solidFill>
                  <a:srgbClr val="002060"/>
                </a:solidFill>
                <a:latin typeface="Arial" panose="020B0604020202020204" pitchFamily="34" charset="0"/>
                <a:cs typeface="Arial" panose="020B0604020202020204" pitchFamily="34" charset="0"/>
              </a:rPr>
              <a:t>tại</a:t>
            </a:r>
            <a:r>
              <a:rPr lang="en-US" sz="3600" dirty="0" smtClean="0">
                <a:solidFill>
                  <a:srgbClr val="002060"/>
                </a:solidFill>
                <a:latin typeface="Arial" panose="020B0604020202020204" pitchFamily="34" charset="0"/>
                <a:cs typeface="Arial" panose="020B0604020202020204" pitchFamily="34" charset="0"/>
              </a:rPr>
              <a:t> </a:t>
            </a:r>
            <a:r>
              <a:rPr lang="en-US" sz="3600" dirty="0" err="1" smtClean="0">
                <a:solidFill>
                  <a:srgbClr val="002060"/>
                </a:solidFill>
                <a:latin typeface="Arial" panose="020B0604020202020204" pitchFamily="34" charset="0"/>
                <a:cs typeface="Arial" panose="020B0604020202020204" pitchFamily="34" charset="0"/>
              </a:rPr>
              <a:t>Thông</a:t>
            </a:r>
            <a:r>
              <a:rPr lang="en-US" sz="3600" dirty="0" smtClean="0">
                <a:solidFill>
                  <a:srgbClr val="002060"/>
                </a:solidFill>
                <a:latin typeface="Arial" panose="020B0604020202020204" pitchFamily="34" charset="0"/>
                <a:cs typeface="Arial" panose="020B0604020202020204" pitchFamily="34" charset="0"/>
              </a:rPr>
              <a:t> </a:t>
            </a:r>
            <a:r>
              <a:rPr lang="en-US" sz="3600" dirty="0" err="1" smtClean="0">
                <a:solidFill>
                  <a:srgbClr val="002060"/>
                </a:solidFill>
                <a:latin typeface="Arial" panose="020B0604020202020204" pitchFamily="34" charset="0"/>
                <a:cs typeface="Arial" panose="020B0604020202020204" pitchFamily="34" charset="0"/>
              </a:rPr>
              <a:t>tư</a:t>
            </a:r>
            <a:r>
              <a:rPr lang="en-US" sz="3600" dirty="0" smtClean="0">
                <a:solidFill>
                  <a:srgbClr val="002060"/>
                </a:solidFill>
                <a:latin typeface="Arial" panose="020B0604020202020204" pitchFamily="34" charset="0"/>
                <a:cs typeface="Arial" panose="020B0604020202020204" pitchFamily="34" charset="0"/>
              </a:rPr>
              <a:t> </a:t>
            </a:r>
            <a:r>
              <a:rPr lang="en-US" sz="3600" dirty="0" err="1" smtClean="0">
                <a:solidFill>
                  <a:srgbClr val="002060"/>
                </a:solidFill>
                <a:latin typeface="Arial" panose="020B0604020202020204" pitchFamily="34" charset="0"/>
                <a:cs typeface="Arial" panose="020B0604020202020204" pitchFamily="34" charset="0"/>
              </a:rPr>
              <a:t>số</a:t>
            </a:r>
            <a:r>
              <a:rPr lang="en-US" sz="3600" dirty="0" smtClean="0">
                <a:solidFill>
                  <a:srgbClr val="002060"/>
                </a:solidFill>
                <a:latin typeface="Arial" panose="020B0604020202020204" pitchFamily="34" charset="0"/>
                <a:cs typeface="Arial" panose="020B0604020202020204" pitchFamily="34" charset="0"/>
              </a:rPr>
              <a:t> 51/2016/TT-BYT </a:t>
            </a:r>
            <a:r>
              <a:rPr lang="en-US" sz="3600" dirty="0" err="1" smtClean="0">
                <a:solidFill>
                  <a:srgbClr val="002060"/>
                </a:solidFill>
                <a:latin typeface="Arial" panose="020B0604020202020204" pitchFamily="34" charset="0"/>
                <a:cs typeface="Arial" panose="020B0604020202020204" pitchFamily="34" charset="0"/>
              </a:rPr>
              <a:t>ngày</a:t>
            </a:r>
            <a:r>
              <a:rPr lang="en-US" sz="3600" dirty="0" smtClean="0">
                <a:solidFill>
                  <a:srgbClr val="002060"/>
                </a:solidFill>
                <a:latin typeface="Arial" panose="020B0604020202020204" pitchFamily="34" charset="0"/>
                <a:cs typeface="Arial" panose="020B0604020202020204" pitchFamily="34" charset="0"/>
              </a:rPr>
              <a:t> 30/12/2016 </a:t>
            </a:r>
            <a:r>
              <a:rPr lang="en-US" sz="3600" dirty="0" err="1" smtClean="0">
                <a:solidFill>
                  <a:srgbClr val="002060"/>
                </a:solidFill>
                <a:latin typeface="Arial" panose="020B0604020202020204" pitchFamily="34" charset="0"/>
                <a:cs typeface="Arial" panose="020B0604020202020204" pitchFamily="34" charset="0"/>
              </a:rPr>
              <a:t>của</a:t>
            </a:r>
            <a:r>
              <a:rPr lang="en-US" sz="3600" dirty="0" smtClean="0">
                <a:solidFill>
                  <a:srgbClr val="002060"/>
                </a:solidFill>
                <a:latin typeface="Arial" panose="020B0604020202020204" pitchFamily="34" charset="0"/>
                <a:cs typeface="Arial" panose="020B0604020202020204" pitchFamily="34" charset="0"/>
              </a:rPr>
              <a:t> </a:t>
            </a:r>
            <a:r>
              <a:rPr lang="en-US" sz="3600" dirty="0" err="1" smtClean="0">
                <a:solidFill>
                  <a:srgbClr val="002060"/>
                </a:solidFill>
                <a:latin typeface="Arial" panose="020B0604020202020204" pitchFamily="34" charset="0"/>
                <a:cs typeface="Arial" panose="020B0604020202020204" pitchFamily="34" charset="0"/>
              </a:rPr>
              <a:t>Bộ</a:t>
            </a:r>
            <a:r>
              <a:rPr lang="en-US" sz="3600" dirty="0" smtClean="0">
                <a:solidFill>
                  <a:srgbClr val="002060"/>
                </a:solidFill>
                <a:latin typeface="Arial" panose="020B0604020202020204" pitchFamily="34" charset="0"/>
                <a:cs typeface="Arial" panose="020B0604020202020204" pitchFamily="34" charset="0"/>
              </a:rPr>
              <a:t> Y </a:t>
            </a:r>
            <a:r>
              <a:rPr lang="en-US" sz="3600" dirty="0" err="1" smtClean="0">
                <a:solidFill>
                  <a:srgbClr val="002060"/>
                </a:solidFill>
                <a:latin typeface="Arial" panose="020B0604020202020204" pitchFamily="34" charset="0"/>
                <a:cs typeface="Arial" panose="020B0604020202020204" pitchFamily="34" charset="0"/>
              </a:rPr>
              <a:t>tế</a:t>
            </a:r>
            <a:r>
              <a:rPr lang="en-US" sz="3600" dirty="0" smtClean="0">
                <a:solidFill>
                  <a:srgbClr val="002060"/>
                </a:solidFill>
                <a:latin typeface="Arial" panose="020B0604020202020204" pitchFamily="34" charset="0"/>
                <a:cs typeface="Arial" panose="020B0604020202020204" pitchFamily="34" charset="0"/>
              </a:rPr>
              <a:t> Q</a:t>
            </a:r>
            <a:r>
              <a:rPr lang="vi-VN" sz="3600" dirty="0" smtClean="0">
                <a:solidFill>
                  <a:srgbClr val="002060"/>
                </a:solidFill>
                <a:latin typeface="Arial" panose="020B0604020202020204" pitchFamily="34" charset="0"/>
                <a:cs typeface="Arial" panose="020B0604020202020204" pitchFamily="34" charset="0"/>
              </a:rPr>
              <a:t>uy định giá cụ thể đối với dịch vụ kiểm dịch y tế, y tế dự phòng tại cơ sở y tế công lập sử dụng ngân sách nhà nước</a:t>
            </a:r>
            <a:endParaRPr lang="en-US" sz="3600" dirty="0" smtClean="0">
              <a:solidFill>
                <a:srgbClr val="002060"/>
              </a:solidFill>
              <a:latin typeface="Arial" panose="020B0604020202020204" pitchFamily="34" charset="0"/>
              <a:cs typeface="Arial" panose="020B0604020202020204" pitchFamily="34" charset="0"/>
            </a:endParaRPr>
          </a:p>
          <a:p>
            <a:pPr algn="just"/>
            <a:r>
              <a:rPr lang="en-US" sz="3600" dirty="0" err="1" smtClean="0">
                <a:solidFill>
                  <a:srgbClr val="002060"/>
                </a:solidFill>
                <a:latin typeface="Arial" panose="020B0604020202020204" pitchFamily="34" charset="0"/>
                <a:cs typeface="Arial" panose="020B0604020202020204" pitchFamily="34" charset="0"/>
              </a:rPr>
              <a:t>Mức</a:t>
            </a:r>
            <a:r>
              <a:rPr lang="en-US" sz="3600" dirty="0" smtClean="0">
                <a:solidFill>
                  <a:srgbClr val="002060"/>
                </a:solidFill>
                <a:latin typeface="Arial" panose="020B0604020202020204" pitchFamily="34" charset="0"/>
                <a:cs typeface="Arial" panose="020B0604020202020204" pitchFamily="34" charset="0"/>
              </a:rPr>
              <a:t> </a:t>
            </a:r>
            <a:r>
              <a:rPr lang="en-US" sz="3600" dirty="0" err="1" smtClean="0">
                <a:solidFill>
                  <a:srgbClr val="002060"/>
                </a:solidFill>
                <a:latin typeface="Arial" panose="020B0604020202020204" pitchFamily="34" charset="0"/>
                <a:cs typeface="Arial" panose="020B0604020202020204" pitchFamily="34" charset="0"/>
              </a:rPr>
              <a:t>giá</a:t>
            </a:r>
            <a:r>
              <a:rPr lang="en-US" sz="3600" dirty="0" smtClean="0">
                <a:solidFill>
                  <a:srgbClr val="002060"/>
                </a:solidFill>
                <a:latin typeface="Arial" panose="020B0604020202020204" pitchFamily="34" charset="0"/>
                <a:cs typeface="Arial" panose="020B0604020202020204" pitchFamily="34" charset="0"/>
              </a:rPr>
              <a:t> </a:t>
            </a:r>
            <a:r>
              <a:rPr lang="en-US" sz="3600" dirty="0" err="1" smtClean="0">
                <a:solidFill>
                  <a:srgbClr val="002060"/>
                </a:solidFill>
                <a:latin typeface="Arial" panose="020B0604020202020204" pitchFamily="34" charset="0"/>
                <a:cs typeface="Arial" panose="020B0604020202020204" pitchFamily="34" charset="0"/>
              </a:rPr>
              <a:t>theo</a:t>
            </a:r>
            <a:r>
              <a:rPr lang="en-US" sz="3600" dirty="0" smtClean="0">
                <a:solidFill>
                  <a:srgbClr val="002060"/>
                </a:solidFill>
                <a:latin typeface="Arial" panose="020B0604020202020204" pitchFamily="34" charset="0"/>
                <a:cs typeface="Arial" panose="020B0604020202020204" pitchFamily="34" charset="0"/>
              </a:rPr>
              <a:t> </a:t>
            </a:r>
            <a:r>
              <a:rPr lang="en-US" sz="3600" dirty="0" err="1" smtClean="0">
                <a:solidFill>
                  <a:srgbClr val="002060"/>
                </a:solidFill>
                <a:latin typeface="Arial" panose="020B0604020202020204" pitchFamily="34" charset="0"/>
                <a:cs typeface="Arial" panose="020B0604020202020204" pitchFamily="34" charset="0"/>
              </a:rPr>
              <a:t>thông</a:t>
            </a:r>
            <a:r>
              <a:rPr lang="en-US" sz="3600" dirty="0" smtClean="0">
                <a:solidFill>
                  <a:srgbClr val="002060"/>
                </a:solidFill>
                <a:latin typeface="Arial" panose="020B0604020202020204" pitchFamily="34" charset="0"/>
                <a:cs typeface="Arial" panose="020B0604020202020204" pitchFamily="34" charset="0"/>
              </a:rPr>
              <a:t> </a:t>
            </a:r>
            <a:r>
              <a:rPr lang="en-US" sz="3600" dirty="0" err="1" smtClean="0">
                <a:solidFill>
                  <a:srgbClr val="002060"/>
                </a:solidFill>
                <a:latin typeface="Arial" panose="020B0604020202020204" pitchFamily="34" charset="0"/>
                <a:cs typeface="Arial" panose="020B0604020202020204" pitchFamily="34" charset="0"/>
              </a:rPr>
              <a:t>tư</a:t>
            </a:r>
            <a:r>
              <a:rPr lang="en-US" sz="3600" dirty="0" smtClean="0">
                <a:solidFill>
                  <a:srgbClr val="002060"/>
                </a:solidFill>
                <a:latin typeface="Arial" panose="020B0604020202020204" pitchFamily="34" charset="0"/>
                <a:cs typeface="Arial" panose="020B0604020202020204" pitchFamily="34" charset="0"/>
              </a:rPr>
              <a:t> </a:t>
            </a:r>
            <a:r>
              <a:rPr lang="en-US" sz="3600" dirty="0" err="1" smtClean="0">
                <a:solidFill>
                  <a:srgbClr val="002060"/>
                </a:solidFill>
                <a:latin typeface="Arial" panose="020B0604020202020204" pitchFamily="34" charset="0"/>
                <a:cs typeface="Arial" panose="020B0604020202020204" pitchFamily="34" charset="0"/>
              </a:rPr>
              <a:t>trên</a:t>
            </a:r>
            <a:r>
              <a:rPr lang="en-US" sz="3600" dirty="0" smtClean="0">
                <a:solidFill>
                  <a:srgbClr val="002060"/>
                </a:solidFill>
                <a:latin typeface="Arial" panose="020B0604020202020204" pitchFamily="34" charset="0"/>
                <a:cs typeface="Arial" panose="020B0604020202020204" pitchFamily="34" charset="0"/>
              </a:rPr>
              <a:t> </a:t>
            </a:r>
            <a:r>
              <a:rPr lang="en-US" sz="3600" dirty="0" err="1" smtClean="0">
                <a:solidFill>
                  <a:srgbClr val="002060"/>
                </a:solidFill>
                <a:latin typeface="Arial" panose="020B0604020202020204" pitchFamily="34" charset="0"/>
                <a:cs typeface="Arial" panose="020B0604020202020204" pitchFamily="34" charset="0"/>
              </a:rPr>
              <a:t>không</a:t>
            </a:r>
            <a:r>
              <a:rPr lang="en-US" sz="3600" dirty="0" smtClean="0">
                <a:solidFill>
                  <a:srgbClr val="002060"/>
                </a:solidFill>
                <a:latin typeface="Arial" panose="020B0604020202020204" pitchFamily="34" charset="0"/>
                <a:cs typeface="Arial" panose="020B0604020202020204" pitchFamily="34" charset="0"/>
              </a:rPr>
              <a:t> </a:t>
            </a:r>
            <a:r>
              <a:rPr lang="en-US" sz="3600" dirty="0" err="1" smtClean="0">
                <a:solidFill>
                  <a:srgbClr val="002060"/>
                </a:solidFill>
                <a:latin typeface="Arial" panose="020B0604020202020204" pitchFamily="34" charset="0"/>
                <a:cs typeface="Arial" panose="020B0604020202020204" pitchFamily="34" charset="0"/>
              </a:rPr>
              <a:t>đề</a:t>
            </a:r>
            <a:r>
              <a:rPr lang="en-US" sz="3600" dirty="0" smtClean="0">
                <a:solidFill>
                  <a:srgbClr val="002060"/>
                </a:solidFill>
                <a:latin typeface="Arial" panose="020B0604020202020204" pitchFamily="34" charset="0"/>
                <a:cs typeface="Arial" panose="020B0604020202020204" pitchFamily="34" charset="0"/>
              </a:rPr>
              <a:t> </a:t>
            </a:r>
            <a:r>
              <a:rPr lang="en-US" sz="3600" dirty="0" err="1" smtClean="0">
                <a:solidFill>
                  <a:srgbClr val="002060"/>
                </a:solidFill>
                <a:latin typeface="Arial" panose="020B0604020202020204" pitchFamily="34" charset="0"/>
                <a:cs typeface="Arial" panose="020B0604020202020204" pitchFamily="34" charset="0"/>
              </a:rPr>
              <a:t>cập</a:t>
            </a:r>
            <a:r>
              <a:rPr lang="en-US" sz="3600" dirty="0" smtClean="0">
                <a:solidFill>
                  <a:srgbClr val="002060"/>
                </a:solidFill>
                <a:latin typeface="Arial" panose="020B0604020202020204" pitchFamily="34" charset="0"/>
                <a:cs typeface="Arial" panose="020B0604020202020204" pitchFamily="34" charset="0"/>
              </a:rPr>
              <a:t> </a:t>
            </a:r>
            <a:r>
              <a:rPr lang="en-US" sz="3600" dirty="0" err="1" smtClean="0">
                <a:solidFill>
                  <a:srgbClr val="002060"/>
                </a:solidFill>
                <a:latin typeface="Arial" panose="020B0604020202020204" pitchFamily="34" charset="0"/>
                <a:cs typeface="Arial" panose="020B0604020202020204" pitchFamily="34" charset="0"/>
              </a:rPr>
              <a:t>đến</a:t>
            </a:r>
            <a:r>
              <a:rPr lang="en-US" sz="3600" dirty="0" smtClean="0">
                <a:solidFill>
                  <a:srgbClr val="002060"/>
                </a:solidFill>
                <a:latin typeface="Arial" panose="020B0604020202020204" pitchFamily="34" charset="0"/>
                <a:cs typeface="Arial" panose="020B0604020202020204" pitchFamily="34" charset="0"/>
              </a:rPr>
              <a:t> </a:t>
            </a:r>
            <a:r>
              <a:rPr lang="en-US" sz="3600" dirty="0" err="1" smtClean="0">
                <a:solidFill>
                  <a:srgbClr val="002060"/>
                </a:solidFill>
                <a:latin typeface="Arial" panose="020B0604020202020204" pitchFamily="34" charset="0"/>
                <a:cs typeface="Arial" panose="020B0604020202020204" pitchFamily="34" charset="0"/>
              </a:rPr>
              <a:t>việc</a:t>
            </a:r>
            <a:r>
              <a:rPr lang="en-US" sz="3600" dirty="0" smtClean="0">
                <a:solidFill>
                  <a:srgbClr val="002060"/>
                </a:solidFill>
                <a:latin typeface="Arial" panose="020B0604020202020204" pitchFamily="34" charset="0"/>
                <a:cs typeface="Arial" panose="020B0604020202020204" pitchFamily="34" charset="0"/>
              </a:rPr>
              <a:t> </a:t>
            </a:r>
            <a:r>
              <a:rPr lang="en-US" sz="3600" dirty="0" err="1" smtClean="0">
                <a:solidFill>
                  <a:srgbClr val="002060"/>
                </a:solidFill>
                <a:latin typeface="Arial" panose="020B0604020202020204" pitchFamily="34" charset="0"/>
                <a:cs typeface="Arial" panose="020B0604020202020204" pitchFamily="34" charset="0"/>
              </a:rPr>
              <a:t>cơ</a:t>
            </a:r>
            <a:r>
              <a:rPr lang="en-US" sz="3600" dirty="0" smtClean="0">
                <a:solidFill>
                  <a:srgbClr val="002060"/>
                </a:solidFill>
                <a:latin typeface="Arial" panose="020B0604020202020204" pitchFamily="34" charset="0"/>
                <a:cs typeface="Arial" panose="020B0604020202020204" pitchFamily="34" charset="0"/>
              </a:rPr>
              <a:t> </a:t>
            </a:r>
            <a:r>
              <a:rPr lang="en-US" sz="3600" dirty="0" err="1" smtClean="0">
                <a:solidFill>
                  <a:srgbClr val="002060"/>
                </a:solidFill>
                <a:latin typeface="Arial" panose="020B0604020202020204" pitchFamily="34" charset="0"/>
                <a:cs typeface="Arial" panose="020B0604020202020204" pitchFamily="34" charset="0"/>
              </a:rPr>
              <a:t>cấu</a:t>
            </a:r>
            <a:r>
              <a:rPr lang="en-US" sz="3600" dirty="0" smtClean="0">
                <a:solidFill>
                  <a:srgbClr val="002060"/>
                </a:solidFill>
                <a:latin typeface="Arial" panose="020B0604020202020204" pitchFamily="34" charset="0"/>
                <a:cs typeface="Arial" panose="020B0604020202020204" pitchFamily="34" charset="0"/>
              </a:rPr>
              <a:t> </a:t>
            </a:r>
            <a:r>
              <a:rPr lang="en-US" sz="3600" dirty="0" err="1" smtClean="0">
                <a:solidFill>
                  <a:srgbClr val="002060"/>
                </a:solidFill>
                <a:latin typeface="Arial" panose="020B0604020202020204" pitchFamily="34" charset="0"/>
                <a:cs typeface="Arial" panose="020B0604020202020204" pitchFamily="34" charset="0"/>
              </a:rPr>
              <a:t>các</a:t>
            </a:r>
            <a:r>
              <a:rPr lang="en-US" sz="3600" dirty="0" smtClean="0">
                <a:solidFill>
                  <a:srgbClr val="002060"/>
                </a:solidFill>
                <a:latin typeface="Arial" panose="020B0604020202020204" pitchFamily="34" charset="0"/>
                <a:cs typeface="Arial" panose="020B0604020202020204" pitchFamily="34" charset="0"/>
              </a:rPr>
              <a:t> </a:t>
            </a:r>
            <a:r>
              <a:rPr lang="en-US" sz="3600" dirty="0" err="1" smtClean="0">
                <a:solidFill>
                  <a:srgbClr val="002060"/>
                </a:solidFill>
                <a:latin typeface="Arial" panose="020B0604020202020204" pitchFamily="34" charset="0"/>
                <a:cs typeface="Arial" panose="020B0604020202020204" pitchFamily="34" charset="0"/>
              </a:rPr>
              <a:t>loại</a:t>
            </a:r>
            <a:r>
              <a:rPr lang="en-US" sz="3600" dirty="0" smtClean="0">
                <a:solidFill>
                  <a:srgbClr val="002060"/>
                </a:solidFill>
                <a:latin typeface="Arial" panose="020B0604020202020204" pitchFamily="34" charset="0"/>
                <a:cs typeface="Arial" panose="020B0604020202020204" pitchFamily="34" charset="0"/>
              </a:rPr>
              <a:t> chi </a:t>
            </a:r>
            <a:r>
              <a:rPr lang="en-US" sz="3600" dirty="0" err="1" smtClean="0">
                <a:solidFill>
                  <a:srgbClr val="002060"/>
                </a:solidFill>
                <a:latin typeface="Arial" panose="020B0604020202020204" pitchFamily="34" charset="0"/>
                <a:cs typeface="Arial" panose="020B0604020202020204" pitchFamily="34" charset="0"/>
              </a:rPr>
              <a:t>phí</a:t>
            </a:r>
            <a:r>
              <a:rPr lang="en-US" sz="3600" dirty="0" smtClean="0">
                <a:solidFill>
                  <a:srgbClr val="002060"/>
                </a:solidFill>
                <a:latin typeface="Arial" panose="020B0604020202020204" pitchFamily="34" charset="0"/>
                <a:cs typeface="Arial" panose="020B0604020202020204" pitchFamily="34" charset="0"/>
              </a:rPr>
              <a:t> </a:t>
            </a:r>
            <a:r>
              <a:rPr lang="en-US" sz="3600" dirty="0" err="1" smtClean="0">
                <a:solidFill>
                  <a:srgbClr val="002060"/>
                </a:solidFill>
                <a:latin typeface="Arial" panose="020B0604020202020204" pitchFamily="34" charset="0"/>
                <a:cs typeface="Arial" panose="020B0604020202020204" pitchFamily="34" charset="0"/>
              </a:rPr>
              <a:t>vào</a:t>
            </a:r>
            <a:r>
              <a:rPr lang="en-US" sz="3600" dirty="0" smtClean="0">
                <a:solidFill>
                  <a:srgbClr val="002060"/>
                </a:solidFill>
                <a:latin typeface="Arial" panose="020B0604020202020204" pitchFamily="34" charset="0"/>
                <a:cs typeface="Arial" panose="020B0604020202020204" pitchFamily="34" charset="0"/>
              </a:rPr>
              <a:t> </a:t>
            </a:r>
            <a:r>
              <a:rPr lang="en-US" sz="3600" dirty="0" err="1" smtClean="0">
                <a:solidFill>
                  <a:srgbClr val="002060"/>
                </a:solidFill>
                <a:latin typeface="Arial" panose="020B0604020202020204" pitchFamily="34" charset="0"/>
                <a:cs typeface="Arial" panose="020B0604020202020204" pitchFamily="34" charset="0"/>
              </a:rPr>
              <a:t>giá</a:t>
            </a:r>
            <a:r>
              <a:rPr lang="en-US" sz="3600" dirty="0" smtClean="0">
                <a:solidFill>
                  <a:srgbClr val="002060"/>
                </a:solidFill>
                <a:latin typeface="Arial" panose="020B0604020202020204" pitchFamily="34" charset="0"/>
                <a:cs typeface="Arial" panose="020B0604020202020204" pitchFamily="34" charset="0"/>
              </a:rPr>
              <a:t> </a:t>
            </a:r>
            <a:r>
              <a:rPr lang="en-US" sz="3600" dirty="0" err="1" smtClean="0">
                <a:solidFill>
                  <a:srgbClr val="002060"/>
                </a:solidFill>
                <a:latin typeface="Arial" panose="020B0604020202020204" pitchFamily="34" charset="0"/>
                <a:cs typeface="Arial" panose="020B0604020202020204" pitchFamily="34" charset="0"/>
              </a:rPr>
              <a:t>dịch</a:t>
            </a:r>
            <a:r>
              <a:rPr lang="en-US" sz="3600" dirty="0" smtClean="0">
                <a:solidFill>
                  <a:srgbClr val="002060"/>
                </a:solidFill>
                <a:latin typeface="Arial" panose="020B0604020202020204" pitchFamily="34" charset="0"/>
                <a:cs typeface="Arial" panose="020B0604020202020204" pitchFamily="34" charset="0"/>
              </a:rPr>
              <a:t> </a:t>
            </a:r>
            <a:r>
              <a:rPr lang="en-US" sz="3600" dirty="0" err="1" smtClean="0">
                <a:solidFill>
                  <a:srgbClr val="002060"/>
                </a:solidFill>
                <a:latin typeface="Arial" panose="020B0604020202020204" pitchFamily="34" charset="0"/>
                <a:cs typeface="Arial" panose="020B0604020202020204" pitchFamily="34" charset="0"/>
              </a:rPr>
              <a:t>vụ</a:t>
            </a:r>
            <a:r>
              <a:rPr lang="en-US" sz="3600" dirty="0" smtClean="0">
                <a:solidFill>
                  <a:srgbClr val="002060"/>
                </a:solidFill>
                <a:latin typeface="Arial" panose="020B0604020202020204" pitchFamily="34" charset="0"/>
                <a:cs typeface="Arial" panose="020B0604020202020204" pitchFamily="34" charset="0"/>
              </a:rPr>
              <a:t>.</a:t>
            </a:r>
            <a:endParaRPr lang="en-US" sz="3600" dirty="0">
              <a:solidFill>
                <a:srgbClr val="002060"/>
              </a:solidFill>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2"/>
          </p:nvPr>
        </p:nvSpPr>
        <p:spPr/>
        <p:txBody>
          <a:bodyPr/>
          <a:lstStyle/>
          <a:p>
            <a:fld id="{9C26F335-B4D6-424E-9970-711117E1B935}" type="slidenum">
              <a:rPr lang="en-US" smtClean="0"/>
              <a:t>12</a:t>
            </a:fld>
            <a:endParaRPr lang="en-US"/>
          </a:p>
        </p:txBody>
      </p:sp>
    </p:spTree>
    <p:extLst>
      <p:ext uri="{BB962C8B-B14F-4D97-AF65-F5344CB8AC3E}">
        <p14:creationId xmlns:p14="http://schemas.microsoft.com/office/powerpoint/2010/main" val="3508058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57655"/>
            <a:ext cx="8763000" cy="772511"/>
          </a:xfrm>
        </p:spPr>
        <p:txBody>
          <a:bodyPr/>
          <a:lstStyle/>
          <a:p>
            <a:r>
              <a:rPr lang="en-US" b="1" dirty="0" smtClean="0">
                <a:solidFill>
                  <a:srgbClr val="FF0000"/>
                </a:solidFill>
                <a:latin typeface="Arial" panose="020B0604020202020204" pitchFamily="34" charset="0"/>
                <a:cs typeface="Arial" panose="020B0604020202020204" pitchFamily="34" charset="0"/>
              </a:rPr>
              <a:t>NỘI DUNG CHI</a:t>
            </a:r>
            <a:endParaRPr lang="en-US" b="1" dirty="0">
              <a:solidFill>
                <a:srgbClr val="FF0000"/>
              </a:solidFill>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838200" y="1119352"/>
            <a:ext cx="10515600" cy="5596758"/>
          </a:xfrm>
        </p:spPr>
        <p:txBody>
          <a:bodyPr>
            <a:normAutofit fontScale="92500" lnSpcReduction="10000"/>
          </a:bodyPr>
          <a:lstStyle/>
          <a:p>
            <a:pPr algn="just"/>
            <a:r>
              <a:rPr lang="vi-VN" dirty="0">
                <a:solidFill>
                  <a:srgbClr val="002060"/>
                </a:solidFill>
                <a:latin typeface="Arial" panose="020B0604020202020204" pitchFamily="34" charset="0"/>
                <a:cs typeface="Arial" panose="020B0604020202020204" pitchFamily="34" charset="0"/>
              </a:rPr>
              <a:t>Chi thường </a:t>
            </a:r>
            <a:r>
              <a:rPr lang="vi-VN" dirty="0" smtClean="0">
                <a:solidFill>
                  <a:srgbClr val="002060"/>
                </a:solidFill>
                <a:latin typeface="Arial" panose="020B0604020202020204" pitchFamily="34" charset="0"/>
                <a:cs typeface="Arial" panose="020B0604020202020204" pitchFamily="34" charset="0"/>
              </a:rPr>
              <a:t>xuyên</a:t>
            </a:r>
            <a:r>
              <a:rPr lang="en-US" dirty="0" smtClean="0">
                <a:solidFill>
                  <a:srgbClr val="002060"/>
                </a:solidFill>
                <a:latin typeface="Arial" panose="020B0604020202020204" pitchFamily="34" charset="0"/>
                <a:cs typeface="Arial" panose="020B0604020202020204" pitchFamily="34" charset="0"/>
              </a:rPr>
              <a:t>:</a:t>
            </a:r>
          </a:p>
          <a:p>
            <a:pPr lvl="1" algn="just"/>
            <a:r>
              <a:rPr lang="vi-VN" sz="2800" dirty="0">
                <a:solidFill>
                  <a:srgbClr val="002060"/>
                </a:solidFill>
                <a:latin typeface="Arial" panose="020B0604020202020204" pitchFamily="34" charset="0"/>
                <a:cs typeface="Arial" panose="020B0604020202020204" pitchFamily="34" charset="0"/>
              </a:rPr>
              <a:t>Chi hoạt động theo chức năng, nhiệm vụ được cấp có thẩm quyền giao</a:t>
            </a:r>
            <a:r>
              <a:rPr lang="vi-VN" sz="2800" dirty="0" smtClean="0">
                <a:solidFill>
                  <a:srgbClr val="002060"/>
                </a:solidFill>
                <a:latin typeface="Arial" panose="020B0604020202020204" pitchFamily="34" charset="0"/>
                <a:cs typeface="Arial" panose="020B0604020202020204" pitchFamily="34" charset="0"/>
              </a:rPr>
              <a:t>;</a:t>
            </a:r>
            <a:endParaRPr lang="en-US" sz="2800" dirty="0" smtClean="0">
              <a:solidFill>
                <a:srgbClr val="002060"/>
              </a:solidFill>
              <a:latin typeface="Arial" panose="020B0604020202020204" pitchFamily="34" charset="0"/>
              <a:cs typeface="Arial" panose="020B0604020202020204" pitchFamily="34" charset="0"/>
            </a:endParaRPr>
          </a:p>
          <a:p>
            <a:pPr lvl="1" algn="just"/>
            <a:r>
              <a:rPr lang="en-US" sz="2800" dirty="0">
                <a:solidFill>
                  <a:srgbClr val="002060"/>
                </a:solidFill>
                <a:latin typeface="Arial" panose="020B0604020202020204" pitchFamily="34" charset="0"/>
                <a:cs typeface="Arial" panose="020B0604020202020204" pitchFamily="34" charset="0"/>
              </a:rPr>
              <a:t>Chi </a:t>
            </a:r>
            <a:r>
              <a:rPr lang="en-US" sz="2800" dirty="0" err="1" smtClean="0">
                <a:solidFill>
                  <a:srgbClr val="002060"/>
                </a:solidFill>
                <a:latin typeface="Arial" panose="020B0604020202020204" pitchFamily="34" charset="0"/>
                <a:cs typeface="Arial" panose="020B0604020202020204" pitchFamily="34" charset="0"/>
              </a:rPr>
              <a:t>phục</a:t>
            </a:r>
            <a:r>
              <a:rPr lang="en-US" sz="2800" dirty="0" smtClean="0">
                <a:solidFill>
                  <a:srgbClr val="002060"/>
                </a:solidFill>
                <a:latin typeface="Arial" panose="020B0604020202020204" pitchFamily="34" charset="0"/>
                <a:cs typeface="Arial" panose="020B0604020202020204" pitchFamily="34" charset="0"/>
              </a:rPr>
              <a:t> </a:t>
            </a:r>
            <a:r>
              <a:rPr lang="en-US" sz="2800" dirty="0" err="1">
                <a:solidFill>
                  <a:srgbClr val="002060"/>
                </a:solidFill>
                <a:latin typeface="Arial" panose="020B0604020202020204" pitchFamily="34" charset="0"/>
                <a:cs typeface="Arial" panose="020B0604020202020204" pitchFamily="34" charset="0"/>
              </a:rPr>
              <a:t>vụ</a:t>
            </a:r>
            <a:r>
              <a:rPr lang="en-US" sz="2800" dirty="0">
                <a:solidFill>
                  <a:srgbClr val="002060"/>
                </a:solidFill>
                <a:latin typeface="Arial" panose="020B0604020202020204" pitchFamily="34" charset="0"/>
                <a:cs typeface="Arial" panose="020B0604020202020204" pitchFamily="34" charset="0"/>
              </a:rPr>
              <a:t> </a:t>
            </a:r>
            <a:r>
              <a:rPr lang="en-US" sz="2800" dirty="0" err="1">
                <a:solidFill>
                  <a:srgbClr val="002060"/>
                </a:solidFill>
                <a:latin typeface="Arial" panose="020B0604020202020204" pitchFamily="34" charset="0"/>
                <a:cs typeface="Arial" panose="020B0604020202020204" pitchFamily="34" charset="0"/>
              </a:rPr>
              <a:t>cho</a:t>
            </a:r>
            <a:r>
              <a:rPr lang="en-US" sz="2800" dirty="0">
                <a:solidFill>
                  <a:srgbClr val="002060"/>
                </a:solidFill>
                <a:latin typeface="Arial" panose="020B0604020202020204" pitchFamily="34" charset="0"/>
                <a:cs typeface="Arial" panose="020B0604020202020204" pitchFamily="34" charset="0"/>
              </a:rPr>
              <a:t> </a:t>
            </a:r>
            <a:r>
              <a:rPr lang="en-US" sz="2800" dirty="0" err="1">
                <a:solidFill>
                  <a:srgbClr val="002060"/>
                </a:solidFill>
                <a:latin typeface="Arial" panose="020B0604020202020204" pitchFamily="34" charset="0"/>
                <a:cs typeface="Arial" panose="020B0604020202020204" pitchFamily="34" charset="0"/>
              </a:rPr>
              <a:t>việc</a:t>
            </a:r>
            <a:r>
              <a:rPr lang="en-US" sz="2800" dirty="0">
                <a:solidFill>
                  <a:srgbClr val="002060"/>
                </a:solidFill>
                <a:latin typeface="Arial" panose="020B0604020202020204" pitchFamily="34" charset="0"/>
                <a:cs typeface="Arial" panose="020B0604020202020204" pitchFamily="34" charset="0"/>
              </a:rPr>
              <a:t> </a:t>
            </a:r>
            <a:r>
              <a:rPr lang="en-US" sz="2800" dirty="0" err="1">
                <a:solidFill>
                  <a:srgbClr val="002060"/>
                </a:solidFill>
                <a:latin typeface="Arial" panose="020B0604020202020204" pitchFamily="34" charset="0"/>
                <a:cs typeface="Arial" panose="020B0604020202020204" pitchFamily="34" charset="0"/>
              </a:rPr>
              <a:t>thực</a:t>
            </a:r>
            <a:r>
              <a:rPr lang="en-US" sz="2800" dirty="0">
                <a:solidFill>
                  <a:srgbClr val="002060"/>
                </a:solidFill>
                <a:latin typeface="Arial" panose="020B0604020202020204" pitchFamily="34" charset="0"/>
                <a:cs typeface="Arial" panose="020B0604020202020204" pitchFamily="34" charset="0"/>
              </a:rPr>
              <a:t> </a:t>
            </a:r>
            <a:r>
              <a:rPr lang="en-US" sz="2800" dirty="0" err="1">
                <a:solidFill>
                  <a:srgbClr val="002060"/>
                </a:solidFill>
                <a:latin typeface="Arial" panose="020B0604020202020204" pitchFamily="34" charset="0"/>
                <a:cs typeface="Arial" panose="020B0604020202020204" pitchFamily="34" charset="0"/>
              </a:rPr>
              <a:t>hiện</a:t>
            </a:r>
            <a:r>
              <a:rPr lang="en-US" sz="2800" dirty="0">
                <a:solidFill>
                  <a:srgbClr val="002060"/>
                </a:solidFill>
                <a:latin typeface="Arial" panose="020B0604020202020204" pitchFamily="34" charset="0"/>
                <a:cs typeface="Arial" panose="020B0604020202020204" pitchFamily="34" charset="0"/>
              </a:rPr>
              <a:t> </a:t>
            </a:r>
            <a:r>
              <a:rPr lang="en-US" sz="2800" dirty="0" err="1">
                <a:solidFill>
                  <a:srgbClr val="002060"/>
                </a:solidFill>
                <a:latin typeface="Arial" panose="020B0604020202020204" pitchFamily="34" charset="0"/>
                <a:cs typeface="Arial" panose="020B0604020202020204" pitchFamily="34" charset="0"/>
              </a:rPr>
              <a:t>công</a:t>
            </a:r>
            <a:r>
              <a:rPr lang="en-US" sz="2800" dirty="0">
                <a:solidFill>
                  <a:srgbClr val="002060"/>
                </a:solidFill>
                <a:latin typeface="Arial" panose="020B0604020202020204" pitchFamily="34" charset="0"/>
                <a:cs typeface="Arial" panose="020B0604020202020204" pitchFamily="34" charset="0"/>
              </a:rPr>
              <a:t> </a:t>
            </a:r>
            <a:r>
              <a:rPr lang="en-US" sz="2800" dirty="0" err="1">
                <a:solidFill>
                  <a:srgbClr val="002060"/>
                </a:solidFill>
                <a:latin typeface="Arial" panose="020B0604020202020204" pitchFamily="34" charset="0"/>
                <a:cs typeface="Arial" panose="020B0604020202020204" pitchFamily="34" charset="0"/>
              </a:rPr>
              <a:t>việc</a:t>
            </a:r>
            <a:r>
              <a:rPr lang="en-US" sz="2800" dirty="0">
                <a:solidFill>
                  <a:srgbClr val="002060"/>
                </a:solidFill>
                <a:latin typeface="Arial" panose="020B0604020202020204" pitchFamily="34" charset="0"/>
                <a:cs typeface="Arial" panose="020B0604020202020204" pitchFamily="34" charset="0"/>
              </a:rPr>
              <a:t>, </a:t>
            </a:r>
            <a:r>
              <a:rPr lang="en-US" sz="2800" dirty="0" err="1">
                <a:solidFill>
                  <a:srgbClr val="002060"/>
                </a:solidFill>
                <a:latin typeface="Arial" panose="020B0604020202020204" pitchFamily="34" charset="0"/>
                <a:cs typeface="Arial" panose="020B0604020202020204" pitchFamily="34" charset="0"/>
              </a:rPr>
              <a:t>dịch</a:t>
            </a:r>
            <a:r>
              <a:rPr lang="en-US" sz="2800" dirty="0">
                <a:solidFill>
                  <a:srgbClr val="002060"/>
                </a:solidFill>
                <a:latin typeface="Arial" panose="020B0604020202020204" pitchFamily="34" charset="0"/>
                <a:cs typeface="Arial" panose="020B0604020202020204" pitchFamily="34" charset="0"/>
              </a:rPr>
              <a:t> </a:t>
            </a:r>
            <a:r>
              <a:rPr lang="en-US" sz="2800" dirty="0" err="1">
                <a:solidFill>
                  <a:srgbClr val="002060"/>
                </a:solidFill>
                <a:latin typeface="Arial" panose="020B0604020202020204" pitchFamily="34" charset="0"/>
                <a:cs typeface="Arial" panose="020B0604020202020204" pitchFamily="34" charset="0"/>
              </a:rPr>
              <a:t>vụ</a:t>
            </a:r>
            <a:r>
              <a:rPr lang="en-US" sz="2800" dirty="0">
                <a:solidFill>
                  <a:srgbClr val="002060"/>
                </a:solidFill>
                <a:latin typeface="Arial" panose="020B0604020202020204" pitchFamily="34" charset="0"/>
                <a:cs typeface="Arial" panose="020B0604020202020204" pitchFamily="34" charset="0"/>
              </a:rPr>
              <a:t> </a:t>
            </a:r>
            <a:r>
              <a:rPr lang="en-US" sz="2800" dirty="0" err="1">
                <a:solidFill>
                  <a:srgbClr val="002060"/>
                </a:solidFill>
                <a:latin typeface="Arial" panose="020B0604020202020204" pitchFamily="34" charset="0"/>
                <a:cs typeface="Arial" panose="020B0604020202020204" pitchFamily="34" charset="0"/>
              </a:rPr>
              <a:t>thu</a:t>
            </a:r>
            <a:r>
              <a:rPr lang="en-US" sz="2800" dirty="0">
                <a:solidFill>
                  <a:srgbClr val="002060"/>
                </a:solidFill>
                <a:latin typeface="Arial" panose="020B0604020202020204" pitchFamily="34" charset="0"/>
                <a:cs typeface="Arial" panose="020B0604020202020204" pitchFamily="34" charset="0"/>
              </a:rPr>
              <a:t> </a:t>
            </a:r>
            <a:r>
              <a:rPr lang="en-US" sz="2800" dirty="0" err="1">
                <a:solidFill>
                  <a:srgbClr val="002060"/>
                </a:solidFill>
                <a:latin typeface="Arial" panose="020B0604020202020204" pitchFamily="34" charset="0"/>
                <a:cs typeface="Arial" panose="020B0604020202020204" pitchFamily="34" charset="0"/>
              </a:rPr>
              <a:t>phí</a:t>
            </a:r>
            <a:r>
              <a:rPr lang="en-US" sz="2800" dirty="0">
                <a:solidFill>
                  <a:srgbClr val="002060"/>
                </a:solidFill>
                <a:latin typeface="Arial" panose="020B0604020202020204" pitchFamily="34" charset="0"/>
                <a:cs typeface="Arial" panose="020B0604020202020204" pitchFamily="34" charset="0"/>
              </a:rPr>
              <a:t>, </a:t>
            </a:r>
            <a:r>
              <a:rPr lang="en-US" sz="2800" dirty="0" err="1">
                <a:solidFill>
                  <a:srgbClr val="002060"/>
                </a:solidFill>
                <a:latin typeface="Arial" panose="020B0604020202020204" pitchFamily="34" charset="0"/>
                <a:cs typeface="Arial" panose="020B0604020202020204" pitchFamily="34" charset="0"/>
              </a:rPr>
              <a:t>lệ</a:t>
            </a:r>
            <a:r>
              <a:rPr lang="en-US" sz="2800" dirty="0">
                <a:solidFill>
                  <a:srgbClr val="002060"/>
                </a:solidFill>
                <a:latin typeface="Arial" panose="020B0604020202020204" pitchFamily="34" charset="0"/>
                <a:cs typeface="Arial" panose="020B0604020202020204" pitchFamily="34" charset="0"/>
              </a:rPr>
              <a:t> </a:t>
            </a:r>
            <a:r>
              <a:rPr lang="en-US" sz="2800" dirty="0" err="1">
                <a:solidFill>
                  <a:srgbClr val="002060"/>
                </a:solidFill>
                <a:latin typeface="Arial" panose="020B0604020202020204" pitchFamily="34" charset="0"/>
                <a:cs typeface="Arial" panose="020B0604020202020204" pitchFamily="34" charset="0"/>
              </a:rPr>
              <a:t>phí</a:t>
            </a:r>
            <a:r>
              <a:rPr lang="en-US" sz="2800" dirty="0" smtClean="0">
                <a:solidFill>
                  <a:srgbClr val="002060"/>
                </a:solidFill>
                <a:latin typeface="Arial" panose="020B0604020202020204" pitchFamily="34" charset="0"/>
                <a:cs typeface="Arial" panose="020B0604020202020204" pitchFamily="34" charset="0"/>
              </a:rPr>
              <a:t>;</a:t>
            </a:r>
          </a:p>
          <a:p>
            <a:pPr lvl="1" algn="just"/>
            <a:r>
              <a:rPr lang="en-US" sz="2800" dirty="0">
                <a:solidFill>
                  <a:srgbClr val="002060"/>
                </a:solidFill>
                <a:latin typeface="Arial" panose="020B0604020202020204" pitchFamily="34" charset="0"/>
                <a:cs typeface="Arial" panose="020B0604020202020204" pitchFamily="34" charset="0"/>
              </a:rPr>
              <a:t>Chi </a:t>
            </a:r>
            <a:r>
              <a:rPr lang="en-US" sz="2800" dirty="0" err="1">
                <a:solidFill>
                  <a:srgbClr val="002060"/>
                </a:solidFill>
                <a:latin typeface="Arial" panose="020B0604020202020204" pitchFamily="34" charset="0"/>
                <a:cs typeface="Arial" panose="020B0604020202020204" pitchFamily="34" charset="0"/>
              </a:rPr>
              <a:t>cho</a:t>
            </a:r>
            <a:r>
              <a:rPr lang="en-US" sz="2800" dirty="0">
                <a:solidFill>
                  <a:srgbClr val="002060"/>
                </a:solidFill>
                <a:latin typeface="Arial" panose="020B0604020202020204" pitchFamily="34" charset="0"/>
                <a:cs typeface="Arial" panose="020B0604020202020204" pitchFamily="34" charset="0"/>
              </a:rPr>
              <a:t> </a:t>
            </a:r>
            <a:r>
              <a:rPr lang="en-US" sz="2800" dirty="0" err="1">
                <a:solidFill>
                  <a:srgbClr val="002060"/>
                </a:solidFill>
                <a:latin typeface="Arial" panose="020B0604020202020204" pitchFamily="34" charset="0"/>
                <a:cs typeface="Arial" panose="020B0604020202020204" pitchFamily="34" charset="0"/>
              </a:rPr>
              <a:t>các</a:t>
            </a:r>
            <a:r>
              <a:rPr lang="en-US" sz="2800" dirty="0">
                <a:solidFill>
                  <a:srgbClr val="002060"/>
                </a:solidFill>
                <a:latin typeface="Arial" panose="020B0604020202020204" pitchFamily="34" charset="0"/>
                <a:cs typeface="Arial" panose="020B0604020202020204" pitchFamily="34" charset="0"/>
              </a:rPr>
              <a:t> </a:t>
            </a:r>
            <a:r>
              <a:rPr lang="en-US" sz="2800" dirty="0" err="1">
                <a:solidFill>
                  <a:srgbClr val="002060"/>
                </a:solidFill>
                <a:latin typeface="Arial" panose="020B0604020202020204" pitchFamily="34" charset="0"/>
                <a:cs typeface="Arial" panose="020B0604020202020204" pitchFamily="34" charset="0"/>
              </a:rPr>
              <a:t>hoạt</a:t>
            </a:r>
            <a:r>
              <a:rPr lang="en-US" sz="2800" dirty="0">
                <a:solidFill>
                  <a:srgbClr val="002060"/>
                </a:solidFill>
                <a:latin typeface="Arial" panose="020B0604020202020204" pitchFamily="34" charset="0"/>
                <a:cs typeface="Arial" panose="020B0604020202020204" pitchFamily="34" charset="0"/>
              </a:rPr>
              <a:t> </a:t>
            </a:r>
            <a:r>
              <a:rPr lang="en-US" sz="2800" dirty="0" err="1">
                <a:solidFill>
                  <a:srgbClr val="002060"/>
                </a:solidFill>
                <a:latin typeface="Arial" panose="020B0604020202020204" pitchFamily="34" charset="0"/>
                <a:cs typeface="Arial" panose="020B0604020202020204" pitchFamily="34" charset="0"/>
              </a:rPr>
              <a:t>động</a:t>
            </a:r>
            <a:r>
              <a:rPr lang="en-US" sz="2800" dirty="0">
                <a:solidFill>
                  <a:srgbClr val="002060"/>
                </a:solidFill>
                <a:latin typeface="Arial" panose="020B0604020202020204" pitchFamily="34" charset="0"/>
                <a:cs typeface="Arial" panose="020B0604020202020204" pitchFamily="34" charset="0"/>
              </a:rPr>
              <a:t> </a:t>
            </a:r>
            <a:r>
              <a:rPr lang="en-US" sz="2800" dirty="0" err="1">
                <a:solidFill>
                  <a:srgbClr val="002060"/>
                </a:solidFill>
                <a:latin typeface="Arial" panose="020B0604020202020204" pitchFamily="34" charset="0"/>
                <a:cs typeface="Arial" panose="020B0604020202020204" pitchFamily="34" charset="0"/>
              </a:rPr>
              <a:t>dịch</a:t>
            </a:r>
            <a:r>
              <a:rPr lang="en-US" sz="2800" dirty="0">
                <a:solidFill>
                  <a:srgbClr val="002060"/>
                </a:solidFill>
                <a:latin typeface="Arial" panose="020B0604020202020204" pitchFamily="34" charset="0"/>
                <a:cs typeface="Arial" panose="020B0604020202020204" pitchFamily="34" charset="0"/>
              </a:rPr>
              <a:t> </a:t>
            </a:r>
            <a:r>
              <a:rPr lang="en-US" sz="2800" dirty="0" err="1">
                <a:solidFill>
                  <a:srgbClr val="002060"/>
                </a:solidFill>
                <a:latin typeface="Arial" panose="020B0604020202020204" pitchFamily="34" charset="0"/>
                <a:cs typeface="Arial" panose="020B0604020202020204" pitchFamily="34" charset="0"/>
              </a:rPr>
              <a:t>vụ</a:t>
            </a:r>
            <a:r>
              <a:rPr lang="en-US" sz="2800" dirty="0">
                <a:solidFill>
                  <a:srgbClr val="002060"/>
                </a:solidFill>
                <a:latin typeface="Arial" panose="020B0604020202020204" pitchFamily="34" charset="0"/>
                <a:cs typeface="Arial" panose="020B0604020202020204" pitchFamily="34" charset="0"/>
              </a:rPr>
              <a:t> </a:t>
            </a:r>
            <a:endParaRPr lang="en-US" sz="2800" dirty="0" smtClean="0">
              <a:solidFill>
                <a:srgbClr val="002060"/>
              </a:solidFill>
              <a:latin typeface="Arial" panose="020B0604020202020204" pitchFamily="34" charset="0"/>
              <a:cs typeface="Arial" panose="020B0604020202020204" pitchFamily="34" charset="0"/>
            </a:endParaRPr>
          </a:p>
          <a:p>
            <a:pPr algn="just"/>
            <a:r>
              <a:rPr lang="vi-VN" dirty="0">
                <a:solidFill>
                  <a:srgbClr val="002060"/>
                </a:solidFill>
                <a:latin typeface="Arial" panose="020B0604020202020204" pitchFamily="34" charset="0"/>
                <a:cs typeface="Arial" panose="020B0604020202020204" pitchFamily="34" charset="0"/>
              </a:rPr>
              <a:t>Chi không thường </a:t>
            </a:r>
            <a:r>
              <a:rPr lang="vi-VN" dirty="0" smtClean="0">
                <a:solidFill>
                  <a:srgbClr val="002060"/>
                </a:solidFill>
                <a:latin typeface="Arial" panose="020B0604020202020204" pitchFamily="34" charset="0"/>
                <a:cs typeface="Arial" panose="020B0604020202020204" pitchFamily="34" charset="0"/>
              </a:rPr>
              <a:t>xuyên</a:t>
            </a:r>
            <a:endParaRPr lang="en-US" dirty="0" smtClean="0">
              <a:solidFill>
                <a:srgbClr val="002060"/>
              </a:solidFill>
              <a:latin typeface="Arial" panose="020B0604020202020204" pitchFamily="34" charset="0"/>
              <a:cs typeface="Arial" panose="020B0604020202020204" pitchFamily="34" charset="0"/>
            </a:endParaRPr>
          </a:p>
          <a:p>
            <a:pPr lvl="1" algn="just"/>
            <a:r>
              <a:rPr lang="en-US" sz="2800" dirty="0" smtClean="0">
                <a:solidFill>
                  <a:srgbClr val="002060"/>
                </a:solidFill>
                <a:latin typeface="Arial" panose="020B0604020202020204" pitchFamily="34" charset="0"/>
                <a:cs typeface="Arial" panose="020B0604020202020204" pitchFamily="34" charset="0"/>
              </a:rPr>
              <a:t>Chi </a:t>
            </a:r>
            <a:r>
              <a:rPr lang="en-US" sz="2800" dirty="0" err="1" smtClean="0">
                <a:solidFill>
                  <a:srgbClr val="002060"/>
                </a:solidFill>
                <a:latin typeface="Arial" panose="020B0604020202020204" pitchFamily="34" charset="0"/>
                <a:cs typeface="Arial" panose="020B0604020202020204" pitchFamily="34" charset="0"/>
              </a:rPr>
              <a:t>các</a:t>
            </a:r>
            <a:r>
              <a:rPr lang="en-US" sz="2800" dirty="0" smtClean="0">
                <a:solidFill>
                  <a:srgbClr val="002060"/>
                </a:solidFill>
                <a:latin typeface="Arial" panose="020B0604020202020204" pitchFamily="34" charset="0"/>
                <a:cs typeface="Arial" panose="020B0604020202020204" pitchFamily="34" charset="0"/>
              </a:rPr>
              <a:t> </a:t>
            </a:r>
            <a:r>
              <a:rPr lang="en-US" sz="2800" dirty="0" err="1" smtClean="0">
                <a:solidFill>
                  <a:srgbClr val="002060"/>
                </a:solidFill>
                <a:latin typeface="Arial" panose="020B0604020202020204" pitchFamily="34" charset="0"/>
                <a:cs typeface="Arial" panose="020B0604020202020204" pitchFamily="34" charset="0"/>
              </a:rPr>
              <a:t>nhiệm</a:t>
            </a:r>
            <a:r>
              <a:rPr lang="en-US" sz="2800" dirty="0" smtClean="0">
                <a:solidFill>
                  <a:srgbClr val="002060"/>
                </a:solidFill>
                <a:latin typeface="Arial" panose="020B0604020202020204" pitchFamily="34" charset="0"/>
                <a:cs typeface="Arial" panose="020B0604020202020204" pitchFamily="34" charset="0"/>
              </a:rPr>
              <a:t> </a:t>
            </a:r>
            <a:r>
              <a:rPr lang="en-US" sz="2800" dirty="0" err="1" smtClean="0">
                <a:solidFill>
                  <a:srgbClr val="002060"/>
                </a:solidFill>
                <a:latin typeface="Arial" panose="020B0604020202020204" pitchFamily="34" charset="0"/>
                <a:cs typeface="Arial" panose="020B0604020202020204" pitchFamily="34" charset="0"/>
              </a:rPr>
              <a:t>vụ</a:t>
            </a:r>
            <a:r>
              <a:rPr lang="en-US" sz="2800" dirty="0" smtClean="0">
                <a:solidFill>
                  <a:srgbClr val="002060"/>
                </a:solidFill>
                <a:latin typeface="Arial" panose="020B0604020202020204" pitchFamily="34" charset="0"/>
                <a:cs typeface="Arial" panose="020B0604020202020204" pitchFamily="34" charset="0"/>
              </a:rPr>
              <a:t> </a:t>
            </a:r>
            <a:r>
              <a:rPr lang="en-US" sz="2800" dirty="0" err="1" smtClean="0">
                <a:solidFill>
                  <a:srgbClr val="002060"/>
                </a:solidFill>
                <a:latin typeface="Arial" panose="020B0604020202020204" pitchFamily="34" charset="0"/>
                <a:cs typeface="Arial" panose="020B0604020202020204" pitchFamily="34" charset="0"/>
              </a:rPr>
              <a:t>không</a:t>
            </a:r>
            <a:r>
              <a:rPr lang="en-US" sz="2800" dirty="0" smtClean="0">
                <a:solidFill>
                  <a:srgbClr val="002060"/>
                </a:solidFill>
                <a:latin typeface="Arial" panose="020B0604020202020204" pitchFamily="34" charset="0"/>
                <a:cs typeface="Arial" panose="020B0604020202020204" pitchFamily="34" charset="0"/>
              </a:rPr>
              <a:t> </a:t>
            </a:r>
            <a:r>
              <a:rPr lang="en-US" sz="2800" dirty="0" err="1" smtClean="0">
                <a:solidFill>
                  <a:srgbClr val="002060"/>
                </a:solidFill>
                <a:latin typeface="Arial" panose="020B0604020202020204" pitchFamily="34" charset="0"/>
                <a:cs typeface="Arial" panose="020B0604020202020204" pitchFamily="34" charset="0"/>
              </a:rPr>
              <a:t>thường</a:t>
            </a:r>
            <a:r>
              <a:rPr lang="en-US" sz="2800" dirty="0" smtClean="0">
                <a:solidFill>
                  <a:srgbClr val="002060"/>
                </a:solidFill>
                <a:latin typeface="Arial" panose="020B0604020202020204" pitchFamily="34" charset="0"/>
                <a:cs typeface="Arial" panose="020B0604020202020204" pitchFamily="34" charset="0"/>
              </a:rPr>
              <a:t> </a:t>
            </a:r>
            <a:r>
              <a:rPr lang="en-US" sz="2800" dirty="0" err="1" smtClean="0">
                <a:solidFill>
                  <a:srgbClr val="002060"/>
                </a:solidFill>
                <a:latin typeface="Arial" panose="020B0604020202020204" pitchFamily="34" charset="0"/>
                <a:cs typeface="Arial" panose="020B0604020202020204" pitchFamily="34" charset="0"/>
              </a:rPr>
              <a:t>xuyên</a:t>
            </a:r>
            <a:r>
              <a:rPr lang="en-US" sz="2800" dirty="0" smtClean="0">
                <a:solidFill>
                  <a:srgbClr val="002060"/>
                </a:solidFill>
                <a:latin typeface="Arial" panose="020B0604020202020204" pitchFamily="34" charset="0"/>
                <a:cs typeface="Arial" panose="020B0604020202020204" pitchFamily="34" charset="0"/>
              </a:rPr>
              <a:t> </a:t>
            </a:r>
            <a:r>
              <a:rPr lang="en-US" sz="2800" dirty="0" err="1" smtClean="0">
                <a:solidFill>
                  <a:srgbClr val="002060"/>
                </a:solidFill>
                <a:latin typeface="Arial" panose="020B0604020202020204" pitchFamily="34" charset="0"/>
                <a:cs typeface="Arial" panose="020B0604020202020204" pitchFamily="34" charset="0"/>
              </a:rPr>
              <a:t>theo</a:t>
            </a:r>
            <a:r>
              <a:rPr lang="en-US" sz="2800" dirty="0" smtClean="0">
                <a:solidFill>
                  <a:srgbClr val="002060"/>
                </a:solidFill>
                <a:latin typeface="Arial" panose="020B0604020202020204" pitchFamily="34" charset="0"/>
                <a:cs typeface="Arial" panose="020B0604020202020204" pitchFamily="34" charset="0"/>
              </a:rPr>
              <a:t> </a:t>
            </a:r>
            <a:r>
              <a:rPr lang="en-US" sz="2800" dirty="0" err="1" smtClean="0">
                <a:solidFill>
                  <a:srgbClr val="002060"/>
                </a:solidFill>
                <a:latin typeface="Arial" panose="020B0604020202020204" pitchFamily="34" charset="0"/>
                <a:cs typeface="Arial" panose="020B0604020202020204" pitchFamily="34" charset="0"/>
              </a:rPr>
              <a:t>chỉ</a:t>
            </a:r>
            <a:r>
              <a:rPr lang="en-US" sz="2800" dirty="0" smtClean="0">
                <a:solidFill>
                  <a:srgbClr val="002060"/>
                </a:solidFill>
                <a:latin typeface="Arial" panose="020B0604020202020204" pitchFamily="34" charset="0"/>
                <a:cs typeface="Arial" panose="020B0604020202020204" pitchFamily="34" charset="0"/>
              </a:rPr>
              <a:t> </a:t>
            </a:r>
            <a:r>
              <a:rPr lang="en-US" sz="2800" dirty="0" err="1" smtClean="0">
                <a:solidFill>
                  <a:srgbClr val="002060"/>
                </a:solidFill>
                <a:latin typeface="Arial" panose="020B0604020202020204" pitchFamily="34" charset="0"/>
                <a:cs typeface="Arial" panose="020B0604020202020204" pitchFamily="34" charset="0"/>
              </a:rPr>
              <a:t>đạo</a:t>
            </a:r>
            <a:r>
              <a:rPr lang="en-US" sz="2800" dirty="0" smtClean="0">
                <a:solidFill>
                  <a:srgbClr val="002060"/>
                </a:solidFill>
                <a:latin typeface="Arial" panose="020B0604020202020204" pitchFamily="34" charset="0"/>
                <a:cs typeface="Arial" panose="020B0604020202020204" pitchFamily="34" charset="0"/>
              </a:rPr>
              <a:t>, </a:t>
            </a:r>
            <a:r>
              <a:rPr lang="en-US" sz="2800" dirty="0" err="1" smtClean="0">
                <a:solidFill>
                  <a:srgbClr val="002060"/>
                </a:solidFill>
                <a:latin typeface="Arial" panose="020B0604020202020204" pitchFamily="34" charset="0"/>
                <a:cs typeface="Arial" panose="020B0604020202020204" pitchFamily="34" charset="0"/>
              </a:rPr>
              <a:t>chương</a:t>
            </a:r>
            <a:r>
              <a:rPr lang="en-US" sz="2800" dirty="0" smtClean="0">
                <a:solidFill>
                  <a:srgbClr val="002060"/>
                </a:solidFill>
                <a:latin typeface="Arial" panose="020B0604020202020204" pitchFamily="34" charset="0"/>
                <a:cs typeface="Arial" panose="020B0604020202020204" pitchFamily="34" charset="0"/>
              </a:rPr>
              <a:t> </a:t>
            </a:r>
            <a:r>
              <a:rPr lang="en-US" sz="2800" dirty="0" err="1" smtClean="0">
                <a:solidFill>
                  <a:srgbClr val="002060"/>
                </a:solidFill>
                <a:latin typeface="Arial" panose="020B0604020202020204" pitchFamily="34" charset="0"/>
                <a:cs typeface="Arial" panose="020B0604020202020204" pitchFamily="34" charset="0"/>
              </a:rPr>
              <a:t>trình</a:t>
            </a:r>
            <a:r>
              <a:rPr lang="en-US" sz="2800" dirty="0" smtClean="0">
                <a:solidFill>
                  <a:srgbClr val="002060"/>
                </a:solidFill>
                <a:latin typeface="Arial" panose="020B0604020202020204" pitchFamily="34" charset="0"/>
                <a:cs typeface="Arial" panose="020B0604020202020204" pitchFamily="34" charset="0"/>
              </a:rPr>
              <a:t> </a:t>
            </a:r>
            <a:r>
              <a:rPr lang="en-US" sz="2800" dirty="0" err="1" smtClean="0">
                <a:solidFill>
                  <a:srgbClr val="002060"/>
                </a:solidFill>
                <a:latin typeface="Arial" panose="020B0604020202020204" pitchFamily="34" charset="0"/>
                <a:cs typeface="Arial" panose="020B0604020202020204" pitchFamily="34" charset="0"/>
              </a:rPr>
              <a:t>của</a:t>
            </a:r>
            <a:r>
              <a:rPr lang="en-US" sz="2800" dirty="0" smtClean="0">
                <a:solidFill>
                  <a:srgbClr val="002060"/>
                </a:solidFill>
                <a:latin typeface="Arial" panose="020B0604020202020204" pitchFamily="34" charset="0"/>
                <a:cs typeface="Arial" panose="020B0604020202020204" pitchFamily="34" charset="0"/>
              </a:rPr>
              <a:t> </a:t>
            </a:r>
            <a:r>
              <a:rPr lang="en-US" sz="2800" dirty="0" err="1" smtClean="0">
                <a:solidFill>
                  <a:srgbClr val="002060"/>
                </a:solidFill>
                <a:latin typeface="Arial" panose="020B0604020202020204" pitchFamily="34" charset="0"/>
                <a:cs typeface="Arial" panose="020B0604020202020204" pitchFamily="34" charset="0"/>
              </a:rPr>
              <a:t>cấp</a:t>
            </a:r>
            <a:r>
              <a:rPr lang="en-US" sz="2800" dirty="0" smtClean="0">
                <a:solidFill>
                  <a:srgbClr val="002060"/>
                </a:solidFill>
                <a:latin typeface="Arial" panose="020B0604020202020204" pitchFamily="34" charset="0"/>
                <a:cs typeface="Arial" panose="020B0604020202020204" pitchFamily="34" charset="0"/>
              </a:rPr>
              <a:t> </a:t>
            </a:r>
            <a:r>
              <a:rPr lang="en-US" sz="2800" dirty="0" err="1" smtClean="0">
                <a:solidFill>
                  <a:srgbClr val="002060"/>
                </a:solidFill>
                <a:latin typeface="Arial" panose="020B0604020202020204" pitchFamily="34" charset="0"/>
                <a:cs typeface="Arial" panose="020B0604020202020204" pitchFamily="34" charset="0"/>
              </a:rPr>
              <a:t>có</a:t>
            </a:r>
            <a:r>
              <a:rPr lang="en-US" sz="2800" dirty="0" smtClean="0">
                <a:solidFill>
                  <a:srgbClr val="002060"/>
                </a:solidFill>
                <a:latin typeface="Arial" panose="020B0604020202020204" pitchFamily="34" charset="0"/>
                <a:cs typeface="Arial" panose="020B0604020202020204" pitchFamily="34" charset="0"/>
              </a:rPr>
              <a:t> </a:t>
            </a:r>
            <a:r>
              <a:rPr lang="en-US" sz="2800" dirty="0" err="1" smtClean="0">
                <a:solidFill>
                  <a:srgbClr val="002060"/>
                </a:solidFill>
                <a:latin typeface="Arial" panose="020B0604020202020204" pitchFamily="34" charset="0"/>
                <a:cs typeface="Arial" panose="020B0604020202020204" pitchFamily="34" charset="0"/>
              </a:rPr>
              <a:t>thẩm</a:t>
            </a:r>
            <a:r>
              <a:rPr lang="en-US" sz="2800" dirty="0" smtClean="0">
                <a:solidFill>
                  <a:srgbClr val="002060"/>
                </a:solidFill>
                <a:latin typeface="Arial" panose="020B0604020202020204" pitchFamily="34" charset="0"/>
                <a:cs typeface="Arial" panose="020B0604020202020204" pitchFamily="34" charset="0"/>
              </a:rPr>
              <a:t> </a:t>
            </a:r>
            <a:r>
              <a:rPr lang="en-US" sz="2800" dirty="0" err="1" smtClean="0">
                <a:solidFill>
                  <a:srgbClr val="002060"/>
                </a:solidFill>
                <a:latin typeface="Arial" panose="020B0604020202020204" pitchFamily="34" charset="0"/>
                <a:cs typeface="Arial" panose="020B0604020202020204" pitchFamily="34" charset="0"/>
              </a:rPr>
              <a:t>quyền</a:t>
            </a:r>
            <a:endParaRPr lang="en-US" sz="2800" dirty="0" smtClean="0">
              <a:solidFill>
                <a:srgbClr val="002060"/>
              </a:solidFill>
              <a:latin typeface="Arial" panose="020B0604020202020204" pitchFamily="34" charset="0"/>
              <a:cs typeface="Arial" panose="020B0604020202020204" pitchFamily="34" charset="0"/>
            </a:endParaRPr>
          </a:p>
          <a:p>
            <a:pPr lvl="1" algn="just"/>
            <a:r>
              <a:rPr lang="vi-VN" sz="2800" dirty="0">
                <a:solidFill>
                  <a:srgbClr val="002060"/>
                </a:solidFill>
                <a:latin typeface="Arial" panose="020B0604020202020204" pitchFamily="34" charset="0"/>
                <a:cs typeface="Arial" panose="020B0604020202020204" pitchFamily="34" charset="0"/>
              </a:rPr>
              <a:t>Chi đầu tư xây dựng cơ bản, mua sắm trang thiết bị, sửa chữa lớn tài sản cố định thực hiện các dự án được cấp có thẩm quyền phê duyệt</a:t>
            </a:r>
            <a:r>
              <a:rPr lang="vi-VN" sz="2800" dirty="0" smtClean="0">
                <a:solidFill>
                  <a:srgbClr val="002060"/>
                </a:solidFill>
                <a:latin typeface="Arial" panose="020B0604020202020204" pitchFamily="34" charset="0"/>
                <a:cs typeface="Arial" panose="020B0604020202020204" pitchFamily="34" charset="0"/>
              </a:rPr>
              <a:t>;</a:t>
            </a:r>
            <a:endParaRPr lang="en-US" sz="2800" dirty="0" smtClean="0">
              <a:solidFill>
                <a:srgbClr val="002060"/>
              </a:solidFill>
              <a:latin typeface="Arial" panose="020B0604020202020204" pitchFamily="34" charset="0"/>
              <a:cs typeface="Arial" panose="020B0604020202020204" pitchFamily="34" charset="0"/>
            </a:endParaRPr>
          </a:p>
          <a:p>
            <a:pPr lvl="1" algn="just"/>
            <a:r>
              <a:rPr lang="vi-VN" sz="2800" dirty="0">
                <a:solidFill>
                  <a:srgbClr val="002060"/>
                </a:solidFill>
                <a:latin typeface="Arial" panose="020B0604020202020204" pitchFamily="34" charset="0"/>
                <a:cs typeface="Arial" panose="020B0604020202020204" pitchFamily="34" charset="0"/>
              </a:rPr>
              <a:t>Chi thực hiện các dự án từ nguồn vốn viện trợ nước ngoài</a:t>
            </a:r>
            <a:r>
              <a:rPr lang="vi-VN" sz="2800" dirty="0" smtClean="0">
                <a:solidFill>
                  <a:srgbClr val="002060"/>
                </a:solidFill>
                <a:latin typeface="Arial" panose="020B0604020202020204" pitchFamily="34" charset="0"/>
                <a:cs typeface="Arial" panose="020B0604020202020204" pitchFamily="34" charset="0"/>
              </a:rPr>
              <a:t>;</a:t>
            </a:r>
            <a:endParaRPr lang="en-US" sz="2800" dirty="0" smtClean="0">
              <a:solidFill>
                <a:srgbClr val="002060"/>
              </a:solidFill>
              <a:latin typeface="Arial" panose="020B0604020202020204" pitchFamily="34" charset="0"/>
              <a:cs typeface="Arial" panose="020B0604020202020204" pitchFamily="34" charset="0"/>
            </a:endParaRPr>
          </a:p>
          <a:p>
            <a:pPr lvl="1" algn="just"/>
            <a:r>
              <a:rPr lang="en-US" sz="2800" dirty="0">
                <a:solidFill>
                  <a:srgbClr val="002060"/>
                </a:solidFill>
                <a:latin typeface="Arial" panose="020B0604020202020204" pitchFamily="34" charset="0"/>
                <a:cs typeface="Arial" panose="020B0604020202020204" pitchFamily="34" charset="0"/>
              </a:rPr>
              <a:t>Chi </a:t>
            </a:r>
            <a:r>
              <a:rPr lang="en-US" sz="2800" dirty="0" err="1">
                <a:solidFill>
                  <a:srgbClr val="002060"/>
                </a:solidFill>
                <a:latin typeface="Arial" panose="020B0604020202020204" pitchFamily="34" charset="0"/>
                <a:cs typeface="Arial" panose="020B0604020202020204" pitchFamily="34" charset="0"/>
              </a:rPr>
              <a:t>cho</a:t>
            </a:r>
            <a:r>
              <a:rPr lang="en-US" sz="2800" dirty="0">
                <a:solidFill>
                  <a:srgbClr val="002060"/>
                </a:solidFill>
                <a:latin typeface="Arial" panose="020B0604020202020204" pitchFamily="34" charset="0"/>
                <a:cs typeface="Arial" panose="020B0604020202020204" pitchFamily="34" charset="0"/>
              </a:rPr>
              <a:t> </a:t>
            </a:r>
            <a:r>
              <a:rPr lang="en-US" sz="2800" dirty="0" err="1">
                <a:solidFill>
                  <a:srgbClr val="002060"/>
                </a:solidFill>
                <a:latin typeface="Arial" panose="020B0604020202020204" pitchFamily="34" charset="0"/>
                <a:cs typeface="Arial" panose="020B0604020202020204" pitchFamily="34" charset="0"/>
              </a:rPr>
              <a:t>các</a:t>
            </a:r>
            <a:r>
              <a:rPr lang="en-US" sz="2800" dirty="0">
                <a:solidFill>
                  <a:srgbClr val="002060"/>
                </a:solidFill>
                <a:latin typeface="Arial" panose="020B0604020202020204" pitchFamily="34" charset="0"/>
                <a:cs typeface="Arial" panose="020B0604020202020204" pitchFamily="34" charset="0"/>
              </a:rPr>
              <a:t> </a:t>
            </a:r>
            <a:r>
              <a:rPr lang="en-US" sz="2800" dirty="0" err="1">
                <a:solidFill>
                  <a:srgbClr val="002060"/>
                </a:solidFill>
                <a:latin typeface="Arial" panose="020B0604020202020204" pitchFamily="34" charset="0"/>
                <a:cs typeface="Arial" panose="020B0604020202020204" pitchFamily="34" charset="0"/>
              </a:rPr>
              <a:t>hoạt</a:t>
            </a:r>
            <a:r>
              <a:rPr lang="en-US" sz="2800" dirty="0">
                <a:solidFill>
                  <a:srgbClr val="002060"/>
                </a:solidFill>
                <a:latin typeface="Arial" panose="020B0604020202020204" pitchFamily="34" charset="0"/>
                <a:cs typeface="Arial" panose="020B0604020202020204" pitchFamily="34" charset="0"/>
              </a:rPr>
              <a:t> </a:t>
            </a:r>
            <a:r>
              <a:rPr lang="en-US" sz="2800" dirty="0" err="1">
                <a:solidFill>
                  <a:srgbClr val="002060"/>
                </a:solidFill>
                <a:latin typeface="Arial" panose="020B0604020202020204" pitchFamily="34" charset="0"/>
                <a:cs typeface="Arial" panose="020B0604020202020204" pitchFamily="34" charset="0"/>
              </a:rPr>
              <a:t>động</a:t>
            </a:r>
            <a:r>
              <a:rPr lang="en-US" sz="2800" dirty="0">
                <a:solidFill>
                  <a:srgbClr val="002060"/>
                </a:solidFill>
                <a:latin typeface="Arial" panose="020B0604020202020204" pitchFamily="34" charset="0"/>
                <a:cs typeface="Arial" panose="020B0604020202020204" pitchFamily="34" charset="0"/>
              </a:rPr>
              <a:t> </a:t>
            </a:r>
            <a:r>
              <a:rPr lang="en-US" sz="2800" dirty="0" err="1">
                <a:solidFill>
                  <a:srgbClr val="002060"/>
                </a:solidFill>
                <a:latin typeface="Arial" panose="020B0604020202020204" pitchFamily="34" charset="0"/>
                <a:cs typeface="Arial" panose="020B0604020202020204" pitchFamily="34" charset="0"/>
              </a:rPr>
              <a:t>liên</a:t>
            </a:r>
            <a:r>
              <a:rPr lang="en-US" sz="2800" dirty="0">
                <a:solidFill>
                  <a:srgbClr val="002060"/>
                </a:solidFill>
                <a:latin typeface="Arial" panose="020B0604020202020204" pitchFamily="34" charset="0"/>
                <a:cs typeface="Arial" panose="020B0604020202020204" pitchFamily="34" charset="0"/>
              </a:rPr>
              <a:t> </a:t>
            </a:r>
            <a:r>
              <a:rPr lang="en-US" sz="2800" dirty="0" err="1">
                <a:solidFill>
                  <a:srgbClr val="002060"/>
                </a:solidFill>
                <a:latin typeface="Arial" panose="020B0604020202020204" pitchFamily="34" charset="0"/>
                <a:cs typeface="Arial" panose="020B0604020202020204" pitchFamily="34" charset="0"/>
              </a:rPr>
              <a:t>doanh</a:t>
            </a:r>
            <a:r>
              <a:rPr lang="en-US" sz="2800" dirty="0">
                <a:solidFill>
                  <a:srgbClr val="002060"/>
                </a:solidFill>
                <a:latin typeface="Arial" panose="020B0604020202020204" pitchFamily="34" charset="0"/>
                <a:cs typeface="Arial" panose="020B0604020202020204" pitchFamily="34" charset="0"/>
              </a:rPr>
              <a:t>, </a:t>
            </a:r>
            <a:r>
              <a:rPr lang="en-US" sz="2800" dirty="0" err="1">
                <a:solidFill>
                  <a:srgbClr val="002060"/>
                </a:solidFill>
                <a:latin typeface="Arial" panose="020B0604020202020204" pitchFamily="34" charset="0"/>
                <a:cs typeface="Arial" panose="020B0604020202020204" pitchFamily="34" charset="0"/>
              </a:rPr>
              <a:t>liên</a:t>
            </a:r>
            <a:r>
              <a:rPr lang="en-US" sz="2800" dirty="0">
                <a:solidFill>
                  <a:srgbClr val="002060"/>
                </a:solidFill>
                <a:latin typeface="Arial" panose="020B0604020202020204" pitchFamily="34" charset="0"/>
                <a:cs typeface="Arial" panose="020B0604020202020204" pitchFamily="34" charset="0"/>
              </a:rPr>
              <a:t> </a:t>
            </a:r>
            <a:r>
              <a:rPr lang="en-US" sz="2800" dirty="0" err="1">
                <a:solidFill>
                  <a:srgbClr val="002060"/>
                </a:solidFill>
                <a:latin typeface="Arial" panose="020B0604020202020204" pitchFamily="34" charset="0"/>
                <a:cs typeface="Arial" panose="020B0604020202020204" pitchFamily="34" charset="0"/>
              </a:rPr>
              <a:t>kết</a:t>
            </a:r>
            <a:r>
              <a:rPr lang="en-US" sz="2800" dirty="0" smtClean="0">
                <a:solidFill>
                  <a:srgbClr val="002060"/>
                </a:solidFill>
                <a:latin typeface="Arial" panose="020B0604020202020204" pitchFamily="34" charset="0"/>
                <a:cs typeface="Arial" panose="020B0604020202020204" pitchFamily="34" charset="0"/>
              </a:rPr>
              <a:t>;</a:t>
            </a:r>
          </a:p>
          <a:p>
            <a:pPr lvl="1" algn="just"/>
            <a:r>
              <a:rPr lang="en-US" sz="2800" dirty="0" err="1">
                <a:solidFill>
                  <a:srgbClr val="002060"/>
                </a:solidFill>
                <a:latin typeface="Arial" panose="020B0604020202020204" pitchFamily="34" charset="0"/>
                <a:cs typeface="Arial" panose="020B0604020202020204" pitchFamily="34" charset="0"/>
              </a:rPr>
              <a:t>Các</a:t>
            </a:r>
            <a:r>
              <a:rPr lang="en-US" sz="2800" dirty="0">
                <a:solidFill>
                  <a:srgbClr val="002060"/>
                </a:solidFill>
                <a:latin typeface="Arial" panose="020B0604020202020204" pitchFamily="34" charset="0"/>
                <a:cs typeface="Arial" panose="020B0604020202020204" pitchFamily="34" charset="0"/>
              </a:rPr>
              <a:t> </a:t>
            </a:r>
            <a:r>
              <a:rPr lang="en-US" sz="2800" dirty="0" err="1">
                <a:solidFill>
                  <a:srgbClr val="002060"/>
                </a:solidFill>
                <a:latin typeface="Arial" panose="020B0604020202020204" pitchFamily="34" charset="0"/>
                <a:cs typeface="Arial" panose="020B0604020202020204" pitchFamily="34" charset="0"/>
              </a:rPr>
              <a:t>khoản</a:t>
            </a:r>
            <a:r>
              <a:rPr lang="en-US" sz="2800" dirty="0">
                <a:solidFill>
                  <a:srgbClr val="002060"/>
                </a:solidFill>
                <a:latin typeface="Arial" panose="020B0604020202020204" pitchFamily="34" charset="0"/>
                <a:cs typeface="Arial" panose="020B0604020202020204" pitchFamily="34" charset="0"/>
              </a:rPr>
              <a:t> chi </a:t>
            </a:r>
            <a:r>
              <a:rPr lang="en-US" sz="2800" dirty="0" err="1">
                <a:solidFill>
                  <a:srgbClr val="002060"/>
                </a:solidFill>
                <a:latin typeface="Arial" panose="020B0604020202020204" pitchFamily="34" charset="0"/>
                <a:cs typeface="Arial" panose="020B0604020202020204" pitchFamily="34" charset="0"/>
              </a:rPr>
              <a:t>khác</a:t>
            </a:r>
            <a:r>
              <a:rPr lang="en-US" sz="2800" dirty="0">
                <a:solidFill>
                  <a:srgbClr val="002060"/>
                </a:solidFill>
                <a:latin typeface="Arial" panose="020B0604020202020204" pitchFamily="34" charset="0"/>
                <a:cs typeface="Arial" panose="020B0604020202020204" pitchFamily="34" charset="0"/>
              </a:rPr>
              <a:t> </a:t>
            </a:r>
            <a:r>
              <a:rPr lang="en-US" sz="2800" dirty="0" err="1">
                <a:solidFill>
                  <a:srgbClr val="002060"/>
                </a:solidFill>
                <a:latin typeface="Arial" panose="020B0604020202020204" pitchFamily="34" charset="0"/>
                <a:cs typeface="Arial" panose="020B0604020202020204" pitchFamily="34" charset="0"/>
              </a:rPr>
              <a:t>theo</a:t>
            </a:r>
            <a:r>
              <a:rPr lang="en-US" sz="2800" dirty="0">
                <a:solidFill>
                  <a:srgbClr val="002060"/>
                </a:solidFill>
                <a:latin typeface="Arial" panose="020B0604020202020204" pitchFamily="34" charset="0"/>
                <a:cs typeface="Arial" panose="020B0604020202020204" pitchFamily="34" charset="0"/>
              </a:rPr>
              <a:t> </a:t>
            </a:r>
            <a:r>
              <a:rPr lang="en-US" sz="2800" dirty="0" err="1">
                <a:solidFill>
                  <a:srgbClr val="002060"/>
                </a:solidFill>
                <a:latin typeface="Arial" panose="020B0604020202020204" pitchFamily="34" charset="0"/>
                <a:cs typeface="Arial" panose="020B0604020202020204" pitchFamily="34" charset="0"/>
              </a:rPr>
              <a:t>quy</a:t>
            </a:r>
            <a:r>
              <a:rPr lang="en-US" sz="2800" dirty="0">
                <a:solidFill>
                  <a:srgbClr val="002060"/>
                </a:solidFill>
                <a:latin typeface="Arial" panose="020B0604020202020204" pitchFamily="34" charset="0"/>
                <a:cs typeface="Arial" panose="020B0604020202020204" pitchFamily="34" charset="0"/>
              </a:rPr>
              <a:t> </a:t>
            </a:r>
            <a:r>
              <a:rPr lang="en-US" sz="2800" dirty="0" err="1">
                <a:solidFill>
                  <a:srgbClr val="002060"/>
                </a:solidFill>
                <a:latin typeface="Arial" panose="020B0604020202020204" pitchFamily="34" charset="0"/>
                <a:cs typeface="Arial" panose="020B0604020202020204" pitchFamily="34" charset="0"/>
              </a:rPr>
              <a:t>định</a:t>
            </a:r>
            <a:r>
              <a:rPr lang="en-US" sz="2800" dirty="0">
                <a:solidFill>
                  <a:srgbClr val="002060"/>
                </a:solidFill>
                <a:latin typeface="Arial" panose="020B0604020202020204" pitchFamily="34" charset="0"/>
                <a:cs typeface="Arial" panose="020B0604020202020204" pitchFamily="34" charset="0"/>
              </a:rPr>
              <a:t> (</a:t>
            </a:r>
            <a:r>
              <a:rPr lang="en-US" sz="2800" dirty="0" err="1">
                <a:solidFill>
                  <a:srgbClr val="002060"/>
                </a:solidFill>
                <a:latin typeface="Arial" panose="020B0604020202020204" pitchFamily="34" charset="0"/>
                <a:cs typeface="Arial" panose="020B0604020202020204" pitchFamily="34" charset="0"/>
              </a:rPr>
              <a:t>nếu</a:t>
            </a:r>
            <a:r>
              <a:rPr lang="en-US" sz="2800" dirty="0">
                <a:solidFill>
                  <a:srgbClr val="002060"/>
                </a:solidFill>
                <a:latin typeface="Arial" panose="020B0604020202020204" pitchFamily="34" charset="0"/>
                <a:cs typeface="Arial" panose="020B0604020202020204" pitchFamily="34" charset="0"/>
              </a:rPr>
              <a:t> </a:t>
            </a:r>
            <a:r>
              <a:rPr lang="en-US" sz="2800" dirty="0" err="1">
                <a:solidFill>
                  <a:srgbClr val="002060"/>
                </a:solidFill>
                <a:latin typeface="Arial" panose="020B0604020202020204" pitchFamily="34" charset="0"/>
                <a:cs typeface="Arial" panose="020B0604020202020204" pitchFamily="34" charset="0"/>
              </a:rPr>
              <a:t>có</a:t>
            </a:r>
            <a:r>
              <a:rPr lang="en-US" sz="2800" dirty="0">
                <a:solidFill>
                  <a:srgbClr val="002060"/>
                </a:solidFill>
                <a:latin typeface="Arial" panose="020B0604020202020204" pitchFamily="34" charset="0"/>
                <a:cs typeface="Arial" panose="020B0604020202020204" pitchFamily="34" charset="0"/>
              </a:rPr>
              <a:t>).</a:t>
            </a:r>
            <a:endParaRPr lang="en-US" sz="2800" dirty="0" smtClean="0">
              <a:solidFill>
                <a:srgbClr val="002060"/>
              </a:solidFill>
              <a:latin typeface="Arial" panose="020B0604020202020204" pitchFamily="34" charset="0"/>
              <a:cs typeface="Arial" panose="020B0604020202020204" pitchFamily="34" charset="0"/>
            </a:endParaRPr>
          </a:p>
          <a:p>
            <a:pPr lvl="1" algn="just"/>
            <a:endParaRPr lang="en-US" dirty="0">
              <a:latin typeface="+mj-lt"/>
            </a:endParaRPr>
          </a:p>
        </p:txBody>
      </p:sp>
      <p:sp>
        <p:nvSpPr>
          <p:cNvPr id="5" name="Slide Number Placeholder 4"/>
          <p:cNvSpPr>
            <a:spLocks noGrp="1"/>
          </p:cNvSpPr>
          <p:nvPr>
            <p:ph type="sldNum" sz="quarter" idx="12"/>
          </p:nvPr>
        </p:nvSpPr>
        <p:spPr/>
        <p:txBody>
          <a:bodyPr/>
          <a:lstStyle/>
          <a:p>
            <a:fld id="{9C26F335-B4D6-424E-9970-711117E1B935}" type="slidenum">
              <a:rPr lang="en-US" smtClean="0"/>
              <a:t>13</a:t>
            </a:fld>
            <a:endParaRPr lang="en-US"/>
          </a:p>
        </p:txBody>
      </p:sp>
    </p:spTree>
    <p:extLst>
      <p:ext uri="{BB962C8B-B14F-4D97-AF65-F5344CB8AC3E}">
        <p14:creationId xmlns:p14="http://schemas.microsoft.com/office/powerpoint/2010/main" val="343956387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just"/>
            <a:r>
              <a:rPr lang="en-US" b="1" dirty="0">
                <a:solidFill>
                  <a:srgbClr val="FF0000"/>
                </a:solidFill>
                <a:latin typeface="Arial" panose="020B0604020202020204" pitchFamily="34" charset="0"/>
                <a:cs typeface="Arial" panose="020B0604020202020204" pitchFamily="34" charset="0"/>
              </a:rPr>
              <a:t>PHÂN PHỐI KẾT QUẢ TÀI CHÍNH TRONG NĂM</a:t>
            </a:r>
            <a:endParaRPr lang="en-US" dirty="0"/>
          </a:p>
        </p:txBody>
      </p:sp>
      <p:sp>
        <p:nvSpPr>
          <p:cNvPr id="3" name="Content Placeholder 2"/>
          <p:cNvSpPr>
            <a:spLocks noGrp="1"/>
          </p:cNvSpPr>
          <p:nvPr>
            <p:ph idx="1"/>
          </p:nvPr>
        </p:nvSpPr>
        <p:spPr>
          <a:xfrm>
            <a:off x="838200" y="1825624"/>
            <a:ext cx="10515600" cy="4822311"/>
          </a:xfrm>
        </p:spPr>
        <p:txBody>
          <a:bodyPr>
            <a:normAutofit fontScale="92500" lnSpcReduction="20000"/>
          </a:bodyPr>
          <a:lstStyle/>
          <a:p>
            <a:pPr algn="just">
              <a:lnSpc>
                <a:spcPct val="120000"/>
              </a:lnSpc>
              <a:spcBef>
                <a:spcPts val="600"/>
              </a:spcBef>
            </a:pPr>
            <a:r>
              <a:rPr lang="en-US" dirty="0" err="1" smtClean="0">
                <a:solidFill>
                  <a:srgbClr val="002060"/>
                </a:solidFill>
                <a:latin typeface="Arial" panose="020B0604020202020204" pitchFamily="34" charset="0"/>
                <a:cs typeface="Arial" panose="020B0604020202020204" pitchFamily="34" charset="0"/>
              </a:rPr>
              <a:t>Chênh</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lệch</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thu</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lớn</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hơn</a:t>
            </a:r>
            <a:r>
              <a:rPr lang="en-US" dirty="0" smtClean="0">
                <a:solidFill>
                  <a:srgbClr val="002060"/>
                </a:solidFill>
                <a:latin typeface="Arial" panose="020B0604020202020204" pitchFamily="34" charset="0"/>
                <a:cs typeface="Arial" panose="020B0604020202020204" pitchFamily="34" charset="0"/>
              </a:rPr>
              <a:t> chi (</a:t>
            </a:r>
            <a:r>
              <a:rPr lang="en-US" dirty="0" err="1" smtClean="0">
                <a:solidFill>
                  <a:srgbClr val="002060"/>
                </a:solidFill>
                <a:latin typeface="Arial" panose="020B0604020202020204" pitchFamily="34" charset="0"/>
                <a:cs typeface="Arial" panose="020B0604020202020204" pitchFamily="34" charset="0"/>
              </a:rPr>
              <a:t>nếu</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có</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đơn</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vị</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được</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sử</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dụng</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theo</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trình</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tự</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như</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sau</a:t>
            </a:r>
            <a:r>
              <a:rPr lang="en-US" dirty="0" smtClean="0">
                <a:solidFill>
                  <a:srgbClr val="002060"/>
                </a:solidFill>
                <a:latin typeface="Arial" panose="020B0604020202020204" pitchFamily="34" charset="0"/>
                <a:cs typeface="Arial" panose="020B0604020202020204" pitchFamily="34" charset="0"/>
              </a:rPr>
              <a:t>:</a:t>
            </a:r>
          </a:p>
          <a:p>
            <a:pPr>
              <a:lnSpc>
                <a:spcPct val="120000"/>
              </a:lnSpc>
              <a:spcBef>
                <a:spcPts val="0"/>
              </a:spcBef>
            </a:pPr>
            <a:r>
              <a:rPr lang="en-US" u="sng" dirty="0">
                <a:solidFill>
                  <a:srgbClr val="002060"/>
                </a:solidFill>
              </a:rPr>
              <a:t>Đ</a:t>
            </a:r>
            <a:r>
              <a:rPr lang="vi-VN" u="sng" dirty="0" smtClean="0">
                <a:solidFill>
                  <a:srgbClr val="002060"/>
                </a:solidFill>
              </a:rPr>
              <a:t>ơn </a:t>
            </a:r>
            <a:r>
              <a:rPr lang="vi-VN" u="sng" dirty="0">
                <a:solidFill>
                  <a:srgbClr val="002060"/>
                </a:solidFill>
              </a:rPr>
              <a:t>vị tự bảo đảm chi phí hoạt động:</a:t>
            </a:r>
          </a:p>
          <a:p>
            <a:pPr marL="0" indent="0" algn="just">
              <a:buNone/>
            </a:pPr>
            <a:r>
              <a:rPr lang="en-US" dirty="0" smtClean="0">
                <a:solidFill>
                  <a:srgbClr val="002060"/>
                </a:solidFill>
              </a:rPr>
              <a:t>	- </a:t>
            </a:r>
            <a:r>
              <a:rPr lang="vi-VN" dirty="0" smtClean="0">
                <a:solidFill>
                  <a:srgbClr val="002060"/>
                </a:solidFill>
              </a:rPr>
              <a:t>Trích </a:t>
            </a:r>
            <a:r>
              <a:rPr lang="vi-VN" dirty="0">
                <a:solidFill>
                  <a:srgbClr val="002060"/>
                </a:solidFill>
              </a:rPr>
              <a:t>tối thiểu 25% để lập Quỹ phát triển hoạt động sự nghiệp;</a:t>
            </a:r>
          </a:p>
          <a:p>
            <a:pPr marL="0" indent="0" algn="just">
              <a:buNone/>
            </a:pPr>
            <a:r>
              <a:rPr lang="en-US" dirty="0" smtClean="0">
                <a:solidFill>
                  <a:srgbClr val="002060"/>
                </a:solidFill>
              </a:rPr>
              <a:t>	</a:t>
            </a:r>
            <a:r>
              <a:rPr lang="vi-VN" dirty="0" smtClean="0">
                <a:solidFill>
                  <a:srgbClr val="002060"/>
                </a:solidFill>
              </a:rPr>
              <a:t>- </a:t>
            </a:r>
            <a:r>
              <a:rPr lang="vi-VN" dirty="0">
                <a:solidFill>
                  <a:srgbClr val="002060"/>
                </a:solidFill>
              </a:rPr>
              <a:t>Trả thu nhập tăng </a:t>
            </a:r>
            <a:r>
              <a:rPr lang="vi-VN" dirty="0" smtClean="0">
                <a:solidFill>
                  <a:srgbClr val="002060"/>
                </a:solidFill>
              </a:rPr>
              <a:t>thêm;</a:t>
            </a:r>
            <a:endParaRPr lang="vi-VN" dirty="0">
              <a:solidFill>
                <a:srgbClr val="002060"/>
              </a:solidFill>
            </a:endParaRPr>
          </a:p>
          <a:p>
            <a:pPr marL="0" indent="0" algn="just">
              <a:lnSpc>
                <a:spcPct val="120000"/>
              </a:lnSpc>
              <a:buNone/>
            </a:pPr>
            <a:r>
              <a:rPr lang="en-US" dirty="0" smtClean="0">
                <a:solidFill>
                  <a:srgbClr val="002060"/>
                </a:solidFill>
              </a:rPr>
              <a:t>	</a:t>
            </a:r>
            <a:r>
              <a:rPr lang="vi-VN" dirty="0" smtClean="0">
                <a:solidFill>
                  <a:srgbClr val="002060"/>
                </a:solidFill>
              </a:rPr>
              <a:t>- </a:t>
            </a:r>
            <a:r>
              <a:rPr lang="vi-VN" dirty="0">
                <a:solidFill>
                  <a:srgbClr val="002060"/>
                </a:solidFill>
              </a:rPr>
              <a:t>Trích lập Quỹ khen thưởng, Quỹ phúc lợi, Quỹ dự phòng ổn định thu nhập. Đối với 2 Quỹ khen thưởng và Quỹ phúc lợi, mức trích tối đa không quá 3 tháng tiền lương, tiền công và thu nhập tăng thêm bình quân thực hiện trong </a:t>
            </a:r>
            <a:r>
              <a:rPr lang="vi-VN" dirty="0" smtClean="0">
                <a:solidFill>
                  <a:srgbClr val="002060"/>
                </a:solidFill>
              </a:rPr>
              <a:t>năm.</a:t>
            </a:r>
            <a:endParaRPr lang="en-US" dirty="0" smtClean="0">
              <a:solidFill>
                <a:srgbClr val="002060"/>
              </a:solidFill>
            </a:endParaRPr>
          </a:p>
          <a:p>
            <a:pPr marL="0" indent="0" algn="just">
              <a:lnSpc>
                <a:spcPct val="120000"/>
              </a:lnSpc>
              <a:buNone/>
            </a:pPr>
            <a:r>
              <a:rPr lang="en-US" b="1" dirty="0" err="1" smtClean="0">
                <a:solidFill>
                  <a:srgbClr val="002060"/>
                </a:solidFill>
                <a:latin typeface="Arial" panose="020B0604020202020204" pitchFamily="34" charset="0"/>
                <a:cs typeface="Arial" panose="020B0604020202020204" pitchFamily="34" charset="0"/>
              </a:rPr>
              <a:t>Lưu</a:t>
            </a:r>
            <a:r>
              <a:rPr lang="en-US" b="1" dirty="0" smtClean="0">
                <a:solidFill>
                  <a:srgbClr val="002060"/>
                </a:solidFill>
                <a:latin typeface="Arial" panose="020B0604020202020204" pitchFamily="34" charset="0"/>
                <a:cs typeface="Arial" panose="020B0604020202020204" pitchFamily="34" charset="0"/>
              </a:rPr>
              <a:t> ý: </a:t>
            </a:r>
            <a:r>
              <a:rPr lang="vi-VN" dirty="0" smtClean="0">
                <a:solidFill>
                  <a:srgbClr val="002060"/>
                </a:solidFill>
              </a:rPr>
              <a:t>Mức </a:t>
            </a:r>
            <a:r>
              <a:rPr lang="vi-VN" dirty="0">
                <a:solidFill>
                  <a:srgbClr val="002060"/>
                </a:solidFill>
              </a:rPr>
              <a:t>trả thu nhập tăng thêm, trích lập các quỹ do Thủ trưởng </a:t>
            </a:r>
            <a:r>
              <a:rPr lang="vi-VN" dirty="0" smtClean="0">
                <a:solidFill>
                  <a:srgbClr val="002060"/>
                </a:solidFill>
              </a:rPr>
              <a:t>quyết </a:t>
            </a:r>
            <a:r>
              <a:rPr lang="vi-VN" dirty="0">
                <a:solidFill>
                  <a:srgbClr val="002060"/>
                </a:solidFill>
              </a:rPr>
              <a:t>định theo quy chế chi tiêu nội </a:t>
            </a:r>
            <a:r>
              <a:rPr lang="vi-VN" dirty="0" smtClean="0">
                <a:solidFill>
                  <a:srgbClr val="002060"/>
                </a:solidFill>
              </a:rPr>
              <a:t>bộ.</a:t>
            </a:r>
            <a:endParaRPr lang="en-US" dirty="0" smtClean="0">
              <a:solidFill>
                <a:srgbClr val="002060"/>
              </a:solidFill>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2"/>
          </p:nvPr>
        </p:nvSpPr>
        <p:spPr/>
        <p:txBody>
          <a:bodyPr/>
          <a:lstStyle/>
          <a:p>
            <a:fld id="{9C26F335-B4D6-424E-9970-711117E1B935}" type="slidenum">
              <a:rPr lang="en-US" smtClean="0"/>
              <a:t>14</a:t>
            </a:fld>
            <a:endParaRPr lang="en-US"/>
          </a:p>
        </p:txBody>
      </p:sp>
    </p:spTree>
    <p:extLst>
      <p:ext uri="{BB962C8B-B14F-4D97-AF65-F5344CB8AC3E}">
        <p14:creationId xmlns:p14="http://schemas.microsoft.com/office/powerpoint/2010/main" val="47302739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35249" y="295604"/>
            <a:ext cx="9370126" cy="1119352"/>
          </a:xfrm>
        </p:spPr>
        <p:txBody>
          <a:bodyPr>
            <a:normAutofit fontScale="90000"/>
          </a:bodyPr>
          <a:lstStyle/>
          <a:p>
            <a:pPr algn="just"/>
            <a:r>
              <a:rPr lang="en-US" b="1" dirty="0" smtClean="0">
                <a:solidFill>
                  <a:srgbClr val="FF0000"/>
                </a:solidFill>
                <a:latin typeface="Arial" panose="020B0604020202020204" pitchFamily="34" charset="0"/>
                <a:cs typeface="Arial" panose="020B0604020202020204" pitchFamily="34" charset="0"/>
              </a:rPr>
              <a:t>PHÂN PHỐI KẾT QUẢ TÀI CHÍNH TRONG NĂM (TT)</a:t>
            </a:r>
            <a:endParaRPr lang="en-US" b="1" dirty="0">
              <a:solidFill>
                <a:srgbClr val="FF0000"/>
              </a:solidFill>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689958" y="1488706"/>
            <a:ext cx="10515600" cy="5146999"/>
          </a:xfrm>
        </p:spPr>
        <p:txBody>
          <a:bodyPr>
            <a:normAutofit fontScale="77500" lnSpcReduction="20000"/>
          </a:bodyPr>
          <a:lstStyle/>
          <a:p>
            <a:pPr algn="just">
              <a:lnSpc>
                <a:spcPct val="120000"/>
              </a:lnSpc>
              <a:spcBef>
                <a:spcPts val="0"/>
              </a:spcBef>
            </a:pPr>
            <a:r>
              <a:rPr lang="vi-VN" u="sng" dirty="0" smtClean="0">
                <a:solidFill>
                  <a:srgbClr val="002060"/>
                </a:solidFill>
              </a:rPr>
              <a:t>Đơn </a:t>
            </a:r>
            <a:r>
              <a:rPr lang="vi-VN" u="sng" dirty="0">
                <a:solidFill>
                  <a:srgbClr val="002060"/>
                </a:solidFill>
              </a:rPr>
              <a:t>vị tự bảo đảm một phần chi phí hoạt động:</a:t>
            </a:r>
          </a:p>
          <a:p>
            <a:pPr marL="0" indent="0" algn="just">
              <a:lnSpc>
                <a:spcPct val="120000"/>
              </a:lnSpc>
              <a:spcBef>
                <a:spcPts val="0"/>
              </a:spcBef>
              <a:buNone/>
            </a:pPr>
            <a:r>
              <a:rPr lang="vi-VN" dirty="0">
                <a:solidFill>
                  <a:srgbClr val="002060"/>
                </a:solidFill>
              </a:rPr>
              <a:t>- Trích tối thiểu 25% để lập Quỹ phát triển hoạt động sự nghiệp;</a:t>
            </a:r>
          </a:p>
          <a:p>
            <a:pPr marL="0" indent="0" algn="just">
              <a:lnSpc>
                <a:spcPct val="120000"/>
              </a:lnSpc>
              <a:spcBef>
                <a:spcPts val="0"/>
              </a:spcBef>
              <a:buNone/>
            </a:pPr>
            <a:r>
              <a:rPr lang="vi-VN" dirty="0">
                <a:solidFill>
                  <a:srgbClr val="002060"/>
                </a:solidFill>
              </a:rPr>
              <a:t>- Trả thu nhập tăng thêm cho người lao động theo quy </a:t>
            </a:r>
            <a:r>
              <a:rPr lang="vi-VN" dirty="0" smtClean="0">
                <a:solidFill>
                  <a:srgbClr val="002060"/>
                </a:solidFill>
              </a:rPr>
              <a:t>định;</a:t>
            </a:r>
            <a:endParaRPr lang="vi-VN" dirty="0">
              <a:solidFill>
                <a:srgbClr val="002060"/>
              </a:solidFill>
            </a:endParaRPr>
          </a:p>
          <a:p>
            <a:pPr algn="just">
              <a:lnSpc>
                <a:spcPct val="120000"/>
              </a:lnSpc>
              <a:spcBef>
                <a:spcPts val="0"/>
              </a:spcBef>
              <a:buFontTx/>
              <a:buChar char="-"/>
            </a:pPr>
            <a:r>
              <a:rPr lang="vi-VN" dirty="0" smtClean="0">
                <a:solidFill>
                  <a:srgbClr val="002060"/>
                </a:solidFill>
              </a:rPr>
              <a:t>Trích </a:t>
            </a:r>
            <a:r>
              <a:rPr lang="vi-VN" dirty="0">
                <a:solidFill>
                  <a:srgbClr val="002060"/>
                </a:solidFill>
              </a:rPr>
              <a:t>lập Quỹ khen thưởng, Quỹ phúc lợi, Quỹ dự phòng ổn định thu </a:t>
            </a:r>
            <a:r>
              <a:rPr lang="vi-VN" dirty="0" smtClean="0">
                <a:solidFill>
                  <a:srgbClr val="002060"/>
                </a:solidFill>
              </a:rPr>
              <a:t>nhập.</a:t>
            </a:r>
            <a:endParaRPr lang="en-US" dirty="0" smtClean="0">
              <a:solidFill>
                <a:srgbClr val="002060"/>
              </a:solidFill>
            </a:endParaRPr>
          </a:p>
          <a:p>
            <a:pPr algn="just">
              <a:lnSpc>
                <a:spcPct val="120000"/>
              </a:lnSpc>
              <a:spcBef>
                <a:spcPts val="0"/>
              </a:spcBef>
              <a:buFontTx/>
              <a:buChar char="-"/>
            </a:pPr>
            <a:r>
              <a:rPr lang="vi-VN" dirty="0" smtClean="0">
                <a:solidFill>
                  <a:srgbClr val="002060"/>
                </a:solidFill>
              </a:rPr>
              <a:t>Đối </a:t>
            </a:r>
            <a:r>
              <a:rPr lang="vi-VN" dirty="0">
                <a:solidFill>
                  <a:srgbClr val="002060"/>
                </a:solidFill>
              </a:rPr>
              <a:t>với 2 Quỹ khen thưởng và Quỹ phúc lợi mức trích tối đa không quá 3 tháng tiền lương, tiền công và thu nhập tăng thêm bình quân thực hiện trong năm;</a:t>
            </a:r>
          </a:p>
          <a:p>
            <a:pPr marL="0" indent="0" algn="just">
              <a:lnSpc>
                <a:spcPct val="120000"/>
              </a:lnSpc>
              <a:spcBef>
                <a:spcPts val="0"/>
              </a:spcBef>
              <a:buNone/>
            </a:pP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Nếu</a:t>
            </a:r>
            <a:r>
              <a:rPr lang="en-US" dirty="0" smtClean="0">
                <a:solidFill>
                  <a:srgbClr val="002060"/>
                </a:solidFill>
                <a:latin typeface="Arial" panose="020B0604020202020204" pitchFamily="34" charset="0"/>
                <a:cs typeface="Arial" panose="020B0604020202020204" pitchFamily="34" charset="0"/>
              </a:rPr>
              <a:t> </a:t>
            </a:r>
            <a:r>
              <a:rPr lang="vi-VN" b="1" dirty="0" smtClean="0">
                <a:solidFill>
                  <a:srgbClr val="002060"/>
                </a:solidFill>
              </a:rPr>
              <a:t>chênh </a:t>
            </a:r>
            <a:r>
              <a:rPr lang="vi-VN" b="1" dirty="0">
                <a:solidFill>
                  <a:srgbClr val="002060"/>
                </a:solidFill>
              </a:rPr>
              <a:t>lệch thu lớn hơn chi </a:t>
            </a:r>
            <a:r>
              <a:rPr lang="vi-VN" b="1" dirty="0" smtClean="0">
                <a:solidFill>
                  <a:srgbClr val="002060"/>
                </a:solidFill>
              </a:rPr>
              <a:t>≤</a:t>
            </a:r>
            <a:r>
              <a:rPr lang="en-US" b="1" dirty="0" smtClean="0">
                <a:solidFill>
                  <a:srgbClr val="002060"/>
                </a:solidFill>
              </a:rPr>
              <a:t> 1 </a:t>
            </a:r>
            <a:r>
              <a:rPr lang="vi-VN" b="1" dirty="0" smtClean="0">
                <a:solidFill>
                  <a:srgbClr val="002060"/>
                </a:solidFill>
              </a:rPr>
              <a:t>lần </a:t>
            </a:r>
            <a:r>
              <a:rPr lang="vi-VN" b="1" dirty="0">
                <a:solidFill>
                  <a:srgbClr val="002060"/>
                </a:solidFill>
              </a:rPr>
              <a:t>quỹ tiền lương </a:t>
            </a:r>
            <a:r>
              <a:rPr lang="vi-VN" dirty="0">
                <a:solidFill>
                  <a:srgbClr val="002060"/>
                </a:solidFill>
              </a:rPr>
              <a:t>cấp bậc, chức vụ trong </a:t>
            </a:r>
            <a:r>
              <a:rPr lang="vi-VN" dirty="0" smtClean="0">
                <a:solidFill>
                  <a:srgbClr val="002060"/>
                </a:solidFill>
              </a:rPr>
              <a:t>năm</a:t>
            </a:r>
            <a:r>
              <a:rPr lang="en-US" dirty="0" smtClean="0">
                <a:solidFill>
                  <a:srgbClr val="002060"/>
                </a:solidFill>
              </a:rPr>
              <a:t>:</a:t>
            </a:r>
            <a:r>
              <a:rPr lang="vi-VN" dirty="0" smtClean="0">
                <a:solidFill>
                  <a:srgbClr val="002060"/>
                </a:solidFill>
              </a:rPr>
              <a:t> </a:t>
            </a:r>
            <a:r>
              <a:rPr lang="vi-VN" dirty="0">
                <a:solidFill>
                  <a:srgbClr val="002060"/>
                </a:solidFill>
              </a:rPr>
              <a:t>đơn vị </a:t>
            </a:r>
            <a:r>
              <a:rPr lang="vi-VN" dirty="0" smtClean="0">
                <a:solidFill>
                  <a:srgbClr val="002060"/>
                </a:solidFill>
              </a:rPr>
              <a:t>sử </a:t>
            </a:r>
            <a:r>
              <a:rPr lang="vi-VN" dirty="0">
                <a:solidFill>
                  <a:srgbClr val="002060"/>
                </a:solidFill>
              </a:rPr>
              <a:t>dụng để trả thu nhập tăng thêm </a:t>
            </a:r>
            <a:r>
              <a:rPr lang="en-US" dirty="0" err="1" smtClean="0">
                <a:solidFill>
                  <a:srgbClr val="002060"/>
                </a:solidFill>
                <a:latin typeface="Arial" panose="020B0604020202020204" pitchFamily="34" charset="0"/>
                <a:cs typeface="Arial" panose="020B0604020202020204" pitchFamily="34" charset="0"/>
              </a:rPr>
              <a:t>và</a:t>
            </a:r>
            <a:r>
              <a:rPr lang="vi-VN" dirty="0" smtClean="0">
                <a:solidFill>
                  <a:srgbClr val="002060"/>
                </a:solidFill>
              </a:rPr>
              <a:t> </a:t>
            </a:r>
            <a:r>
              <a:rPr lang="vi-VN" dirty="0">
                <a:solidFill>
                  <a:srgbClr val="002060"/>
                </a:solidFill>
              </a:rPr>
              <a:t>trích lập 4 quỹ: Quỹ dự phòng ổn định thu nhập, Quỹ khen thưởng, Quỹ phúc lợi, Quỹ phát triển hoạt động sự </a:t>
            </a:r>
            <a:r>
              <a:rPr lang="vi-VN" dirty="0" smtClean="0">
                <a:solidFill>
                  <a:srgbClr val="002060"/>
                </a:solidFill>
              </a:rPr>
              <a:t>nghiệp</a:t>
            </a:r>
            <a:r>
              <a:rPr lang="en-US" dirty="0" smtClean="0">
                <a:solidFill>
                  <a:srgbClr val="002060"/>
                </a:solidFill>
              </a:rPr>
              <a:t>. T</a:t>
            </a:r>
            <a:r>
              <a:rPr lang="vi-VN" dirty="0" smtClean="0">
                <a:solidFill>
                  <a:srgbClr val="002060"/>
                </a:solidFill>
              </a:rPr>
              <a:t>rong </a:t>
            </a:r>
            <a:r>
              <a:rPr lang="vi-VN" dirty="0">
                <a:solidFill>
                  <a:srgbClr val="002060"/>
                </a:solidFill>
              </a:rPr>
              <a:t>đó, </a:t>
            </a:r>
            <a:r>
              <a:rPr lang="vi-VN" dirty="0" smtClean="0">
                <a:solidFill>
                  <a:srgbClr val="002060"/>
                </a:solidFill>
              </a:rPr>
              <a:t>mức </a:t>
            </a:r>
            <a:r>
              <a:rPr lang="vi-VN" dirty="0">
                <a:solidFill>
                  <a:srgbClr val="002060"/>
                </a:solidFill>
              </a:rPr>
              <a:t>trích 2 Quỹ khen thưởng và Quỹ phúc lợi tối đa không quá 3 tháng tiền lương, tiền công và thu nhập tăng thêm bình quân thực hiện trong năm. </a:t>
            </a:r>
            <a:endParaRPr lang="en-US" dirty="0" smtClean="0">
              <a:solidFill>
                <a:srgbClr val="002060"/>
              </a:solidFill>
            </a:endParaRPr>
          </a:p>
          <a:p>
            <a:pPr marL="0" indent="0" algn="just">
              <a:lnSpc>
                <a:spcPct val="120000"/>
              </a:lnSpc>
              <a:spcBef>
                <a:spcPts val="0"/>
              </a:spcBef>
              <a:buNone/>
            </a:pPr>
            <a:r>
              <a:rPr lang="vi-VN" dirty="0" smtClean="0">
                <a:solidFill>
                  <a:srgbClr val="002060"/>
                </a:solidFill>
              </a:rPr>
              <a:t>Mức </a:t>
            </a:r>
            <a:r>
              <a:rPr lang="vi-VN" dirty="0">
                <a:solidFill>
                  <a:srgbClr val="002060"/>
                </a:solidFill>
              </a:rPr>
              <a:t>trả thu nhập tăng thêm, trích lập các quỹ do Thủ trưởng đơn vị sự nghiệp quyết định theo quy chế chi tiêu nội bộ của đơn </a:t>
            </a:r>
            <a:r>
              <a:rPr lang="vi-VN" dirty="0" smtClean="0">
                <a:solidFill>
                  <a:srgbClr val="002060"/>
                </a:solidFill>
              </a:rPr>
              <a:t>vị</a:t>
            </a:r>
            <a:r>
              <a:rPr lang="en-US" dirty="0">
                <a:solidFill>
                  <a:srgbClr val="002060"/>
                </a:solidFill>
              </a:rPr>
              <a:t>.</a:t>
            </a:r>
            <a:endParaRPr lang="vi-VN" dirty="0">
              <a:solidFill>
                <a:srgbClr val="002060"/>
              </a:solidFill>
            </a:endParaRPr>
          </a:p>
        </p:txBody>
      </p:sp>
      <p:sp>
        <p:nvSpPr>
          <p:cNvPr id="5" name="Slide Number Placeholder 4"/>
          <p:cNvSpPr>
            <a:spLocks noGrp="1"/>
          </p:cNvSpPr>
          <p:nvPr>
            <p:ph type="sldNum" sz="quarter" idx="12"/>
          </p:nvPr>
        </p:nvSpPr>
        <p:spPr/>
        <p:txBody>
          <a:bodyPr/>
          <a:lstStyle/>
          <a:p>
            <a:fld id="{9C26F335-B4D6-424E-9970-711117E1B935}" type="slidenum">
              <a:rPr lang="en-US" smtClean="0"/>
              <a:t>15</a:t>
            </a:fld>
            <a:endParaRPr lang="en-US"/>
          </a:p>
        </p:txBody>
      </p:sp>
    </p:spTree>
    <p:extLst>
      <p:ext uri="{BB962C8B-B14F-4D97-AF65-F5344CB8AC3E}">
        <p14:creationId xmlns:p14="http://schemas.microsoft.com/office/powerpoint/2010/main" val="5896163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solidFill>
                  <a:srgbClr val="FF0000"/>
                </a:solidFill>
                <a:latin typeface="Arial" panose="020B0604020202020204" pitchFamily="34" charset="0"/>
                <a:cs typeface="Arial" panose="020B0604020202020204" pitchFamily="34" charset="0"/>
              </a:rPr>
              <a:t>PHÂN PHỐI KẾT QUẢ TÀI CHÍNH TRONG </a:t>
            </a:r>
            <a:r>
              <a:rPr lang="en-US" b="1" dirty="0" smtClean="0">
                <a:solidFill>
                  <a:srgbClr val="FF0000"/>
                </a:solidFill>
                <a:latin typeface="Arial" panose="020B0604020202020204" pitchFamily="34" charset="0"/>
                <a:cs typeface="Arial" panose="020B0604020202020204" pitchFamily="34" charset="0"/>
              </a:rPr>
              <a:t>NĂM (TT)</a:t>
            </a:r>
            <a:endParaRPr lang="en-US"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838200" y="1825624"/>
            <a:ext cx="10692384" cy="4895851"/>
          </a:xfrm>
        </p:spPr>
        <p:txBody>
          <a:bodyPr>
            <a:noAutofit/>
          </a:bodyPr>
          <a:lstStyle/>
          <a:p>
            <a:pPr marL="0" indent="0" algn="just">
              <a:buNone/>
            </a:pPr>
            <a:r>
              <a:rPr lang="en-US" sz="2200" u="sng" dirty="0" err="1" smtClean="0">
                <a:solidFill>
                  <a:srgbClr val="002060"/>
                </a:solidFill>
                <a:latin typeface="Arial" panose="020B0604020202020204" pitchFamily="34" charset="0"/>
                <a:cs typeface="Arial" panose="020B0604020202020204" pitchFamily="34" charset="0"/>
              </a:rPr>
              <a:t>Đơn</a:t>
            </a:r>
            <a:r>
              <a:rPr lang="en-US" sz="2200" u="sng" dirty="0" smtClean="0">
                <a:solidFill>
                  <a:srgbClr val="002060"/>
                </a:solidFill>
                <a:latin typeface="Arial" panose="020B0604020202020204" pitchFamily="34" charset="0"/>
                <a:cs typeface="Arial" panose="020B0604020202020204" pitchFamily="34" charset="0"/>
              </a:rPr>
              <a:t> </a:t>
            </a:r>
            <a:r>
              <a:rPr lang="en-US" sz="2200" u="sng" dirty="0" err="1" smtClean="0">
                <a:solidFill>
                  <a:srgbClr val="002060"/>
                </a:solidFill>
                <a:latin typeface="Arial" panose="020B0604020202020204" pitchFamily="34" charset="0"/>
                <a:cs typeface="Arial" panose="020B0604020202020204" pitchFamily="34" charset="0"/>
              </a:rPr>
              <a:t>vị</a:t>
            </a:r>
            <a:r>
              <a:rPr lang="en-US" sz="2200" u="sng" dirty="0" smtClean="0">
                <a:solidFill>
                  <a:srgbClr val="002060"/>
                </a:solidFill>
                <a:latin typeface="Arial" panose="020B0604020202020204" pitchFamily="34" charset="0"/>
                <a:cs typeface="Arial" panose="020B0604020202020204" pitchFamily="34" charset="0"/>
              </a:rPr>
              <a:t> </a:t>
            </a:r>
            <a:r>
              <a:rPr lang="en-US" sz="2200" u="sng" dirty="0" err="1" smtClean="0">
                <a:solidFill>
                  <a:srgbClr val="002060"/>
                </a:solidFill>
                <a:latin typeface="Arial" panose="020B0604020202020204" pitchFamily="34" charset="0"/>
                <a:cs typeface="Arial" panose="020B0604020202020204" pitchFamily="34" charset="0"/>
              </a:rPr>
              <a:t>sự</a:t>
            </a:r>
            <a:r>
              <a:rPr lang="en-US" sz="2200" u="sng" dirty="0" smtClean="0">
                <a:solidFill>
                  <a:srgbClr val="002060"/>
                </a:solidFill>
                <a:latin typeface="Arial" panose="020B0604020202020204" pitchFamily="34" charset="0"/>
                <a:cs typeface="Arial" panose="020B0604020202020204" pitchFamily="34" charset="0"/>
              </a:rPr>
              <a:t> </a:t>
            </a:r>
            <a:r>
              <a:rPr lang="en-US" sz="2200" u="sng" dirty="0" err="1" smtClean="0">
                <a:solidFill>
                  <a:srgbClr val="002060"/>
                </a:solidFill>
                <a:latin typeface="Arial" panose="020B0604020202020204" pitchFamily="34" charset="0"/>
                <a:cs typeface="Arial" panose="020B0604020202020204" pitchFamily="34" charset="0"/>
              </a:rPr>
              <a:t>nghiệp</a:t>
            </a:r>
            <a:r>
              <a:rPr lang="en-US" sz="2200" u="sng" dirty="0" smtClean="0">
                <a:solidFill>
                  <a:srgbClr val="002060"/>
                </a:solidFill>
                <a:latin typeface="Arial" panose="020B0604020202020204" pitchFamily="34" charset="0"/>
                <a:cs typeface="Arial" panose="020B0604020202020204" pitchFamily="34" charset="0"/>
              </a:rPr>
              <a:t> do NSNN </a:t>
            </a:r>
            <a:r>
              <a:rPr lang="en-US" sz="2200" u="sng" dirty="0" err="1" smtClean="0">
                <a:solidFill>
                  <a:srgbClr val="002060"/>
                </a:solidFill>
                <a:latin typeface="Arial" panose="020B0604020202020204" pitchFamily="34" charset="0"/>
                <a:cs typeface="Arial" panose="020B0604020202020204" pitchFamily="34" charset="0"/>
              </a:rPr>
              <a:t>đảm</a:t>
            </a:r>
            <a:r>
              <a:rPr lang="en-US" sz="2200" u="sng" dirty="0" smtClean="0">
                <a:solidFill>
                  <a:srgbClr val="002060"/>
                </a:solidFill>
                <a:latin typeface="Arial" panose="020B0604020202020204" pitchFamily="34" charset="0"/>
                <a:cs typeface="Arial" panose="020B0604020202020204" pitchFamily="34" charset="0"/>
              </a:rPr>
              <a:t> </a:t>
            </a:r>
            <a:r>
              <a:rPr lang="en-US" sz="2200" u="sng" dirty="0" err="1" smtClean="0">
                <a:solidFill>
                  <a:srgbClr val="002060"/>
                </a:solidFill>
                <a:latin typeface="Arial" panose="020B0604020202020204" pitchFamily="34" charset="0"/>
                <a:cs typeface="Arial" panose="020B0604020202020204" pitchFamily="34" charset="0"/>
              </a:rPr>
              <a:t>bảo</a:t>
            </a:r>
            <a:r>
              <a:rPr lang="en-US" sz="2200" u="sng" dirty="0" smtClean="0">
                <a:solidFill>
                  <a:srgbClr val="002060"/>
                </a:solidFill>
                <a:latin typeface="Arial" panose="020B0604020202020204" pitchFamily="34" charset="0"/>
                <a:cs typeface="Arial" panose="020B0604020202020204" pitchFamily="34" charset="0"/>
              </a:rPr>
              <a:t> </a:t>
            </a:r>
            <a:r>
              <a:rPr lang="en-US" sz="2200" u="sng" dirty="0" err="1" smtClean="0">
                <a:solidFill>
                  <a:srgbClr val="002060"/>
                </a:solidFill>
                <a:latin typeface="Arial" panose="020B0604020202020204" pitchFamily="34" charset="0"/>
                <a:cs typeface="Arial" panose="020B0604020202020204" pitchFamily="34" charset="0"/>
              </a:rPr>
              <a:t>toàn</a:t>
            </a:r>
            <a:r>
              <a:rPr lang="en-US" sz="2200" u="sng" dirty="0" smtClean="0">
                <a:solidFill>
                  <a:srgbClr val="002060"/>
                </a:solidFill>
                <a:latin typeface="Arial" panose="020B0604020202020204" pitchFamily="34" charset="0"/>
                <a:cs typeface="Arial" panose="020B0604020202020204" pitchFamily="34" charset="0"/>
              </a:rPr>
              <a:t> </a:t>
            </a:r>
            <a:r>
              <a:rPr lang="en-US" sz="2200" u="sng" dirty="0" err="1" smtClean="0">
                <a:solidFill>
                  <a:srgbClr val="002060"/>
                </a:solidFill>
                <a:latin typeface="Arial" panose="020B0604020202020204" pitchFamily="34" charset="0"/>
                <a:cs typeface="Arial" panose="020B0604020202020204" pitchFamily="34" charset="0"/>
              </a:rPr>
              <a:t>bộ</a:t>
            </a:r>
            <a:r>
              <a:rPr lang="en-US" sz="2200" u="sng" dirty="0" smtClean="0">
                <a:solidFill>
                  <a:srgbClr val="002060"/>
                </a:solidFill>
                <a:latin typeface="Arial" panose="020B0604020202020204" pitchFamily="34" charset="0"/>
                <a:cs typeface="Arial" panose="020B0604020202020204" pitchFamily="34" charset="0"/>
              </a:rPr>
              <a:t> </a:t>
            </a:r>
            <a:r>
              <a:rPr lang="en-US" sz="2200" u="sng" dirty="0" err="1" smtClean="0">
                <a:solidFill>
                  <a:srgbClr val="002060"/>
                </a:solidFill>
                <a:latin typeface="Arial" panose="020B0604020202020204" pitchFamily="34" charset="0"/>
                <a:cs typeface="Arial" panose="020B0604020202020204" pitchFamily="34" charset="0"/>
              </a:rPr>
              <a:t>kinh</a:t>
            </a:r>
            <a:r>
              <a:rPr lang="en-US" sz="2200" u="sng" dirty="0" smtClean="0">
                <a:solidFill>
                  <a:srgbClr val="002060"/>
                </a:solidFill>
                <a:latin typeface="Arial" panose="020B0604020202020204" pitchFamily="34" charset="0"/>
                <a:cs typeface="Arial" panose="020B0604020202020204" pitchFamily="34" charset="0"/>
              </a:rPr>
              <a:t> </a:t>
            </a:r>
            <a:r>
              <a:rPr lang="en-US" sz="2200" u="sng" dirty="0" err="1" smtClean="0">
                <a:solidFill>
                  <a:srgbClr val="002060"/>
                </a:solidFill>
                <a:latin typeface="Arial" panose="020B0604020202020204" pitchFamily="34" charset="0"/>
                <a:cs typeface="Arial" panose="020B0604020202020204" pitchFamily="34" charset="0"/>
              </a:rPr>
              <a:t>phí</a:t>
            </a:r>
            <a:r>
              <a:rPr lang="en-US" sz="2200" u="sng" dirty="0" smtClean="0">
                <a:solidFill>
                  <a:srgbClr val="002060"/>
                </a:solidFill>
                <a:latin typeface="Arial" panose="020B0604020202020204" pitchFamily="34" charset="0"/>
                <a:cs typeface="Arial" panose="020B0604020202020204" pitchFamily="34" charset="0"/>
              </a:rPr>
              <a:t>:</a:t>
            </a:r>
          </a:p>
          <a:p>
            <a:pPr marL="0" indent="0" algn="just">
              <a:buNone/>
            </a:pPr>
            <a:r>
              <a:rPr lang="en-US" sz="2200" dirty="0" smtClean="0">
                <a:solidFill>
                  <a:srgbClr val="002060"/>
                </a:solidFill>
                <a:latin typeface="Arial" panose="020B0604020202020204" pitchFamily="34" charset="0"/>
                <a:cs typeface="Arial" panose="020B0604020202020204" pitchFamily="34" charset="0"/>
              </a:rPr>
              <a:t>- </a:t>
            </a:r>
            <a:r>
              <a:rPr lang="vi-VN" sz="2200" dirty="0" smtClean="0">
                <a:solidFill>
                  <a:srgbClr val="002060"/>
                </a:solidFill>
                <a:latin typeface="Arial" panose="020B0604020202020204" pitchFamily="34" charset="0"/>
                <a:cs typeface="Arial" panose="020B0604020202020204" pitchFamily="34" charset="0"/>
              </a:rPr>
              <a:t>Chi </a:t>
            </a:r>
            <a:r>
              <a:rPr lang="vi-VN" sz="2200" dirty="0">
                <a:solidFill>
                  <a:srgbClr val="002060"/>
                </a:solidFill>
                <a:latin typeface="Arial" panose="020B0604020202020204" pitchFamily="34" charset="0"/>
                <a:cs typeface="Arial" panose="020B0604020202020204" pitchFamily="34" charset="0"/>
              </a:rPr>
              <a:t>trả thu nhập tăng thêm cho người lao động, tổng mức chi trả thu nhập trong năm của đơn vị tối đa </a:t>
            </a:r>
            <a:r>
              <a:rPr lang="en-US" sz="2200" dirty="0" err="1" smtClean="0">
                <a:solidFill>
                  <a:srgbClr val="002060"/>
                </a:solidFill>
                <a:latin typeface="Arial" panose="020B0604020202020204" pitchFamily="34" charset="0"/>
                <a:cs typeface="Arial" panose="020B0604020202020204" pitchFamily="34" charset="0"/>
              </a:rPr>
              <a:t>không</a:t>
            </a:r>
            <a:r>
              <a:rPr lang="en-US" sz="2200" dirty="0" smtClean="0">
                <a:solidFill>
                  <a:srgbClr val="002060"/>
                </a:solidFill>
                <a:latin typeface="Arial" panose="020B0604020202020204" pitchFamily="34" charset="0"/>
                <a:cs typeface="Arial" panose="020B0604020202020204" pitchFamily="34" charset="0"/>
              </a:rPr>
              <a:t> </a:t>
            </a:r>
            <a:r>
              <a:rPr lang="en-US" sz="2200" dirty="0" err="1" smtClean="0">
                <a:solidFill>
                  <a:srgbClr val="002060"/>
                </a:solidFill>
                <a:latin typeface="Arial" panose="020B0604020202020204" pitchFamily="34" charset="0"/>
                <a:cs typeface="Arial" panose="020B0604020202020204" pitchFamily="34" charset="0"/>
              </a:rPr>
              <a:t>quá</a:t>
            </a:r>
            <a:r>
              <a:rPr lang="en-US" sz="2200" dirty="0" smtClean="0">
                <a:solidFill>
                  <a:srgbClr val="002060"/>
                </a:solidFill>
                <a:latin typeface="Arial" panose="020B0604020202020204" pitchFamily="34" charset="0"/>
                <a:cs typeface="Arial" panose="020B0604020202020204" pitchFamily="34" charset="0"/>
              </a:rPr>
              <a:t> 02 </a:t>
            </a:r>
            <a:r>
              <a:rPr lang="en-US" sz="2200" dirty="0" err="1" smtClean="0">
                <a:solidFill>
                  <a:srgbClr val="002060"/>
                </a:solidFill>
                <a:latin typeface="Arial" panose="020B0604020202020204" pitchFamily="34" charset="0"/>
                <a:cs typeface="Arial" panose="020B0604020202020204" pitchFamily="34" charset="0"/>
              </a:rPr>
              <a:t>lần</a:t>
            </a:r>
            <a:r>
              <a:rPr lang="en-US" sz="2200" dirty="0" smtClean="0">
                <a:solidFill>
                  <a:srgbClr val="002060"/>
                </a:solidFill>
                <a:latin typeface="Arial" panose="020B0604020202020204" pitchFamily="34" charset="0"/>
                <a:cs typeface="Arial" panose="020B0604020202020204" pitchFamily="34" charset="0"/>
              </a:rPr>
              <a:t> </a:t>
            </a:r>
            <a:r>
              <a:rPr lang="en-US" sz="2200" dirty="0" err="1" smtClean="0">
                <a:solidFill>
                  <a:srgbClr val="002060"/>
                </a:solidFill>
                <a:latin typeface="Arial" panose="020B0604020202020204" pitchFamily="34" charset="0"/>
                <a:cs typeface="Arial" panose="020B0604020202020204" pitchFamily="34" charset="0"/>
              </a:rPr>
              <a:t>quỹ</a:t>
            </a:r>
            <a:r>
              <a:rPr lang="en-US" sz="2200" dirty="0" smtClean="0">
                <a:solidFill>
                  <a:srgbClr val="002060"/>
                </a:solidFill>
                <a:latin typeface="Arial" panose="020B0604020202020204" pitchFamily="34" charset="0"/>
                <a:cs typeface="Arial" panose="020B0604020202020204" pitchFamily="34" charset="0"/>
              </a:rPr>
              <a:t> </a:t>
            </a:r>
            <a:r>
              <a:rPr lang="en-US" sz="2200" dirty="0" err="1" smtClean="0">
                <a:solidFill>
                  <a:srgbClr val="002060"/>
                </a:solidFill>
                <a:latin typeface="Arial" panose="020B0604020202020204" pitchFamily="34" charset="0"/>
                <a:cs typeface="Arial" panose="020B0604020202020204" pitchFamily="34" charset="0"/>
              </a:rPr>
              <a:t>tiền</a:t>
            </a:r>
            <a:r>
              <a:rPr lang="en-US" sz="2200" dirty="0" smtClean="0">
                <a:solidFill>
                  <a:srgbClr val="002060"/>
                </a:solidFill>
                <a:latin typeface="Arial" panose="020B0604020202020204" pitchFamily="34" charset="0"/>
                <a:cs typeface="Arial" panose="020B0604020202020204" pitchFamily="34" charset="0"/>
              </a:rPr>
              <a:t> </a:t>
            </a:r>
            <a:r>
              <a:rPr lang="en-US" sz="2200" dirty="0" err="1" smtClean="0">
                <a:solidFill>
                  <a:srgbClr val="002060"/>
                </a:solidFill>
                <a:latin typeface="Arial" panose="020B0604020202020204" pitchFamily="34" charset="0"/>
                <a:cs typeface="Arial" panose="020B0604020202020204" pitchFamily="34" charset="0"/>
              </a:rPr>
              <a:t>lương</a:t>
            </a:r>
            <a:r>
              <a:rPr lang="en-US" sz="2200" dirty="0" smtClean="0">
                <a:solidFill>
                  <a:srgbClr val="002060"/>
                </a:solidFill>
                <a:latin typeface="Arial" panose="020B0604020202020204" pitchFamily="34" charset="0"/>
                <a:cs typeface="Arial" panose="020B0604020202020204" pitchFamily="34" charset="0"/>
              </a:rPr>
              <a:t> </a:t>
            </a:r>
            <a:r>
              <a:rPr lang="en-US" sz="2200" dirty="0" err="1" smtClean="0">
                <a:solidFill>
                  <a:srgbClr val="002060"/>
                </a:solidFill>
                <a:latin typeface="Arial" panose="020B0604020202020204" pitchFamily="34" charset="0"/>
                <a:cs typeface="Arial" panose="020B0604020202020204" pitchFamily="34" charset="0"/>
              </a:rPr>
              <a:t>cấp</a:t>
            </a:r>
            <a:r>
              <a:rPr lang="en-US" sz="2200" dirty="0" smtClean="0">
                <a:solidFill>
                  <a:srgbClr val="002060"/>
                </a:solidFill>
                <a:latin typeface="Arial" panose="020B0604020202020204" pitchFamily="34" charset="0"/>
                <a:cs typeface="Arial" panose="020B0604020202020204" pitchFamily="34" charset="0"/>
              </a:rPr>
              <a:t> </a:t>
            </a:r>
            <a:r>
              <a:rPr lang="en-US" sz="2200" dirty="0" err="1" smtClean="0">
                <a:solidFill>
                  <a:srgbClr val="002060"/>
                </a:solidFill>
                <a:latin typeface="Arial" panose="020B0604020202020204" pitchFamily="34" charset="0"/>
                <a:cs typeface="Arial" panose="020B0604020202020204" pitchFamily="34" charset="0"/>
              </a:rPr>
              <a:t>bậc</a:t>
            </a:r>
            <a:r>
              <a:rPr lang="en-US" sz="2200" dirty="0" smtClean="0">
                <a:solidFill>
                  <a:srgbClr val="002060"/>
                </a:solidFill>
                <a:latin typeface="Arial" panose="020B0604020202020204" pitchFamily="34" charset="0"/>
                <a:cs typeface="Arial" panose="020B0604020202020204" pitchFamily="34" charset="0"/>
              </a:rPr>
              <a:t>, </a:t>
            </a:r>
            <a:r>
              <a:rPr lang="en-US" sz="2200" dirty="0" err="1" smtClean="0">
                <a:solidFill>
                  <a:srgbClr val="002060"/>
                </a:solidFill>
                <a:latin typeface="Arial" panose="020B0604020202020204" pitchFamily="34" charset="0"/>
                <a:cs typeface="Arial" panose="020B0604020202020204" pitchFamily="34" charset="0"/>
              </a:rPr>
              <a:t>chức</a:t>
            </a:r>
            <a:r>
              <a:rPr lang="en-US" sz="2200" dirty="0" smtClean="0">
                <a:solidFill>
                  <a:srgbClr val="002060"/>
                </a:solidFill>
                <a:latin typeface="Arial" panose="020B0604020202020204" pitchFamily="34" charset="0"/>
                <a:cs typeface="Arial" panose="020B0604020202020204" pitchFamily="34" charset="0"/>
              </a:rPr>
              <a:t> </a:t>
            </a:r>
            <a:r>
              <a:rPr lang="en-US" sz="2200" dirty="0" err="1" smtClean="0">
                <a:solidFill>
                  <a:srgbClr val="002060"/>
                </a:solidFill>
                <a:latin typeface="Arial" panose="020B0604020202020204" pitchFamily="34" charset="0"/>
                <a:cs typeface="Arial" panose="020B0604020202020204" pitchFamily="34" charset="0"/>
              </a:rPr>
              <a:t>vụ</a:t>
            </a:r>
            <a:r>
              <a:rPr lang="en-US" sz="2200" dirty="0" smtClean="0">
                <a:solidFill>
                  <a:srgbClr val="002060"/>
                </a:solidFill>
                <a:latin typeface="Arial" panose="020B0604020202020204" pitchFamily="34" charset="0"/>
                <a:cs typeface="Arial" panose="020B0604020202020204" pitchFamily="34" charset="0"/>
              </a:rPr>
              <a:t>;</a:t>
            </a:r>
            <a:endParaRPr lang="vi-VN" sz="2200" dirty="0">
              <a:solidFill>
                <a:srgbClr val="002060"/>
              </a:solidFill>
              <a:latin typeface="Arial" panose="020B0604020202020204" pitchFamily="34" charset="0"/>
              <a:cs typeface="Arial" panose="020B0604020202020204" pitchFamily="34" charset="0"/>
            </a:endParaRPr>
          </a:p>
          <a:p>
            <a:pPr marL="0" indent="0" algn="just">
              <a:buNone/>
            </a:pPr>
            <a:r>
              <a:rPr lang="en-US" sz="2200" dirty="0" smtClean="0">
                <a:solidFill>
                  <a:srgbClr val="002060"/>
                </a:solidFill>
                <a:latin typeface="Arial" panose="020B0604020202020204" pitchFamily="34" charset="0"/>
                <a:cs typeface="Arial" panose="020B0604020202020204" pitchFamily="34" charset="0"/>
              </a:rPr>
              <a:t>- </a:t>
            </a:r>
            <a:r>
              <a:rPr lang="vi-VN" sz="2200" dirty="0" smtClean="0">
                <a:solidFill>
                  <a:srgbClr val="002060"/>
                </a:solidFill>
                <a:latin typeface="Arial" panose="020B0604020202020204" pitchFamily="34" charset="0"/>
                <a:cs typeface="Arial" panose="020B0604020202020204" pitchFamily="34" charset="0"/>
              </a:rPr>
              <a:t>Chi </a:t>
            </a:r>
            <a:r>
              <a:rPr lang="vi-VN" sz="2200" dirty="0">
                <a:solidFill>
                  <a:srgbClr val="002060"/>
                </a:solidFill>
                <a:latin typeface="Arial" panose="020B0604020202020204" pitchFamily="34" charset="0"/>
                <a:cs typeface="Arial" panose="020B0604020202020204" pitchFamily="34" charset="0"/>
              </a:rPr>
              <a:t>khen thưởng cho tập thể, cá nhân trong và ngoài đơn vị theo hiệu quả công việc và thành tích đóng </a:t>
            </a:r>
            <a:r>
              <a:rPr lang="vi-VN" sz="2200" dirty="0" smtClean="0">
                <a:solidFill>
                  <a:srgbClr val="002060"/>
                </a:solidFill>
                <a:latin typeface="Arial" panose="020B0604020202020204" pitchFamily="34" charset="0"/>
                <a:cs typeface="Arial" panose="020B0604020202020204" pitchFamily="34" charset="0"/>
              </a:rPr>
              <a:t>góp. </a:t>
            </a:r>
            <a:r>
              <a:rPr lang="vi-VN" sz="2200" dirty="0">
                <a:solidFill>
                  <a:srgbClr val="002060"/>
                </a:solidFill>
                <a:latin typeface="Arial" panose="020B0604020202020204" pitchFamily="34" charset="0"/>
                <a:cs typeface="Arial" panose="020B0604020202020204" pitchFamily="34" charset="0"/>
              </a:rPr>
              <a:t>Mức thưởng cụ thể do Thủ trưởng </a:t>
            </a:r>
            <a:r>
              <a:rPr lang="vi-VN" sz="2200" dirty="0" smtClean="0">
                <a:solidFill>
                  <a:srgbClr val="002060"/>
                </a:solidFill>
                <a:latin typeface="Arial" panose="020B0604020202020204" pitchFamily="34" charset="0"/>
                <a:cs typeface="Arial" panose="020B0604020202020204" pitchFamily="34" charset="0"/>
              </a:rPr>
              <a:t>quyết </a:t>
            </a:r>
            <a:r>
              <a:rPr lang="vi-VN" sz="2200" dirty="0">
                <a:solidFill>
                  <a:srgbClr val="002060"/>
                </a:solidFill>
                <a:latin typeface="Arial" panose="020B0604020202020204" pitchFamily="34" charset="0"/>
                <a:cs typeface="Arial" panose="020B0604020202020204" pitchFamily="34" charset="0"/>
              </a:rPr>
              <a:t>định theo quy chế chi tiêu nội </a:t>
            </a:r>
            <a:r>
              <a:rPr lang="vi-VN" sz="2200" dirty="0" smtClean="0">
                <a:solidFill>
                  <a:srgbClr val="002060"/>
                </a:solidFill>
                <a:latin typeface="Arial" panose="020B0604020202020204" pitchFamily="34" charset="0"/>
                <a:cs typeface="Arial" panose="020B0604020202020204" pitchFamily="34" charset="0"/>
              </a:rPr>
              <a:t>bộ;</a:t>
            </a:r>
            <a:endParaRPr lang="vi-VN" sz="2200" dirty="0">
              <a:solidFill>
                <a:srgbClr val="002060"/>
              </a:solidFill>
              <a:latin typeface="Arial" panose="020B0604020202020204" pitchFamily="34" charset="0"/>
              <a:cs typeface="Arial" panose="020B0604020202020204" pitchFamily="34" charset="0"/>
            </a:endParaRPr>
          </a:p>
          <a:p>
            <a:pPr marL="0" indent="0" algn="just">
              <a:buNone/>
            </a:pPr>
            <a:r>
              <a:rPr lang="en-US" sz="2200" dirty="0" smtClean="0">
                <a:solidFill>
                  <a:srgbClr val="002060"/>
                </a:solidFill>
                <a:latin typeface="Arial" panose="020B0604020202020204" pitchFamily="34" charset="0"/>
                <a:cs typeface="Arial" panose="020B0604020202020204" pitchFamily="34" charset="0"/>
              </a:rPr>
              <a:t>- </a:t>
            </a:r>
            <a:r>
              <a:rPr lang="vi-VN" sz="2200" dirty="0" smtClean="0">
                <a:solidFill>
                  <a:srgbClr val="002060"/>
                </a:solidFill>
                <a:latin typeface="Arial" panose="020B0604020202020204" pitchFamily="34" charset="0"/>
                <a:cs typeface="Arial" panose="020B0604020202020204" pitchFamily="34" charset="0"/>
              </a:rPr>
              <a:t>Chi </a:t>
            </a:r>
            <a:r>
              <a:rPr lang="vi-VN" sz="2200" dirty="0">
                <a:solidFill>
                  <a:srgbClr val="002060"/>
                </a:solidFill>
                <a:latin typeface="Arial" panose="020B0604020202020204" pitchFamily="34" charset="0"/>
                <a:cs typeface="Arial" panose="020B0604020202020204" pitchFamily="34" charset="0"/>
              </a:rPr>
              <a:t>phúc lợi, trợ cấp khó khăn đột xuất cho người lao động, kể cả trường hợp nghỉ hưu, nghỉ mất sức; chi thêm cho người lao động trong biên chế thực hiện tinh giản biên chế. Mức chi cụ thể do Thủ trưởng </a:t>
            </a:r>
            <a:r>
              <a:rPr lang="vi-VN" sz="2200" dirty="0" smtClean="0">
                <a:solidFill>
                  <a:srgbClr val="002060"/>
                </a:solidFill>
                <a:latin typeface="Arial" panose="020B0604020202020204" pitchFamily="34" charset="0"/>
                <a:cs typeface="Arial" panose="020B0604020202020204" pitchFamily="34" charset="0"/>
              </a:rPr>
              <a:t>quyết </a:t>
            </a:r>
            <a:r>
              <a:rPr lang="vi-VN" sz="2200" dirty="0">
                <a:solidFill>
                  <a:srgbClr val="002060"/>
                </a:solidFill>
                <a:latin typeface="Arial" panose="020B0604020202020204" pitchFamily="34" charset="0"/>
                <a:cs typeface="Arial" panose="020B0604020202020204" pitchFamily="34" charset="0"/>
              </a:rPr>
              <a:t>định theo quy chế chi tiêu nội </a:t>
            </a:r>
            <a:r>
              <a:rPr lang="vi-VN" sz="2200" dirty="0" smtClean="0">
                <a:solidFill>
                  <a:srgbClr val="002060"/>
                </a:solidFill>
                <a:latin typeface="Arial" panose="020B0604020202020204" pitchFamily="34" charset="0"/>
                <a:cs typeface="Arial" panose="020B0604020202020204" pitchFamily="34" charset="0"/>
              </a:rPr>
              <a:t>bộ;</a:t>
            </a:r>
            <a:endParaRPr lang="vi-VN" sz="2200" dirty="0">
              <a:solidFill>
                <a:srgbClr val="002060"/>
              </a:solidFill>
              <a:latin typeface="Arial" panose="020B0604020202020204" pitchFamily="34" charset="0"/>
              <a:cs typeface="Arial" panose="020B0604020202020204" pitchFamily="34" charset="0"/>
            </a:endParaRPr>
          </a:p>
          <a:p>
            <a:pPr marL="0" indent="0" algn="just">
              <a:buNone/>
            </a:pPr>
            <a:r>
              <a:rPr lang="en-US" sz="2200" dirty="0" smtClean="0">
                <a:solidFill>
                  <a:srgbClr val="002060"/>
                </a:solidFill>
                <a:latin typeface="Arial" panose="020B0604020202020204" pitchFamily="34" charset="0"/>
                <a:cs typeface="Arial" panose="020B0604020202020204" pitchFamily="34" charset="0"/>
              </a:rPr>
              <a:t>- </a:t>
            </a:r>
            <a:r>
              <a:rPr lang="vi-VN" sz="2200" dirty="0" smtClean="0">
                <a:solidFill>
                  <a:srgbClr val="002060"/>
                </a:solidFill>
                <a:latin typeface="Arial" panose="020B0604020202020204" pitchFamily="34" charset="0"/>
                <a:cs typeface="Arial" panose="020B0604020202020204" pitchFamily="34" charset="0"/>
              </a:rPr>
              <a:t>Chi </a:t>
            </a:r>
            <a:r>
              <a:rPr lang="vi-VN" sz="2200" dirty="0">
                <a:solidFill>
                  <a:srgbClr val="002060"/>
                </a:solidFill>
                <a:latin typeface="Arial" panose="020B0604020202020204" pitchFamily="34" charset="0"/>
                <a:cs typeface="Arial" panose="020B0604020202020204" pitchFamily="34" charset="0"/>
              </a:rPr>
              <a:t>tăng cường cơ sở vật </a:t>
            </a:r>
            <a:r>
              <a:rPr lang="vi-VN" sz="2200" dirty="0" smtClean="0">
                <a:solidFill>
                  <a:srgbClr val="002060"/>
                </a:solidFill>
                <a:latin typeface="Arial" panose="020B0604020202020204" pitchFamily="34" charset="0"/>
                <a:cs typeface="Arial" panose="020B0604020202020204" pitchFamily="34" charset="0"/>
              </a:rPr>
              <a:t>chất;</a:t>
            </a:r>
            <a:endParaRPr lang="vi-VN" sz="2200" dirty="0">
              <a:solidFill>
                <a:srgbClr val="002060"/>
              </a:solidFill>
              <a:latin typeface="Arial" panose="020B0604020202020204" pitchFamily="34" charset="0"/>
              <a:cs typeface="Arial" panose="020B0604020202020204" pitchFamily="34" charset="0"/>
            </a:endParaRPr>
          </a:p>
          <a:p>
            <a:pPr marL="0" indent="0" algn="just">
              <a:buNone/>
            </a:pPr>
            <a:r>
              <a:rPr lang="en-US" sz="2200" dirty="0" smtClean="0">
                <a:solidFill>
                  <a:srgbClr val="002060"/>
                </a:solidFill>
                <a:latin typeface="Arial" panose="020B0604020202020204" pitchFamily="34" charset="0"/>
                <a:cs typeface="Arial" panose="020B0604020202020204" pitchFamily="34" charset="0"/>
              </a:rPr>
              <a:t>- </a:t>
            </a:r>
            <a:r>
              <a:rPr lang="vi-VN" sz="2200" dirty="0" smtClean="0">
                <a:solidFill>
                  <a:srgbClr val="002060"/>
                </a:solidFill>
                <a:latin typeface="Arial" panose="020B0604020202020204" pitchFamily="34" charset="0"/>
                <a:cs typeface="Arial" panose="020B0604020202020204" pitchFamily="34" charset="0"/>
              </a:rPr>
              <a:t>Đối với đơn vị xét </a:t>
            </a:r>
            <a:r>
              <a:rPr lang="vi-VN" sz="2200" dirty="0">
                <a:solidFill>
                  <a:srgbClr val="002060"/>
                </a:solidFill>
                <a:latin typeface="Arial" panose="020B0604020202020204" pitchFamily="34" charset="0"/>
                <a:cs typeface="Arial" panose="020B0604020202020204" pitchFamily="34" charset="0"/>
              </a:rPr>
              <a:t>thấy khả năng tiết kiệm kinh phí không ổn định, có thể lập Quỹ dự phòng ổn định thu nhập để bảo đảm thu nhập cho người lao động.</a:t>
            </a:r>
          </a:p>
          <a:p>
            <a:endParaRPr lang="en-US" sz="3200" dirty="0">
              <a:solidFill>
                <a:srgbClr val="002060"/>
              </a:solidFill>
            </a:endParaRPr>
          </a:p>
        </p:txBody>
      </p:sp>
      <p:sp>
        <p:nvSpPr>
          <p:cNvPr id="4" name="Slide Number Placeholder 3"/>
          <p:cNvSpPr>
            <a:spLocks noGrp="1"/>
          </p:cNvSpPr>
          <p:nvPr>
            <p:ph type="sldNum" sz="quarter" idx="12"/>
          </p:nvPr>
        </p:nvSpPr>
        <p:spPr/>
        <p:txBody>
          <a:bodyPr/>
          <a:lstStyle/>
          <a:p>
            <a:fld id="{9C26F335-B4D6-424E-9970-711117E1B935}" type="slidenum">
              <a:rPr lang="en-US" smtClean="0"/>
              <a:t>16</a:t>
            </a:fld>
            <a:endParaRPr lang="en-US"/>
          </a:p>
        </p:txBody>
      </p:sp>
    </p:spTree>
    <p:extLst>
      <p:ext uri="{BB962C8B-B14F-4D97-AF65-F5344CB8AC3E}">
        <p14:creationId xmlns:p14="http://schemas.microsoft.com/office/powerpoint/2010/main" val="39992521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28017"/>
            <a:ext cx="10515600" cy="1243583"/>
          </a:xfrm>
        </p:spPr>
        <p:txBody>
          <a:bodyPr>
            <a:normAutofit/>
          </a:bodyPr>
          <a:lstStyle/>
          <a:p>
            <a:pPr algn="ctr"/>
            <a:r>
              <a:rPr lang="en-US" sz="4000" b="1" dirty="0">
                <a:solidFill>
                  <a:srgbClr val="FF0000"/>
                </a:solidFill>
                <a:latin typeface="Arial" panose="020B0604020202020204" pitchFamily="34" charset="0"/>
                <a:cs typeface="Arial" panose="020B0604020202020204" pitchFamily="34" charset="0"/>
              </a:rPr>
              <a:t>PHÂN PHỐI KẾT QUẢ TÀI CHÍNH TRONG NĂM </a:t>
            </a:r>
            <a:r>
              <a:rPr lang="en-US" sz="4000" b="1" dirty="0" smtClean="0">
                <a:solidFill>
                  <a:srgbClr val="FF0000"/>
                </a:solidFill>
                <a:latin typeface="Arial" panose="020B0604020202020204" pitchFamily="34" charset="0"/>
                <a:cs typeface="Arial" panose="020B0604020202020204" pitchFamily="34" charset="0"/>
              </a:rPr>
              <a:t>(TT)</a:t>
            </a:r>
            <a:endParaRPr lang="en-US" sz="4000" dirty="0">
              <a:solidFill>
                <a:srgbClr val="FF0000"/>
              </a:solidFill>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838200" y="1581666"/>
            <a:ext cx="10515600" cy="5047734"/>
          </a:xfrm>
        </p:spPr>
        <p:txBody>
          <a:bodyPr>
            <a:normAutofit fontScale="77500" lnSpcReduction="20000"/>
          </a:bodyPr>
          <a:lstStyle/>
          <a:p>
            <a:pPr marL="0" indent="0" algn="just">
              <a:lnSpc>
                <a:spcPct val="120000"/>
              </a:lnSpc>
              <a:spcBef>
                <a:spcPts val="0"/>
              </a:spcBef>
              <a:buNone/>
            </a:pPr>
            <a:r>
              <a:rPr lang="en-US" sz="3600" b="1" dirty="0" err="1" smtClean="0">
                <a:solidFill>
                  <a:srgbClr val="002060"/>
                </a:solidFill>
                <a:latin typeface="Arial" panose="020B0604020202020204" pitchFamily="34" charset="0"/>
                <a:cs typeface="Arial" panose="020B0604020202020204" pitchFamily="34" charset="0"/>
              </a:rPr>
              <a:t>Lưu</a:t>
            </a:r>
            <a:r>
              <a:rPr lang="en-US" sz="3600" b="1" dirty="0" smtClean="0">
                <a:solidFill>
                  <a:srgbClr val="002060"/>
                </a:solidFill>
                <a:latin typeface="Arial" panose="020B0604020202020204" pitchFamily="34" charset="0"/>
                <a:cs typeface="Arial" panose="020B0604020202020204" pitchFamily="34" charset="0"/>
              </a:rPr>
              <a:t> ý: </a:t>
            </a:r>
            <a:r>
              <a:rPr lang="vi-VN" dirty="0" smtClean="0">
                <a:solidFill>
                  <a:srgbClr val="002060"/>
                </a:solidFill>
              </a:rPr>
              <a:t>Đơn </a:t>
            </a:r>
            <a:r>
              <a:rPr lang="vi-VN" dirty="0">
                <a:solidFill>
                  <a:srgbClr val="002060"/>
                </a:solidFill>
              </a:rPr>
              <a:t>vị sự nghiệp không được chi trả thu nhập tăng thêm và trích lập các quỹ từ các nguồn kinh </a:t>
            </a:r>
            <a:r>
              <a:rPr lang="vi-VN" dirty="0" smtClean="0">
                <a:solidFill>
                  <a:srgbClr val="002060"/>
                </a:solidFill>
              </a:rPr>
              <a:t>phí</a:t>
            </a:r>
            <a:r>
              <a:rPr lang="en-US" dirty="0" smtClean="0">
                <a:solidFill>
                  <a:srgbClr val="002060"/>
                </a:solidFill>
              </a:rPr>
              <a:t> </a:t>
            </a:r>
            <a:r>
              <a:rPr lang="en-US" dirty="0" err="1" smtClean="0">
                <a:solidFill>
                  <a:srgbClr val="002060"/>
                </a:solidFill>
                <a:latin typeface="Arial" panose="020B0604020202020204" pitchFamily="34" charset="0"/>
                <a:cs typeface="Arial" panose="020B0604020202020204" pitchFamily="34" charset="0"/>
              </a:rPr>
              <a:t>sau</a:t>
            </a:r>
            <a:r>
              <a:rPr lang="en-US" dirty="0" smtClean="0">
                <a:solidFill>
                  <a:srgbClr val="002060"/>
                </a:solidFill>
                <a:latin typeface="Arial" panose="020B0604020202020204" pitchFamily="34" charset="0"/>
                <a:cs typeface="Arial" panose="020B0604020202020204" pitchFamily="34" charset="0"/>
              </a:rPr>
              <a:t>:</a:t>
            </a:r>
          </a:p>
          <a:p>
            <a:pPr marL="0" indent="0">
              <a:lnSpc>
                <a:spcPct val="120000"/>
              </a:lnSpc>
              <a:spcBef>
                <a:spcPts val="0"/>
              </a:spcBef>
              <a:buNone/>
            </a:pPr>
            <a:r>
              <a:rPr lang="en-US" dirty="0" smtClean="0"/>
              <a:t>-</a:t>
            </a:r>
            <a:r>
              <a:rPr lang="vi-VN" dirty="0"/>
              <a:t> </a:t>
            </a:r>
            <a:r>
              <a:rPr lang="vi-VN" dirty="0">
                <a:solidFill>
                  <a:srgbClr val="002060"/>
                </a:solidFill>
              </a:rPr>
              <a:t>Kinh phí thực hiện chương trình đào tạo bồi dưỡng cán bộ, viên chức;</a:t>
            </a:r>
          </a:p>
          <a:p>
            <a:pPr marL="0" indent="0">
              <a:lnSpc>
                <a:spcPct val="120000"/>
              </a:lnSpc>
              <a:spcBef>
                <a:spcPts val="0"/>
              </a:spcBef>
              <a:buNone/>
            </a:pPr>
            <a:r>
              <a:rPr lang="en-US" dirty="0">
                <a:solidFill>
                  <a:srgbClr val="002060"/>
                </a:solidFill>
              </a:rPr>
              <a:t>-</a:t>
            </a:r>
            <a:r>
              <a:rPr lang="vi-VN" dirty="0" smtClean="0">
                <a:solidFill>
                  <a:srgbClr val="002060"/>
                </a:solidFill>
              </a:rPr>
              <a:t> </a:t>
            </a:r>
            <a:r>
              <a:rPr lang="vi-VN" dirty="0">
                <a:solidFill>
                  <a:srgbClr val="002060"/>
                </a:solidFill>
              </a:rPr>
              <a:t>Kinh phí thực hiện các chương trình mục tiêu quốc gia;</a:t>
            </a:r>
          </a:p>
          <a:p>
            <a:pPr marL="0" indent="0">
              <a:lnSpc>
                <a:spcPct val="120000"/>
              </a:lnSpc>
              <a:spcBef>
                <a:spcPts val="0"/>
              </a:spcBef>
              <a:buNone/>
            </a:pPr>
            <a:r>
              <a:rPr lang="en-US" dirty="0">
                <a:solidFill>
                  <a:srgbClr val="002060"/>
                </a:solidFill>
              </a:rPr>
              <a:t>-</a:t>
            </a:r>
            <a:r>
              <a:rPr lang="vi-VN" dirty="0" smtClean="0">
                <a:solidFill>
                  <a:srgbClr val="002060"/>
                </a:solidFill>
              </a:rPr>
              <a:t> </a:t>
            </a:r>
            <a:r>
              <a:rPr lang="vi-VN" dirty="0">
                <a:solidFill>
                  <a:srgbClr val="002060"/>
                </a:solidFill>
              </a:rPr>
              <a:t>Kinh phí thực hiện nhiệm vụ đột xuất được cấp có thẩm quyền giao;</a:t>
            </a:r>
          </a:p>
          <a:p>
            <a:pPr marL="0" indent="0">
              <a:lnSpc>
                <a:spcPct val="120000"/>
              </a:lnSpc>
              <a:spcBef>
                <a:spcPts val="0"/>
              </a:spcBef>
              <a:buNone/>
            </a:pPr>
            <a:r>
              <a:rPr lang="en-US" dirty="0" smtClean="0">
                <a:solidFill>
                  <a:srgbClr val="002060"/>
                </a:solidFill>
              </a:rPr>
              <a:t>- </a:t>
            </a:r>
            <a:r>
              <a:rPr lang="vi-VN" dirty="0" smtClean="0">
                <a:solidFill>
                  <a:srgbClr val="002060"/>
                </a:solidFill>
              </a:rPr>
              <a:t> </a:t>
            </a:r>
            <a:r>
              <a:rPr lang="vi-VN" dirty="0">
                <a:solidFill>
                  <a:srgbClr val="002060"/>
                </a:solidFill>
              </a:rPr>
              <a:t>Kinh phí thực hiện chính sách tinh giản biên chế theo chế độ do nhà nước quy định (nếu có);</a:t>
            </a:r>
          </a:p>
          <a:p>
            <a:pPr marL="0" indent="0">
              <a:lnSpc>
                <a:spcPct val="120000"/>
              </a:lnSpc>
              <a:spcBef>
                <a:spcPts val="0"/>
              </a:spcBef>
              <a:buNone/>
            </a:pPr>
            <a:r>
              <a:rPr lang="en-US" dirty="0" smtClean="0">
                <a:solidFill>
                  <a:srgbClr val="002060"/>
                </a:solidFill>
              </a:rPr>
              <a:t>- </a:t>
            </a:r>
            <a:r>
              <a:rPr lang="vi-VN" dirty="0" smtClean="0">
                <a:solidFill>
                  <a:srgbClr val="002060"/>
                </a:solidFill>
              </a:rPr>
              <a:t>Vốn </a:t>
            </a:r>
            <a:r>
              <a:rPr lang="vi-VN" dirty="0">
                <a:solidFill>
                  <a:srgbClr val="002060"/>
                </a:solidFill>
              </a:rPr>
              <a:t>đầu tư xây dựng cơ bản, kinh phí mua sắm trang, thiết bị, sửa chữa lớn tài sản cố định phục vụ hoạt động sự nghiệp theo dự án được cấp có thẩm quyền phê duyệt trong phạm vi dự toán được giao hàng năm;</a:t>
            </a:r>
          </a:p>
          <a:p>
            <a:pPr marL="0" indent="0">
              <a:lnSpc>
                <a:spcPct val="120000"/>
              </a:lnSpc>
              <a:spcBef>
                <a:spcPts val="0"/>
              </a:spcBef>
              <a:buNone/>
            </a:pPr>
            <a:r>
              <a:rPr lang="en-US" dirty="0" smtClean="0">
                <a:solidFill>
                  <a:srgbClr val="002060"/>
                </a:solidFill>
              </a:rPr>
              <a:t>- </a:t>
            </a:r>
            <a:r>
              <a:rPr lang="vi-VN" dirty="0" smtClean="0">
                <a:solidFill>
                  <a:srgbClr val="002060"/>
                </a:solidFill>
              </a:rPr>
              <a:t>Vốn </a:t>
            </a:r>
            <a:r>
              <a:rPr lang="vi-VN" dirty="0">
                <a:solidFill>
                  <a:srgbClr val="002060"/>
                </a:solidFill>
              </a:rPr>
              <a:t>đối ứng thực hiện dự án có nguồn vốn nước </a:t>
            </a:r>
            <a:r>
              <a:rPr lang="vi-VN" dirty="0" smtClean="0">
                <a:solidFill>
                  <a:srgbClr val="002060"/>
                </a:solidFill>
              </a:rPr>
              <a:t>ngoài;</a:t>
            </a:r>
            <a:endParaRPr lang="vi-VN" dirty="0">
              <a:solidFill>
                <a:srgbClr val="002060"/>
              </a:solidFill>
            </a:endParaRPr>
          </a:p>
          <a:p>
            <a:pPr>
              <a:lnSpc>
                <a:spcPct val="120000"/>
              </a:lnSpc>
              <a:spcBef>
                <a:spcPts val="0"/>
              </a:spcBef>
              <a:buFontTx/>
              <a:buChar char="-"/>
            </a:pPr>
            <a:r>
              <a:rPr lang="en-US" dirty="0" smtClean="0">
                <a:solidFill>
                  <a:srgbClr val="002060"/>
                </a:solidFill>
              </a:rPr>
              <a:t>K</a:t>
            </a:r>
            <a:r>
              <a:rPr lang="vi-VN" dirty="0" smtClean="0">
                <a:solidFill>
                  <a:srgbClr val="002060"/>
                </a:solidFill>
              </a:rPr>
              <a:t>inh </a:t>
            </a:r>
            <a:r>
              <a:rPr lang="vi-VN" dirty="0">
                <a:solidFill>
                  <a:srgbClr val="002060"/>
                </a:solidFill>
              </a:rPr>
              <a:t>phí của nhiệm vụ phải chuyển t</a:t>
            </a:r>
            <a:r>
              <a:rPr lang="en-US" dirty="0" err="1">
                <a:solidFill>
                  <a:srgbClr val="002060"/>
                </a:solidFill>
              </a:rPr>
              <a:t>i</a:t>
            </a:r>
            <a:r>
              <a:rPr lang="vi-VN" dirty="0">
                <a:solidFill>
                  <a:srgbClr val="002060"/>
                </a:solidFill>
              </a:rPr>
              <a:t>ếp sang năm sau thực hiện</a:t>
            </a:r>
            <a:r>
              <a:rPr lang="vi-VN" dirty="0" smtClean="0">
                <a:solidFill>
                  <a:srgbClr val="002060"/>
                </a:solidFill>
              </a:rPr>
              <a:t>.</a:t>
            </a:r>
            <a:endParaRPr lang="en-US" dirty="0" smtClean="0">
              <a:solidFill>
                <a:srgbClr val="002060"/>
              </a:solidFill>
            </a:endParaRPr>
          </a:p>
          <a:p>
            <a:pPr>
              <a:lnSpc>
                <a:spcPct val="120000"/>
              </a:lnSpc>
              <a:spcBef>
                <a:spcPts val="0"/>
              </a:spcBef>
              <a:buFontTx/>
              <a:buChar char="-"/>
            </a:pPr>
            <a:r>
              <a:rPr lang="vi-VN" dirty="0">
                <a:solidFill>
                  <a:srgbClr val="002060"/>
                </a:solidFill>
              </a:rPr>
              <a:t>Kinh phí khác (nếu có).</a:t>
            </a:r>
            <a:endParaRPr lang="en-US" dirty="0">
              <a:solidFill>
                <a:srgbClr val="002060"/>
              </a:solidFill>
            </a:endParaRPr>
          </a:p>
          <a:p>
            <a:pPr marL="0" indent="0">
              <a:lnSpc>
                <a:spcPct val="120000"/>
              </a:lnSpc>
              <a:spcBef>
                <a:spcPts val="0"/>
              </a:spcBef>
              <a:buNone/>
            </a:pPr>
            <a:r>
              <a:rPr lang="en-US" i="1" dirty="0" smtClean="0">
                <a:solidFill>
                  <a:srgbClr val="002060"/>
                </a:solidFill>
              </a:rPr>
              <a:t>(</a:t>
            </a:r>
            <a:r>
              <a:rPr lang="vi-VN" i="1" dirty="0">
                <a:solidFill>
                  <a:srgbClr val="002060"/>
                </a:solidFill>
              </a:rPr>
              <a:t>khoản 1 Điều 14 </a:t>
            </a:r>
            <a:r>
              <a:rPr lang="en-US" i="1" dirty="0" err="1" smtClean="0">
                <a:solidFill>
                  <a:srgbClr val="002060"/>
                </a:solidFill>
                <a:latin typeface="Arial" panose="020B0604020202020204" pitchFamily="34" charset="0"/>
                <a:cs typeface="Arial" panose="020B0604020202020204" pitchFamily="34" charset="0"/>
              </a:rPr>
              <a:t>và</a:t>
            </a:r>
            <a:r>
              <a:rPr lang="en-US" i="1" dirty="0" smtClean="0">
                <a:solidFill>
                  <a:srgbClr val="002060"/>
                </a:solidFill>
                <a:latin typeface="Arial" panose="020B0604020202020204" pitchFamily="34" charset="0"/>
                <a:cs typeface="Arial" panose="020B0604020202020204" pitchFamily="34" charset="0"/>
              </a:rPr>
              <a:t> </a:t>
            </a:r>
            <a:r>
              <a:rPr lang="en-US" i="1" dirty="0" err="1" smtClean="0">
                <a:solidFill>
                  <a:srgbClr val="002060"/>
                </a:solidFill>
                <a:latin typeface="Arial" panose="020B0604020202020204" pitchFamily="34" charset="0"/>
                <a:cs typeface="Arial" panose="020B0604020202020204" pitchFamily="34" charset="0"/>
              </a:rPr>
              <a:t>khoản</a:t>
            </a:r>
            <a:r>
              <a:rPr lang="en-US" i="1" dirty="0" smtClean="0">
                <a:solidFill>
                  <a:srgbClr val="002060"/>
                </a:solidFill>
                <a:latin typeface="Arial" panose="020B0604020202020204" pitchFamily="34" charset="0"/>
                <a:cs typeface="Arial" panose="020B0604020202020204" pitchFamily="34" charset="0"/>
              </a:rPr>
              <a:t> 1 </a:t>
            </a:r>
            <a:r>
              <a:rPr lang="en-US" i="1" dirty="0" err="1" smtClean="0">
                <a:solidFill>
                  <a:srgbClr val="002060"/>
                </a:solidFill>
                <a:latin typeface="Arial" panose="020B0604020202020204" pitchFamily="34" charset="0"/>
                <a:cs typeface="Arial" panose="020B0604020202020204" pitchFamily="34" charset="0"/>
              </a:rPr>
              <a:t>Điều</a:t>
            </a:r>
            <a:r>
              <a:rPr lang="en-US" i="1" dirty="0" smtClean="0">
                <a:solidFill>
                  <a:srgbClr val="002060"/>
                </a:solidFill>
                <a:latin typeface="Arial" panose="020B0604020202020204" pitchFamily="34" charset="0"/>
                <a:cs typeface="Arial" panose="020B0604020202020204" pitchFamily="34" charset="0"/>
              </a:rPr>
              <a:t> 21 </a:t>
            </a:r>
            <a:r>
              <a:rPr lang="vi-VN" i="1" dirty="0" smtClean="0">
                <a:solidFill>
                  <a:srgbClr val="002060"/>
                </a:solidFill>
              </a:rPr>
              <a:t>Nghị </a:t>
            </a:r>
            <a:r>
              <a:rPr lang="vi-VN" i="1" dirty="0">
                <a:solidFill>
                  <a:srgbClr val="002060"/>
                </a:solidFill>
              </a:rPr>
              <a:t>định</a:t>
            </a:r>
            <a:r>
              <a:rPr lang="en-US" i="1" dirty="0">
                <a:solidFill>
                  <a:srgbClr val="002060"/>
                </a:solidFill>
              </a:rPr>
              <a:t> 43/2006/NĐ-CP</a:t>
            </a:r>
            <a:r>
              <a:rPr lang="en-US" i="1" dirty="0" smtClean="0">
                <a:solidFill>
                  <a:srgbClr val="002060"/>
                </a:solidFill>
              </a:rPr>
              <a:t>)</a:t>
            </a:r>
            <a:endParaRPr lang="en-US" dirty="0">
              <a:solidFill>
                <a:srgbClr val="002060"/>
              </a:solidFill>
            </a:endParaRPr>
          </a:p>
        </p:txBody>
      </p:sp>
      <p:sp>
        <p:nvSpPr>
          <p:cNvPr id="4" name="Slide Number Placeholder 3"/>
          <p:cNvSpPr>
            <a:spLocks noGrp="1"/>
          </p:cNvSpPr>
          <p:nvPr>
            <p:ph type="sldNum" sz="quarter" idx="12"/>
          </p:nvPr>
        </p:nvSpPr>
        <p:spPr/>
        <p:txBody>
          <a:bodyPr/>
          <a:lstStyle/>
          <a:p>
            <a:fld id="{9C26F335-B4D6-424E-9970-711117E1B935}" type="slidenum">
              <a:rPr lang="en-US" smtClean="0"/>
              <a:t>17</a:t>
            </a:fld>
            <a:endParaRPr lang="en-US"/>
          </a:p>
        </p:txBody>
      </p:sp>
    </p:spTree>
    <p:extLst>
      <p:ext uri="{BB962C8B-B14F-4D97-AF65-F5344CB8AC3E}">
        <p14:creationId xmlns:p14="http://schemas.microsoft.com/office/powerpoint/2010/main" val="191535088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err="1" smtClean="0">
                <a:solidFill>
                  <a:srgbClr val="FF0000"/>
                </a:solidFill>
                <a:latin typeface="Arial" panose="020B0604020202020204" pitchFamily="34" charset="0"/>
                <a:cs typeface="Arial" panose="020B0604020202020204" pitchFamily="34" charset="0"/>
              </a:rPr>
              <a:t>Tạm</a:t>
            </a:r>
            <a:r>
              <a:rPr lang="en-US" b="1" dirty="0" smtClean="0">
                <a:solidFill>
                  <a:srgbClr val="FF0000"/>
                </a:solidFill>
                <a:latin typeface="Arial" panose="020B0604020202020204" pitchFamily="34" charset="0"/>
                <a:cs typeface="Arial" panose="020B0604020202020204" pitchFamily="34" charset="0"/>
              </a:rPr>
              <a:t> chi </a:t>
            </a:r>
            <a:r>
              <a:rPr lang="en-US" b="1" dirty="0" err="1" smtClean="0">
                <a:solidFill>
                  <a:srgbClr val="FF0000"/>
                </a:solidFill>
                <a:latin typeface="Arial" panose="020B0604020202020204" pitchFamily="34" charset="0"/>
                <a:cs typeface="Arial" panose="020B0604020202020204" pitchFamily="34" charset="0"/>
              </a:rPr>
              <a:t>trước</a:t>
            </a:r>
            <a:r>
              <a:rPr lang="en-US" b="1" dirty="0" smtClean="0">
                <a:solidFill>
                  <a:srgbClr val="FF0000"/>
                </a:solidFill>
                <a:latin typeface="Arial" panose="020B0604020202020204" pitchFamily="34" charset="0"/>
                <a:cs typeface="Arial" panose="020B0604020202020204" pitchFamily="34" charset="0"/>
              </a:rPr>
              <a:t> </a:t>
            </a:r>
            <a:r>
              <a:rPr lang="en-US" b="1" dirty="0" err="1" smtClean="0">
                <a:solidFill>
                  <a:srgbClr val="FF0000"/>
                </a:solidFill>
                <a:latin typeface="Arial" panose="020B0604020202020204" pitchFamily="34" charset="0"/>
                <a:cs typeface="Arial" panose="020B0604020202020204" pitchFamily="34" charset="0"/>
              </a:rPr>
              <a:t>thu</a:t>
            </a:r>
            <a:r>
              <a:rPr lang="en-US" b="1" dirty="0" smtClean="0">
                <a:solidFill>
                  <a:srgbClr val="FF0000"/>
                </a:solidFill>
                <a:latin typeface="Arial" panose="020B0604020202020204" pitchFamily="34" charset="0"/>
                <a:cs typeface="Arial" panose="020B0604020202020204" pitchFamily="34" charset="0"/>
              </a:rPr>
              <a:t> </a:t>
            </a:r>
            <a:r>
              <a:rPr lang="en-US" b="1" dirty="0" err="1" smtClean="0">
                <a:solidFill>
                  <a:srgbClr val="FF0000"/>
                </a:solidFill>
                <a:latin typeface="Arial" panose="020B0604020202020204" pitchFamily="34" charset="0"/>
                <a:cs typeface="Arial" panose="020B0604020202020204" pitchFamily="34" charset="0"/>
              </a:rPr>
              <a:t>nhập</a:t>
            </a:r>
            <a:r>
              <a:rPr lang="en-US" b="1" dirty="0" smtClean="0">
                <a:solidFill>
                  <a:srgbClr val="FF0000"/>
                </a:solidFill>
                <a:latin typeface="Arial" panose="020B0604020202020204" pitchFamily="34" charset="0"/>
                <a:cs typeface="Arial" panose="020B0604020202020204" pitchFamily="34" charset="0"/>
              </a:rPr>
              <a:t> </a:t>
            </a:r>
            <a:r>
              <a:rPr lang="en-US" b="1" dirty="0" err="1" smtClean="0">
                <a:solidFill>
                  <a:srgbClr val="FF0000"/>
                </a:solidFill>
                <a:latin typeface="Arial" panose="020B0604020202020204" pitchFamily="34" charset="0"/>
                <a:cs typeface="Arial" panose="020B0604020202020204" pitchFamily="34" charset="0"/>
              </a:rPr>
              <a:t>tăng</a:t>
            </a:r>
            <a:r>
              <a:rPr lang="en-US" b="1" dirty="0" smtClean="0">
                <a:solidFill>
                  <a:srgbClr val="FF0000"/>
                </a:solidFill>
                <a:latin typeface="Arial" panose="020B0604020202020204" pitchFamily="34" charset="0"/>
                <a:cs typeface="Arial" panose="020B0604020202020204" pitchFamily="34" charset="0"/>
              </a:rPr>
              <a:t> </a:t>
            </a:r>
            <a:r>
              <a:rPr lang="en-US" b="1" dirty="0" err="1" smtClean="0">
                <a:solidFill>
                  <a:srgbClr val="FF0000"/>
                </a:solidFill>
                <a:latin typeface="Arial" panose="020B0604020202020204" pitchFamily="34" charset="0"/>
                <a:cs typeface="Arial" panose="020B0604020202020204" pitchFamily="34" charset="0"/>
              </a:rPr>
              <a:t>thêm</a:t>
            </a:r>
            <a:r>
              <a:rPr lang="en-US" b="1" dirty="0" smtClean="0">
                <a:solidFill>
                  <a:srgbClr val="FF0000"/>
                </a:solidFill>
                <a:latin typeface="Arial" panose="020B0604020202020204" pitchFamily="34" charset="0"/>
                <a:cs typeface="Arial" panose="020B0604020202020204" pitchFamily="34" charset="0"/>
              </a:rPr>
              <a:t> </a:t>
            </a:r>
            <a:r>
              <a:rPr lang="en-US" b="1" dirty="0" err="1" smtClean="0">
                <a:solidFill>
                  <a:srgbClr val="FF0000"/>
                </a:solidFill>
                <a:latin typeface="Arial" panose="020B0604020202020204" pitchFamily="34" charset="0"/>
                <a:cs typeface="Arial" panose="020B0604020202020204" pitchFamily="34" charset="0"/>
              </a:rPr>
              <a:t>trong</a:t>
            </a:r>
            <a:r>
              <a:rPr lang="en-US" b="1" dirty="0" smtClean="0">
                <a:solidFill>
                  <a:srgbClr val="FF0000"/>
                </a:solidFill>
                <a:latin typeface="Arial" panose="020B0604020202020204" pitchFamily="34" charset="0"/>
                <a:cs typeface="Arial" panose="020B0604020202020204" pitchFamily="34" charset="0"/>
              </a:rPr>
              <a:t> </a:t>
            </a:r>
            <a:r>
              <a:rPr lang="en-US" b="1" dirty="0" err="1" smtClean="0">
                <a:solidFill>
                  <a:srgbClr val="FF0000"/>
                </a:solidFill>
                <a:latin typeface="Arial" panose="020B0604020202020204" pitchFamily="34" charset="0"/>
                <a:cs typeface="Arial" panose="020B0604020202020204" pitchFamily="34" charset="0"/>
              </a:rPr>
              <a:t>năm</a:t>
            </a:r>
            <a:endParaRPr lang="en-US" b="1" dirty="0">
              <a:solidFill>
                <a:srgbClr val="FF0000"/>
              </a:solidFill>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838200" y="1929385"/>
            <a:ext cx="10515600" cy="4247578"/>
          </a:xfrm>
        </p:spPr>
        <p:txBody>
          <a:bodyPr>
            <a:normAutofit/>
          </a:bodyPr>
          <a:lstStyle/>
          <a:p>
            <a:pPr algn="just"/>
            <a:r>
              <a:rPr lang="en-US" sz="3600" dirty="0" err="1" smtClean="0">
                <a:solidFill>
                  <a:srgbClr val="002060"/>
                </a:solidFill>
                <a:latin typeface="Arial" panose="020B0604020202020204" pitchFamily="34" charset="0"/>
                <a:cs typeface="Arial" panose="020B0604020202020204" pitchFamily="34" charset="0"/>
              </a:rPr>
              <a:t>Căn</a:t>
            </a:r>
            <a:r>
              <a:rPr lang="en-US" sz="3600" dirty="0" smtClean="0">
                <a:solidFill>
                  <a:srgbClr val="002060"/>
                </a:solidFill>
                <a:latin typeface="Arial" panose="020B0604020202020204" pitchFamily="34" charset="0"/>
                <a:cs typeface="Arial" panose="020B0604020202020204" pitchFamily="34" charset="0"/>
              </a:rPr>
              <a:t> </a:t>
            </a:r>
            <a:r>
              <a:rPr lang="en-US" sz="3600" dirty="0" err="1" smtClean="0">
                <a:solidFill>
                  <a:srgbClr val="002060"/>
                </a:solidFill>
                <a:latin typeface="Arial" panose="020B0604020202020204" pitchFamily="34" charset="0"/>
                <a:cs typeface="Arial" panose="020B0604020202020204" pitchFamily="34" charset="0"/>
              </a:rPr>
              <a:t>cứ</a:t>
            </a:r>
            <a:r>
              <a:rPr lang="en-US" sz="3600" dirty="0" smtClean="0">
                <a:solidFill>
                  <a:srgbClr val="002060"/>
                </a:solidFill>
                <a:latin typeface="Arial" panose="020B0604020202020204" pitchFamily="34" charset="0"/>
                <a:cs typeface="Arial" panose="020B0604020202020204" pitchFamily="34" charset="0"/>
              </a:rPr>
              <a:t> </a:t>
            </a:r>
            <a:r>
              <a:rPr lang="en-US" sz="3600" dirty="0" err="1" smtClean="0">
                <a:solidFill>
                  <a:srgbClr val="002060"/>
                </a:solidFill>
                <a:latin typeface="Arial" panose="020B0604020202020204" pitchFamily="34" charset="0"/>
                <a:cs typeface="Arial" panose="020B0604020202020204" pitchFamily="34" charset="0"/>
              </a:rPr>
              <a:t>kết</a:t>
            </a:r>
            <a:r>
              <a:rPr lang="en-US" sz="3600" dirty="0" smtClean="0">
                <a:solidFill>
                  <a:srgbClr val="002060"/>
                </a:solidFill>
                <a:latin typeface="Arial" panose="020B0604020202020204" pitchFamily="34" charset="0"/>
                <a:cs typeface="Arial" panose="020B0604020202020204" pitchFamily="34" charset="0"/>
              </a:rPr>
              <a:t> </a:t>
            </a:r>
            <a:r>
              <a:rPr lang="en-US" sz="3600" dirty="0" err="1" smtClean="0">
                <a:solidFill>
                  <a:srgbClr val="002060"/>
                </a:solidFill>
                <a:latin typeface="Arial" panose="020B0604020202020204" pitchFamily="34" charset="0"/>
                <a:cs typeface="Arial" panose="020B0604020202020204" pitchFamily="34" charset="0"/>
              </a:rPr>
              <a:t>quả</a:t>
            </a:r>
            <a:r>
              <a:rPr lang="en-US" sz="3600" dirty="0" smtClean="0">
                <a:solidFill>
                  <a:srgbClr val="002060"/>
                </a:solidFill>
                <a:latin typeface="Arial" panose="020B0604020202020204" pitchFamily="34" charset="0"/>
                <a:cs typeface="Arial" panose="020B0604020202020204" pitchFamily="34" charset="0"/>
              </a:rPr>
              <a:t> </a:t>
            </a:r>
            <a:r>
              <a:rPr lang="en-US" sz="3600" dirty="0" err="1" smtClean="0">
                <a:solidFill>
                  <a:srgbClr val="002060"/>
                </a:solidFill>
                <a:latin typeface="Arial" panose="020B0604020202020204" pitchFamily="34" charset="0"/>
                <a:cs typeface="Arial" panose="020B0604020202020204" pitchFamily="34" charset="0"/>
              </a:rPr>
              <a:t>hoạt</a:t>
            </a:r>
            <a:r>
              <a:rPr lang="en-US" sz="3600" dirty="0" smtClean="0">
                <a:solidFill>
                  <a:srgbClr val="002060"/>
                </a:solidFill>
                <a:latin typeface="Arial" panose="020B0604020202020204" pitchFamily="34" charset="0"/>
                <a:cs typeface="Arial" panose="020B0604020202020204" pitchFamily="34" charset="0"/>
              </a:rPr>
              <a:t> </a:t>
            </a:r>
            <a:r>
              <a:rPr lang="en-US" sz="3600" dirty="0" err="1" smtClean="0">
                <a:solidFill>
                  <a:srgbClr val="002060"/>
                </a:solidFill>
                <a:latin typeface="Arial" panose="020B0604020202020204" pitchFamily="34" charset="0"/>
                <a:cs typeface="Arial" panose="020B0604020202020204" pitchFamily="34" charset="0"/>
              </a:rPr>
              <a:t>động</a:t>
            </a:r>
            <a:r>
              <a:rPr lang="en-US" sz="3600" dirty="0" smtClean="0">
                <a:solidFill>
                  <a:srgbClr val="002060"/>
                </a:solidFill>
                <a:latin typeface="Arial" panose="020B0604020202020204" pitchFamily="34" charset="0"/>
                <a:cs typeface="Arial" panose="020B0604020202020204" pitchFamily="34" charset="0"/>
              </a:rPr>
              <a:t> </a:t>
            </a:r>
            <a:r>
              <a:rPr lang="en-US" sz="3600" dirty="0" err="1" smtClean="0">
                <a:solidFill>
                  <a:srgbClr val="002060"/>
                </a:solidFill>
                <a:latin typeface="Arial" panose="020B0604020202020204" pitchFamily="34" charset="0"/>
                <a:cs typeface="Arial" panose="020B0604020202020204" pitchFamily="34" charset="0"/>
              </a:rPr>
              <a:t>tài</a:t>
            </a:r>
            <a:r>
              <a:rPr lang="en-US" sz="3600" dirty="0" smtClean="0">
                <a:solidFill>
                  <a:srgbClr val="002060"/>
                </a:solidFill>
                <a:latin typeface="Arial" panose="020B0604020202020204" pitchFamily="34" charset="0"/>
                <a:cs typeface="Arial" panose="020B0604020202020204" pitchFamily="34" charset="0"/>
              </a:rPr>
              <a:t> </a:t>
            </a:r>
            <a:r>
              <a:rPr lang="en-US" sz="3600" dirty="0" err="1" smtClean="0">
                <a:solidFill>
                  <a:srgbClr val="002060"/>
                </a:solidFill>
                <a:latin typeface="Arial" panose="020B0604020202020204" pitchFamily="34" charset="0"/>
                <a:cs typeface="Arial" panose="020B0604020202020204" pitchFamily="34" charset="0"/>
              </a:rPr>
              <a:t>chính</a:t>
            </a:r>
            <a:r>
              <a:rPr lang="en-US" sz="3600" dirty="0" smtClean="0">
                <a:solidFill>
                  <a:srgbClr val="002060"/>
                </a:solidFill>
                <a:latin typeface="Arial" panose="020B0604020202020204" pitchFamily="34" charset="0"/>
                <a:cs typeface="Arial" panose="020B0604020202020204" pitchFamily="34" charset="0"/>
              </a:rPr>
              <a:t> </a:t>
            </a:r>
            <a:r>
              <a:rPr lang="en-US" sz="3600" dirty="0" err="1" smtClean="0">
                <a:solidFill>
                  <a:srgbClr val="002060"/>
                </a:solidFill>
                <a:latin typeface="Arial" panose="020B0604020202020204" pitchFamily="34" charset="0"/>
                <a:cs typeface="Arial" panose="020B0604020202020204" pitchFamily="34" charset="0"/>
              </a:rPr>
              <a:t>quý</a:t>
            </a:r>
            <a:r>
              <a:rPr lang="en-US" sz="3600" dirty="0" smtClean="0">
                <a:solidFill>
                  <a:srgbClr val="002060"/>
                </a:solidFill>
                <a:latin typeface="Arial" panose="020B0604020202020204" pitchFamily="34" charset="0"/>
                <a:cs typeface="Arial" panose="020B0604020202020204" pitchFamily="34" charset="0"/>
              </a:rPr>
              <a:t>, </a:t>
            </a:r>
            <a:r>
              <a:rPr lang="en-US" sz="3600" dirty="0" err="1" smtClean="0">
                <a:solidFill>
                  <a:srgbClr val="002060"/>
                </a:solidFill>
                <a:latin typeface="Arial" panose="020B0604020202020204" pitchFamily="34" charset="0"/>
                <a:cs typeface="Arial" panose="020B0604020202020204" pitchFamily="34" charset="0"/>
              </a:rPr>
              <a:t>năm</a:t>
            </a:r>
            <a:r>
              <a:rPr lang="en-US" sz="3600" dirty="0" smtClean="0">
                <a:solidFill>
                  <a:srgbClr val="002060"/>
                </a:solidFill>
                <a:latin typeface="Arial" panose="020B0604020202020204" pitchFamily="34" charset="0"/>
                <a:cs typeface="Arial" panose="020B0604020202020204" pitchFamily="34" charset="0"/>
              </a:rPr>
              <a:t>, </a:t>
            </a:r>
            <a:r>
              <a:rPr lang="en-US" sz="3600" dirty="0" err="1" smtClean="0">
                <a:solidFill>
                  <a:srgbClr val="002060"/>
                </a:solidFill>
                <a:latin typeface="Arial" panose="020B0604020202020204" pitchFamily="34" charset="0"/>
                <a:cs typeface="Arial" panose="020B0604020202020204" pitchFamily="34" charset="0"/>
              </a:rPr>
              <a:t>nhằm</a:t>
            </a:r>
            <a:r>
              <a:rPr lang="en-US" sz="3600" dirty="0" smtClean="0">
                <a:solidFill>
                  <a:srgbClr val="002060"/>
                </a:solidFill>
                <a:latin typeface="Arial" panose="020B0604020202020204" pitchFamily="34" charset="0"/>
                <a:cs typeface="Arial" panose="020B0604020202020204" pitchFamily="34" charset="0"/>
              </a:rPr>
              <a:t> </a:t>
            </a:r>
            <a:r>
              <a:rPr lang="en-US" sz="3600" dirty="0" err="1" smtClean="0">
                <a:solidFill>
                  <a:srgbClr val="002060"/>
                </a:solidFill>
                <a:latin typeface="Arial" panose="020B0604020202020204" pitchFamily="34" charset="0"/>
                <a:cs typeface="Arial" panose="020B0604020202020204" pitchFamily="34" charset="0"/>
              </a:rPr>
              <a:t>động</a:t>
            </a:r>
            <a:r>
              <a:rPr lang="en-US" sz="3600" dirty="0" smtClean="0">
                <a:solidFill>
                  <a:srgbClr val="002060"/>
                </a:solidFill>
                <a:latin typeface="Arial" panose="020B0604020202020204" pitchFamily="34" charset="0"/>
                <a:cs typeface="Arial" panose="020B0604020202020204" pitchFamily="34" charset="0"/>
              </a:rPr>
              <a:t> </a:t>
            </a:r>
            <a:r>
              <a:rPr lang="en-US" sz="3600" dirty="0" err="1" smtClean="0">
                <a:solidFill>
                  <a:srgbClr val="002060"/>
                </a:solidFill>
                <a:latin typeface="Arial" panose="020B0604020202020204" pitchFamily="34" charset="0"/>
                <a:cs typeface="Arial" panose="020B0604020202020204" pitchFamily="34" charset="0"/>
              </a:rPr>
              <a:t>viên</a:t>
            </a:r>
            <a:r>
              <a:rPr lang="en-US" sz="3600" dirty="0" smtClean="0">
                <a:solidFill>
                  <a:srgbClr val="002060"/>
                </a:solidFill>
                <a:latin typeface="Arial" panose="020B0604020202020204" pitchFamily="34" charset="0"/>
                <a:cs typeface="Arial" panose="020B0604020202020204" pitchFamily="34" charset="0"/>
              </a:rPr>
              <a:t> </a:t>
            </a:r>
            <a:r>
              <a:rPr lang="en-US" sz="3600" dirty="0" err="1" smtClean="0">
                <a:solidFill>
                  <a:srgbClr val="002060"/>
                </a:solidFill>
                <a:latin typeface="Arial" panose="020B0604020202020204" pitchFamily="34" charset="0"/>
                <a:cs typeface="Arial" panose="020B0604020202020204" pitchFamily="34" charset="0"/>
              </a:rPr>
              <a:t>kịp</a:t>
            </a:r>
            <a:r>
              <a:rPr lang="en-US" sz="3600" dirty="0" smtClean="0">
                <a:solidFill>
                  <a:srgbClr val="002060"/>
                </a:solidFill>
                <a:latin typeface="Arial" panose="020B0604020202020204" pitchFamily="34" charset="0"/>
                <a:cs typeface="Arial" panose="020B0604020202020204" pitchFamily="34" charset="0"/>
              </a:rPr>
              <a:t> </a:t>
            </a:r>
            <a:r>
              <a:rPr lang="en-US" sz="3600" dirty="0" err="1" smtClean="0">
                <a:solidFill>
                  <a:srgbClr val="002060"/>
                </a:solidFill>
                <a:latin typeface="Arial" panose="020B0604020202020204" pitchFamily="34" charset="0"/>
                <a:cs typeface="Arial" panose="020B0604020202020204" pitchFamily="34" charset="0"/>
              </a:rPr>
              <a:t>thời</a:t>
            </a:r>
            <a:r>
              <a:rPr lang="en-US" sz="3600" dirty="0" smtClean="0">
                <a:solidFill>
                  <a:srgbClr val="002060"/>
                </a:solidFill>
                <a:latin typeface="Arial" panose="020B0604020202020204" pitchFamily="34" charset="0"/>
                <a:cs typeface="Arial" panose="020B0604020202020204" pitchFamily="34" charset="0"/>
              </a:rPr>
              <a:t> </a:t>
            </a:r>
            <a:r>
              <a:rPr lang="en-US" sz="3600" dirty="0" err="1" smtClean="0">
                <a:solidFill>
                  <a:srgbClr val="002060"/>
                </a:solidFill>
                <a:latin typeface="Arial" panose="020B0604020202020204" pitchFamily="34" charset="0"/>
                <a:cs typeface="Arial" panose="020B0604020202020204" pitchFamily="34" charset="0"/>
              </a:rPr>
              <a:t>người</a:t>
            </a:r>
            <a:r>
              <a:rPr lang="en-US" sz="3600" dirty="0" smtClean="0">
                <a:solidFill>
                  <a:srgbClr val="002060"/>
                </a:solidFill>
                <a:latin typeface="Arial" panose="020B0604020202020204" pitchFamily="34" charset="0"/>
                <a:cs typeface="Arial" panose="020B0604020202020204" pitchFamily="34" charset="0"/>
              </a:rPr>
              <a:t> </a:t>
            </a:r>
            <a:r>
              <a:rPr lang="en-US" sz="3600" dirty="0" err="1" smtClean="0">
                <a:solidFill>
                  <a:srgbClr val="002060"/>
                </a:solidFill>
                <a:latin typeface="Arial" panose="020B0604020202020204" pitchFamily="34" charset="0"/>
                <a:cs typeface="Arial" panose="020B0604020202020204" pitchFamily="34" charset="0"/>
              </a:rPr>
              <a:t>lao</a:t>
            </a:r>
            <a:r>
              <a:rPr lang="en-US" sz="3600" dirty="0" smtClean="0">
                <a:solidFill>
                  <a:srgbClr val="002060"/>
                </a:solidFill>
                <a:latin typeface="Arial" panose="020B0604020202020204" pitchFamily="34" charset="0"/>
                <a:cs typeface="Arial" panose="020B0604020202020204" pitchFamily="34" charset="0"/>
              </a:rPr>
              <a:t> </a:t>
            </a:r>
            <a:r>
              <a:rPr lang="en-US" sz="3600" dirty="0" err="1" smtClean="0">
                <a:solidFill>
                  <a:srgbClr val="002060"/>
                </a:solidFill>
                <a:latin typeface="Arial" panose="020B0604020202020204" pitchFamily="34" charset="0"/>
                <a:cs typeface="Arial" panose="020B0604020202020204" pitchFamily="34" charset="0"/>
              </a:rPr>
              <a:t>động</a:t>
            </a:r>
            <a:r>
              <a:rPr lang="en-US" sz="3600" dirty="0" smtClean="0">
                <a:solidFill>
                  <a:srgbClr val="002060"/>
                </a:solidFill>
                <a:latin typeface="Arial" panose="020B0604020202020204" pitchFamily="34" charset="0"/>
                <a:cs typeface="Arial" panose="020B0604020202020204" pitchFamily="34" charset="0"/>
              </a:rPr>
              <a:t> </a:t>
            </a:r>
            <a:r>
              <a:rPr lang="en-US" sz="3600" dirty="0" err="1" smtClean="0">
                <a:solidFill>
                  <a:srgbClr val="002060"/>
                </a:solidFill>
                <a:latin typeface="Arial" panose="020B0604020202020204" pitchFamily="34" charset="0"/>
                <a:cs typeface="Arial" panose="020B0604020202020204" pitchFamily="34" charset="0"/>
              </a:rPr>
              <a:t>phấn</a:t>
            </a:r>
            <a:r>
              <a:rPr lang="en-US" sz="3600" dirty="0" smtClean="0">
                <a:solidFill>
                  <a:srgbClr val="002060"/>
                </a:solidFill>
                <a:latin typeface="Arial" panose="020B0604020202020204" pitchFamily="34" charset="0"/>
                <a:cs typeface="Arial" panose="020B0604020202020204" pitchFamily="34" charset="0"/>
              </a:rPr>
              <a:t> </a:t>
            </a:r>
            <a:r>
              <a:rPr lang="en-US" sz="3600" dirty="0" err="1" smtClean="0">
                <a:solidFill>
                  <a:srgbClr val="002060"/>
                </a:solidFill>
                <a:latin typeface="Arial" panose="020B0604020202020204" pitchFamily="34" charset="0"/>
                <a:cs typeface="Arial" panose="020B0604020202020204" pitchFamily="34" charset="0"/>
              </a:rPr>
              <a:t>đấu</a:t>
            </a:r>
            <a:r>
              <a:rPr lang="en-US" sz="3600" dirty="0" smtClean="0">
                <a:solidFill>
                  <a:srgbClr val="002060"/>
                </a:solidFill>
                <a:latin typeface="Arial" panose="020B0604020202020204" pitchFamily="34" charset="0"/>
                <a:cs typeface="Arial" panose="020B0604020202020204" pitchFamily="34" charset="0"/>
              </a:rPr>
              <a:t> </a:t>
            </a:r>
            <a:r>
              <a:rPr lang="en-US" sz="3600" dirty="0" err="1" smtClean="0">
                <a:solidFill>
                  <a:srgbClr val="002060"/>
                </a:solidFill>
                <a:latin typeface="Arial" panose="020B0604020202020204" pitchFamily="34" charset="0"/>
                <a:cs typeface="Arial" panose="020B0604020202020204" pitchFamily="34" charset="0"/>
              </a:rPr>
              <a:t>hoàn</a:t>
            </a:r>
            <a:r>
              <a:rPr lang="en-US" sz="3600" dirty="0" smtClean="0">
                <a:solidFill>
                  <a:srgbClr val="002060"/>
                </a:solidFill>
                <a:latin typeface="Arial" panose="020B0604020202020204" pitchFamily="34" charset="0"/>
                <a:cs typeface="Arial" panose="020B0604020202020204" pitchFamily="34" charset="0"/>
              </a:rPr>
              <a:t> </a:t>
            </a:r>
            <a:r>
              <a:rPr lang="en-US" sz="3600" dirty="0" err="1" smtClean="0">
                <a:solidFill>
                  <a:srgbClr val="002060"/>
                </a:solidFill>
                <a:latin typeface="Arial" panose="020B0604020202020204" pitchFamily="34" charset="0"/>
                <a:cs typeface="Arial" panose="020B0604020202020204" pitchFamily="34" charset="0"/>
              </a:rPr>
              <a:t>thành</a:t>
            </a:r>
            <a:r>
              <a:rPr lang="en-US" sz="3600" dirty="0" smtClean="0">
                <a:solidFill>
                  <a:srgbClr val="002060"/>
                </a:solidFill>
                <a:latin typeface="Arial" panose="020B0604020202020204" pitchFamily="34" charset="0"/>
                <a:cs typeface="Arial" panose="020B0604020202020204" pitchFamily="34" charset="0"/>
              </a:rPr>
              <a:t> </a:t>
            </a:r>
            <a:r>
              <a:rPr lang="en-US" sz="3600" dirty="0" err="1" smtClean="0">
                <a:solidFill>
                  <a:srgbClr val="002060"/>
                </a:solidFill>
                <a:latin typeface="Arial" panose="020B0604020202020204" pitchFamily="34" charset="0"/>
                <a:cs typeface="Arial" panose="020B0604020202020204" pitchFamily="34" charset="0"/>
              </a:rPr>
              <a:t>nhiêm</a:t>
            </a:r>
            <a:r>
              <a:rPr lang="en-US" sz="3600" dirty="0" smtClean="0">
                <a:solidFill>
                  <a:srgbClr val="002060"/>
                </a:solidFill>
                <a:latin typeface="Arial" panose="020B0604020202020204" pitchFamily="34" charset="0"/>
                <a:cs typeface="Arial" panose="020B0604020202020204" pitchFamily="34" charset="0"/>
              </a:rPr>
              <a:t> </a:t>
            </a:r>
            <a:r>
              <a:rPr lang="en-US" sz="3600" dirty="0" err="1" smtClean="0">
                <a:solidFill>
                  <a:srgbClr val="002060"/>
                </a:solidFill>
                <a:latin typeface="Arial" panose="020B0604020202020204" pitchFamily="34" charset="0"/>
                <a:cs typeface="Arial" panose="020B0604020202020204" pitchFamily="34" charset="0"/>
              </a:rPr>
              <a:t>vụ</a:t>
            </a:r>
            <a:r>
              <a:rPr lang="en-US" sz="3600" dirty="0" smtClean="0">
                <a:solidFill>
                  <a:srgbClr val="002060"/>
                </a:solidFill>
                <a:latin typeface="Arial" panose="020B0604020202020204" pitchFamily="34" charset="0"/>
                <a:cs typeface="Arial" panose="020B0604020202020204" pitchFamily="34" charset="0"/>
              </a:rPr>
              <a:t> </a:t>
            </a:r>
            <a:r>
              <a:rPr lang="en-US" sz="3600" dirty="0" err="1" smtClean="0">
                <a:solidFill>
                  <a:srgbClr val="002060"/>
                </a:solidFill>
                <a:latin typeface="Arial" panose="020B0604020202020204" pitchFamily="34" charset="0"/>
                <a:cs typeface="Arial" panose="020B0604020202020204" pitchFamily="34" charset="0"/>
              </a:rPr>
              <a:t>được</a:t>
            </a:r>
            <a:r>
              <a:rPr lang="en-US" sz="3600" dirty="0" smtClean="0">
                <a:solidFill>
                  <a:srgbClr val="002060"/>
                </a:solidFill>
                <a:latin typeface="Arial" panose="020B0604020202020204" pitchFamily="34" charset="0"/>
                <a:cs typeface="Arial" panose="020B0604020202020204" pitchFamily="34" charset="0"/>
              </a:rPr>
              <a:t> </a:t>
            </a:r>
            <a:r>
              <a:rPr lang="en-US" sz="3600" dirty="0" err="1" smtClean="0">
                <a:solidFill>
                  <a:srgbClr val="002060"/>
                </a:solidFill>
                <a:latin typeface="Arial" panose="020B0604020202020204" pitchFamily="34" charset="0"/>
                <a:cs typeface="Arial" panose="020B0604020202020204" pitchFamily="34" charset="0"/>
              </a:rPr>
              <a:t>giao</a:t>
            </a:r>
            <a:r>
              <a:rPr lang="en-US" sz="3600" dirty="0" smtClean="0">
                <a:solidFill>
                  <a:srgbClr val="002060"/>
                </a:solidFill>
                <a:latin typeface="Arial" panose="020B0604020202020204" pitchFamily="34" charset="0"/>
                <a:cs typeface="Arial" panose="020B0604020202020204" pitchFamily="34" charset="0"/>
              </a:rPr>
              <a:t>, </a:t>
            </a:r>
            <a:r>
              <a:rPr lang="en-US" sz="3600" dirty="0" err="1" smtClean="0">
                <a:solidFill>
                  <a:srgbClr val="002060"/>
                </a:solidFill>
                <a:latin typeface="Arial" panose="020B0604020202020204" pitchFamily="34" charset="0"/>
                <a:cs typeface="Arial" panose="020B0604020202020204" pitchFamily="34" charset="0"/>
              </a:rPr>
              <a:t>Thủ</a:t>
            </a:r>
            <a:r>
              <a:rPr lang="en-US" sz="3600" dirty="0" smtClean="0">
                <a:solidFill>
                  <a:srgbClr val="002060"/>
                </a:solidFill>
                <a:latin typeface="Arial" panose="020B0604020202020204" pitchFamily="34" charset="0"/>
                <a:cs typeface="Arial" panose="020B0604020202020204" pitchFamily="34" charset="0"/>
              </a:rPr>
              <a:t> </a:t>
            </a:r>
            <a:r>
              <a:rPr lang="en-US" sz="3600" dirty="0" err="1" smtClean="0">
                <a:solidFill>
                  <a:srgbClr val="002060"/>
                </a:solidFill>
                <a:latin typeface="Arial" panose="020B0604020202020204" pitchFamily="34" charset="0"/>
                <a:cs typeface="Arial" panose="020B0604020202020204" pitchFamily="34" charset="0"/>
              </a:rPr>
              <a:t>trưởng</a:t>
            </a:r>
            <a:r>
              <a:rPr lang="en-US" sz="3600" dirty="0" smtClean="0">
                <a:solidFill>
                  <a:srgbClr val="002060"/>
                </a:solidFill>
                <a:latin typeface="Arial" panose="020B0604020202020204" pitchFamily="34" charset="0"/>
                <a:cs typeface="Arial" panose="020B0604020202020204" pitchFamily="34" charset="0"/>
              </a:rPr>
              <a:t> </a:t>
            </a:r>
            <a:r>
              <a:rPr lang="en-US" sz="3600" dirty="0" err="1" smtClean="0">
                <a:solidFill>
                  <a:srgbClr val="002060"/>
                </a:solidFill>
                <a:latin typeface="Arial" panose="020B0604020202020204" pitchFamily="34" charset="0"/>
                <a:cs typeface="Arial" panose="020B0604020202020204" pitchFamily="34" charset="0"/>
              </a:rPr>
              <a:t>có</a:t>
            </a:r>
            <a:r>
              <a:rPr lang="en-US" sz="3600" dirty="0" smtClean="0">
                <a:solidFill>
                  <a:srgbClr val="002060"/>
                </a:solidFill>
                <a:latin typeface="Arial" panose="020B0604020202020204" pitchFamily="34" charset="0"/>
                <a:cs typeface="Arial" panose="020B0604020202020204" pitchFamily="34" charset="0"/>
              </a:rPr>
              <a:t> </a:t>
            </a:r>
            <a:r>
              <a:rPr lang="en-US" sz="3600" dirty="0" err="1" smtClean="0">
                <a:solidFill>
                  <a:srgbClr val="002060"/>
                </a:solidFill>
                <a:latin typeface="Arial" panose="020B0604020202020204" pitchFamily="34" charset="0"/>
                <a:cs typeface="Arial" panose="020B0604020202020204" pitchFamily="34" charset="0"/>
              </a:rPr>
              <a:t>thể</a:t>
            </a:r>
            <a:r>
              <a:rPr lang="en-US" sz="3600" dirty="0" smtClean="0">
                <a:solidFill>
                  <a:srgbClr val="002060"/>
                </a:solidFill>
                <a:latin typeface="Arial" panose="020B0604020202020204" pitchFamily="34" charset="0"/>
                <a:cs typeface="Arial" panose="020B0604020202020204" pitchFamily="34" charset="0"/>
              </a:rPr>
              <a:t> </a:t>
            </a:r>
            <a:r>
              <a:rPr lang="en-US" sz="3600" dirty="0" err="1" smtClean="0">
                <a:solidFill>
                  <a:srgbClr val="002060"/>
                </a:solidFill>
                <a:latin typeface="Arial" panose="020B0604020202020204" pitchFamily="34" charset="0"/>
                <a:cs typeface="Arial" panose="020B0604020202020204" pitchFamily="34" charset="0"/>
              </a:rPr>
              <a:t>tạm</a:t>
            </a:r>
            <a:r>
              <a:rPr lang="en-US" sz="3600" dirty="0" smtClean="0">
                <a:solidFill>
                  <a:srgbClr val="002060"/>
                </a:solidFill>
                <a:latin typeface="Arial" panose="020B0604020202020204" pitchFamily="34" charset="0"/>
                <a:cs typeface="Arial" panose="020B0604020202020204" pitchFamily="34" charset="0"/>
              </a:rPr>
              <a:t> chi </a:t>
            </a:r>
            <a:r>
              <a:rPr lang="en-US" sz="3600" dirty="0" err="1" smtClean="0">
                <a:solidFill>
                  <a:srgbClr val="002060"/>
                </a:solidFill>
                <a:latin typeface="Arial" panose="020B0604020202020204" pitchFamily="34" charset="0"/>
                <a:cs typeface="Arial" panose="020B0604020202020204" pitchFamily="34" charset="0"/>
              </a:rPr>
              <a:t>trước</a:t>
            </a:r>
            <a:r>
              <a:rPr lang="en-US" sz="3600" dirty="0" smtClean="0">
                <a:solidFill>
                  <a:srgbClr val="002060"/>
                </a:solidFill>
                <a:latin typeface="Arial" panose="020B0604020202020204" pitchFamily="34" charset="0"/>
                <a:cs typeface="Arial" panose="020B0604020202020204" pitchFamily="34" charset="0"/>
              </a:rPr>
              <a:t> </a:t>
            </a:r>
            <a:r>
              <a:rPr lang="en-US" sz="3600" dirty="0" err="1" smtClean="0">
                <a:solidFill>
                  <a:srgbClr val="002060"/>
                </a:solidFill>
                <a:latin typeface="Arial" panose="020B0604020202020204" pitchFamily="34" charset="0"/>
                <a:cs typeface="Arial" panose="020B0604020202020204" pitchFamily="34" charset="0"/>
              </a:rPr>
              <a:t>thu</a:t>
            </a:r>
            <a:r>
              <a:rPr lang="en-US" sz="3600" dirty="0" smtClean="0">
                <a:solidFill>
                  <a:srgbClr val="002060"/>
                </a:solidFill>
                <a:latin typeface="Arial" panose="020B0604020202020204" pitchFamily="34" charset="0"/>
                <a:cs typeface="Arial" panose="020B0604020202020204" pitchFamily="34" charset="0"/>
              </a:rPr>
              <a:t> </a:t>
            </a:r>
            <a:r>
              <a:rPr lang="en-US" sz="3600" dirty="0" err="1" smtClean="0">
                <a:solidFill>
                  <a:srgbClr val="002060"/>
                </a:solidFill>
                <a:latin typeface="Arial" panose="020B0604020202020204" pitchFamily="34" charset="0"/>
                <a:cs typeface="Arial" panose="020B0604020202020204" pitchFamily="34" charset="0"/>
              </a:rPr>
              <a:t>nhập</a:t>
            </a:r>
            <a:r>
              <a:rPr lang="en-US" sz="3600" dirty="0" smtClean="0">
                <a:solidFill>
                  <a:srgbClr val="002060"/>
                </a:solidFill>
                <a:latin typeface="Arial" panose="020B0604020202020204" pitchFamily="34" charset="0"/>
                <a:cs typeface="Arial" panose="020B0604020202020204" pitchFamily="34" charset="0"/>
              </a:rPr>
              <a:t> </a:t>
            </a:r>
            <a:r>
              <a:rPr lang="en-US" sz="3600" dirty="0" err="1" smtClean="0">
                <a:solidFill>
                  <a:srgbClr val="002060"/>
                </a:solidFill>
                <a:latin typeface="Arial" panose="020B0604020202020204" pitchFamily="34" charset="0"/>
                <a:cs typeface="Arial" panose="020B0604020202020204" pitchFamily="34" charset="0"/>
              </a:rPr>
              <a:t>tăng</a:t>
            </a:r>
            <a:r>
              <a:rPr lang="en-US" sz="3600" dirty="0" smtClean="0">
                <a:solidFill>
                  <a:srgbClr val="002060"/>
                </a:solidFill>
                <a:latin typeface="Arial" panose="020B0604020202020204" pitchFamily="34" charset="0"/>
                <a:cs typeface="Arial" panose="020B0604020202020204" pitchFamily="34" charset="0"/>
              </a:rPr>
              <a:t> </a:t>
            </a:r>
            <a:r>
              <a:rPr lang="en-US" sz="3600" dirty="0" err="1" smtClean="0">
                <a:solidFill>
                  <a:srgbClr val="002060"/>
                </a:solidFill>
                <a:latin typeface="Arial" panose="020B0604020202020204" pitchFamily="34" charset="0"/>
                <a:cs typeface="Arial" panose="020B0604020202020204" pitchFamily="34" charset="0"/>
              </a:rPr>
              <a:t>thêm</a:t>
            </a:r>
            <a:r>
              <a:rPr lang="en-US" sz="3600" dirty="0" smtClean="0">
                <a:solidFill>
                  <a:srgbClr val="002060"/>
                </a:solidFill>
                <a:latin typeface="Arial" panose="020B0604020202020204" pitchFamily="34" charset="0"/>
                <a:cs typeface="Arial" panose="020B0604020202020204" pitchFamily="34" charset="0"/>
              </a:rPr>
              <a:t> </a:t>
            </a:r>
            <a:r>
              <a:rPr lang="en-US" sz="3600" dirty="0" err="1" smtClean="0">
                <a:solidFill>
                  <a:srgbClr val="002060"/>
                </a:solidFill>
                <a:latin typeface="Arial" panose="020B0604020202020204" pitchFamily="34" charset="0"/>
                <a:cs typeface="Arial" panose="020B0604020202020204" pitchFamily="34" charset="0"/>
              </a:rPr>
              <a:t>cho</a:t>
            </a:r>
            <a:r>
              <a:rPr lang="en-US" sz="3600" dirty="0" smtClean="0">
                <a:solidFill>
                  <a:srgbClr val="002060"/>
                </a:solidFill>
                <a:latin typeface="Arial" panose="020B0604020202020204" pitchFamily="34" charset="0"/>
                <a:cs typeface="Arial" panose="020B0604020202020204" pitchFamily="34" charset="0"/>
              </a:rPr>
              <a:t> </a:t>
            </a:r>
            <a:r>
              <a:rPr lang="en-US" sz="3600" dirty="0" err="1" smtClean="0">
                <a:solidFill>
                  <a:srgbClr val="002060"/>
                </a:solidFill>
                <a:latin typeface="Arial" panose="020B0604020202020204" pitchFamily="34" charset="0"/>
                <a:cs typeface="Arial" panose="020B0604020202020204" pitchFamily="34" charset="0"/>
              </a:rPr>
              <a:t>người</a:t>
            </a:r>
            <a:r>
              <a:rPr lang="en-US" sz="3600" dirty="0" smtClean="0">
                <a:solidFill>
                  <a:srgbClr val="002060"/>
                </a:solidFill>
                <a:latin typeface="Arial" panose="020B0604020202020204" pitchFamily="34" charset="0"/>
                <a:cs typeface="Arial" panose="020B0604020202020204" pitchFamily="34" charset="0"/>
              </a:rPr>
              <a:t> </a:t>
            </a:r>
            <a:r>
              <a:rPr lang="en-US" sz="3600" dirty="0" err="1" smtClean="0">
                <a:solidFill>
                  <a:srgbClr val="002060"/>
                </a:solidFill>
                <a:latin typeface="Arial" panose="020B0604020202020204" pitchFamily="34" charset="0"/>
                <a:cs typeface="Arial" panose="020B0604020202020204" pitchFamily="34" charset="0"/>
              </a:rPr>
              <a:t>lao</a:t>
            </a:r>
            <a:r>
              <a:rPr lang="en-US" sz="3600" dirty="0" smtClean="0">
                <a:solidFill>
                  <a:srgbClr val="002060"/>
                </a:solidFill>
                <a:latin typeface="Arial" panose="020B0604020202020204" pitchFamily="34" charset="0"/>
                <a:cs typeface="Arial" panose="020B0604020202020204" pitchFamily="34" charset="0"/>
              </a:rPr>
              <a:t> </a:t>
            </a:r>
            <a:r>
              <a:rPr lang="en-US" sz="3600" dirty="0" err="1" smtClean="0">
                <a:solidFill>
                  <a:srgbClr val="002060"/>
                </a:solidFill>
                <a:latin typeface="Arial" panose="020B0604020202020204" pitchFamily="34" charset="0"/>
                <a:cs typeface="Arial" panose="020B0604020202020204" pitchFamily="34" charset="0"/>
              </a:rPr>
              <a:t>động</a:t>
            </a:r>
            <a:r>
              <a:rPr lang="en-US" sz="3600" dirty="0" smtClean="0">
                <a:solidFill>
                  <a:srgbClr val="002060"/>
                </a:solidFill>
                <a:latin typeface="Arial" panose="020B0604020202020204" pitchFamily="34" charset="0"/>
                <a:cs typeface="Arial" panose="020B0604020202020204" pitchFamily="34" charset="0"/>
              </a:rPr>
              <a:t>. </a:t>
            </a:r>
            <a:r>
              <a:rPr lang="en-US" sz="3600" dirty="0" err="1" smtClean="0">
                <a:solidFill>
                  <a:srgbClr val="002060"/>
                </a:solidFill>
                <a:latin typeface="Arial" panose="020B0604020202020204" pitchFamily="34" charset="0"/>
                <a:cs typeface="Arial" panose="020B0604020202020204" pitchFamily="34" charset="0"/>
              </a:rPr>
              <a:t>Mức</a:t>
            </a:r>
            <a:r>
              <a:rPr lang="en-US" sz="3600" dirty="0" smtClean="0">
                <a:solidFill>
                  <a:srgbClr val="002060"/>
                </a:solidFill>
                <a:latin typeface="Arial" panose="020B0604020202020204" pitchFamily="34" charset="0"/>
                <a:cs typeface="Arial" panose="020B0604020202020204" pitchFamily="34" charset="0"/>
              </a:rPr>
              <a:t> </a:t>
            </a:r>
            <a:r>
              <a:rPr lang="en-US" sz="3600" dirty="0" err="1" smtClean="0">
                <a:solidFill>
                  <a:srgbClr val="002060"/>
                </a:solidFill>
                <a:latin typeface="Arial" panose="020B0604020202020204" pitchFamily="34" charset="0"/>
                <a:cs typeface="Arial" panose="020B0604020202020204" pitchFamily="34" charset="0"/>
              </a:rPr>
              <a:t>tạm</a:t>
            </a:r>
            <a:r>
              <a:rPr lang="en-US" sz="3600" dirty="0" smtClean="0">
                <a:solidFill>
                  <a:srgbClr val="002060"/>
                </a:solidFill>
                <a:latin typeface="Arial" panose="020B0604020202020204" pitchFamily="34" charset="0"/>
                <a:cs typeface="Arial" panose="020B0604020202020204" pitchFamily="34" charset="0"/>
              </a:rPr>
              <a:t> chi </a:t>
            </a:r>
            <a:r>
              <a:rPr lang="en-US" sz="3600" dirty="0" err="1" smtClean="0">
                <a:solidFill>
                  <a:srgbClr val="002060"/>
                </a:solidFill>
                <a:latin typeface="Arial" panose="020B0604020202020204" pitchFamily="34" charset="0"/>
                <a:cs typeface="Arial" panose="020B0604020202020204" pitchFamily="34" charset="0"/>
              </a:rPr>
              <a:t>trước</a:t>
            </a:r>
            <a:r>
              <a:rPr lang="en-US" sz="3600" dirty="0" smtClean="0">
                <a:solidFill>
                  <a:srgbClr val="002060"/>
                </a:solidFill>
                <a:latin typeface="Arial" panose="020B0604020202020204" pitchFamily="34" charset="0"/>
                <a:cs typeface="Arial" panose="020B0604020202020204" pitchFamily="34" charset="0"/>
              </a:rPr>
              <a:t> </a:t>
            </a:r>
            <a:r>
              <a:rPr lang="en-US" sz="3600" dirty="0" err="1" smtClean="0">
                <a:solidFill>
                  <a:srgbClr val="002060"/>
                </a:solidFill>
                <a:latin typeface="Arial" panose="020B0604020202020204" pitchFamily="34" charset="0"/>
                <a:cs typeface="Arial" panose="020B0604020202020204" pitchFamily="34" charset="0"/>
              </a:rPr>
              <a:t>thu</a:t>
            </a:r>
            <a:r>
              <a:rPr lang="en-US" sz="3600" dirty="0" smtClean="0">
                <a:solidFill>
                  <a:srgbClr val="002060"/>
                </a:solidFill>
                <a:latin typeface="Arial" panose="020B0604020202020204" pitchFamily="34" charset="0"/>
                <a:cs typeface="Arial" panose="020B0604020202020204" pitchFamily="34" charset="0"/>
              </a:rPr>
              <a:t> </a:t>
            </a:r>
            <a:r>
              <a:rPr lang="en-US" sz="3600" dirty="0" err="1" smtClean="0">
                <a:solidFill>
                  <a:srgbClr val="002060"/>
                </a:solidFill>
                <a:latin typeface="Arial" panose="020B0604020202020204" pitchFamily="34" charset="0"/>
                <a:cs typeface="Arial" panose="020B0604020202020204" pitchFamily="34" charset="0"/>
              </a:rPr>
              <a:t>nhập</a:t>
            </a:r>
            <a:r>
              <a:rPr lang="en-US" sz="3600" dirty="0" smtClean="0">
                <a:solidFill>
                  <a:srgbClr val="002060"/>
                </a:solidFill>
                <a:latin typeface="Arial" panose="020B0604020202020204" pitchFamily="34" charset="0"/>
                <a:cs typeface="Arial" panose="020B0604020202020204" pitchFamily="34" charset="0"/>
              </a:rPr>
              <a:t> </a:t>
            </a:r>
            <a:r>
              <a:rPr lang="en-US" sz="3600" dirty="0" err="1" smtClean="0">
                <a:solidFill>
                  <a:srgbClr val="002060"/>
                </a:solidFill>
                <a:latin typeface="Arial" panose="020B0604020202020204" pitchFamily="34" charset="0"/>
                <a:cs typeface="Arial" panose="020B0604020202020204" pitchFamily="34" charset="0"/>
              </a:rPr>
              <a:t>tăng</a:t>
            </a:r>
            <a:r>
              <a:rPr lang="en-US" sz="3600" dirty="0" smtClean="0">
                <a:solidFill>
                  <a:srgbClr val="002060"/>
                </a:solidFill>
                <a:latin typeface="Arial" panose="020B0604020202020204" pitchFamily="34" charset="0"/>
                <a:cs typeface="Arial" panose="020B0604020202020204" pitchFamily="34" charset="0"/>
              </a:rPr>
              <a:t> </a:t>
            </a:r>
            <a:r>
              <a:rPr lang="en-US" sz="3600" dirty="0" err="1" smtClean="0">
                <a:solidFill>
                  <a:srgbClr val="002060"/>
                </a:solidFill>
                <a:latin typeface="Arial" panose="020B0604020202020204" pitchFamily="34" charset="0"/>
                <a:cs typeface="Arial" panose="020B0604020202020204" pitchFamily="34" charset="0"/>
              </a:rPr>
              <a:t>thêm</a:t>
            </a:r>
            <a:r>
              <a:rPr lang="en-US" sz="3600" dirty="0" smtClean="0">
                <a:solidFill>
                  <a:srgbClr val="002060"/>
                </a:solidFill>
                <a:latin typeface="Arial" panose="020B0604020202020204" pitchFamily="34" charset="0"/>
                <a:cs typeface="Arial" panose="020B0604020202020204" pitchFamily="34" charset="0"/>
              </a:rPr>
              <a:t> </a:t>
            </a:r>
            <a:r>
              <a:rPr lang="en-US" sz="3600" dirty="0" err="1" smtClean="0">
                <a:solidFill>
                  <a:srgbClr val="002060"/>
                </a:solidFill>
                <a:latin typeface="Arial" panose="020B0604020202020204" pitchFamily="34" charset="0"/>
                <a:cs typeface="Arial" panose="020B0604020202020204" pitchFamily="34" charset="0"/>
              </a:rPr>
              <a:t>hàng</a:t>
            </a:r>
            <a:r>
              <a:rPr lang="en-US" sz="3600" dirty="0" smtClean="0">
                <a:solidFill>
                  <a:srgbClr val="002060"/>
                </a:solidFill>
                <a:latin typeface="Arial" panose="020B0604020202020204" pitchFamily="34" charset="0"/>
                <a:cs typeface="Arial" panose="020B0604020202020204" pitchFamily="34" charset="0"/>
              </a:rPr>
              <a:t> </a:t>
            </a:r>
            <a:r>
              <a:rPr lang="en-US" sz="3600" dirty="0" err="1" smtClean="0">
                <a:solidFill>
                  <a:srgbClr val="002060"/>
                </a:solidFill>
                <a:latin typeface="Arial" panose="020B0604020202020204" pitchFamily="34" charset="0"/>
                <a:cs typeface="Arial" panose="020B0604020202020204" pitchFamily="34" charset="0"/>
              </a:rPr>
              <a:t>quý</a:t>
            </a:r>
            <a:r>
              <a:rPr lang="en-US" sz="3600" dirty="0" smtClean="0">
                <a:solidFill>
                  <a:srgbClr val="002060"/>
                </a:solidFill>
                <a:latin typeface="Arial" panose="020B0604020202020204" pitchFamily="34" charset="0"/>
                <a:cs typeface="Arial" panose="020B0604020202020204" pitchFamily="34" charset="0"/>
              </a:rPr>
              <a:t> </a:t>
            </a:r>
            <a:r>
              <a:rPr lang="en-US" sz="3600" dirty="0" err="1" smtClean="0">
                <a:solidFill>
                  <a:srgbClr val="002060"/>
                </a:solidFill>
                <a:latin typeface="Arial" panose="020B0604020202020204" pitchFamily="34" charset="0"/>
                <a:cs typeface="Arial" panose="020B0604020202020204" pitchFamily="34" charset="0"/>
              </a:rPr>
              <a:t>tối</a:t>
            </a:r>
            <a:r>
              <a:rPr lang="en-US" sz="3600" dirty="0" smtClean="0">
                <a:solidFill>
                  <a:srgbClr val="002060"/>
                </a:solidFill>
                <a:latin typeface="Arial" panose="020B0604020202020204" pitchFamily="34" charset="0"/>
                <a:cs typeface="Arial" panose="020B0604020202020204" pitchFamily="34" charset="0"/>
              </a:rPr>
              <a:t> </a:t>
            </a:r>
            <a:r>
              <a:rPr lang="en-US" sz="3600" dirty="0" err="1" smtClean="0">
                <a:solidFill>
                  <a:srgbClr val="002060"/>
                </a:solidFill>
                <a:latin typeface="Arial" panose="020B0604020202020204" pitchFamily="34" charset="0"/>
                <a:cs typeface="Arial" panose="020B0604020202020204" pitchFamily="34" charset="0"/>
              </a:rPr>
              <a:t>đa</a:t>
            </a:r>
            <a:r>
              <a:rPr lang="en-US" sz="3600" dirty="0" smtClean="0">
                <a:solidFill>
                  <a:srgbClr val="002060"/>
                </a:solidFill>
                <a:latin typeface="Arial" panose="020B0604020202020204" pitchFamily="34" charset="0"/>
                <a:cs typeface="Arial" panose="020B0604020202020204" pitchFamily="34" charset="0"/>
              </a:rPr>
              <a:t> </a:t>
            </a:r>
            <a:r>
              <a:rPr lang="en-US" sz="3600" dirty="0" err="1" smtClean="0">
                <a:solidFill>
                  <a:srgbClr val="002060"/>
                </a:solidFill>
                <a:latin typeface="Arial" panose="020B0604020202020204" pitchFamily="34" charset="0"/>
                <a:cs typeface="Arial" panose="020B0604020202020204" pitchFamily="34" charset="0"/>
              </a:rPr>
              <a:t>không</a:t>
            </a:r>
            <a:r>
              <a:rPr lang="en-US" sz="3600" dirty="0" smtClean="0">
                <a:solidFill>
                  <a:srgbClr val="002060"/>
                </a:solidFill>
                <a:latin typeface="Arial" panose="020B0604020202020204" pitchFamily="34" charset="0"/>
                <a:cs typeface="Arial" panose="020B0604020202020204" pitchFamily="34" charset="0"/>
              </a:rPr>
              <a:t> </a:t>
            </a:r>
            <a:r>
              <a:rPr lang="en-US" sz="3600" dirty="0" err="1" smtClean="0">
                <a:solidFill>
                  <a:srgbClr val="002060"/>
                </a:solidFill>
                <a:latin typeface="Arial" panose="020B0604020202020204" pitchFamily="34" charset="0"/>
                <a:cs typeface="Arial" panose="020B0604020202020204" pitchFamily="34" charset="0"/>
              </a:rPr>
              <a:t>quá</a:t>
            </a:r>
            <a:r>
              <a:rPr lang="en-US" sz="3600" dirty="0" smtClean="0">
                <a:solidFill>
                  <a:srgbClr val="002060"/>
                </a:solidFill>
                <a:latin typeface="Arial" panose="020B0604020202020204" pitchFamily="34" charset="0"/>
                <a:cs typeface="Arial" panose="020B0604020202020204" pitchFamily="34" charset="0"/>
              </a:rPr>
              <a:t> </a:t>
            </a:r>
            <a:r>
              <a:rPr lang="en-US" sz="3600" b="1" dirty="0" smtClean="0">
                <a:solidFill>
                  <a:srgbClr val="002060"/>
                </a:solidFill>
                <a:latin typeface="Arial" panose="020B0604020202020204" pitchFamily="34" charset="0"/>
                <a:cs typeface="Arial" panose="020B0604020202020204" pitchFamily="34" charset="0"/>
              </a:rPr>
              <a:t>40%</a:t>
            </a:r>
            <a:r>
              <a:rPr lang="en-US" sz="3600" dirty="0" smtClean="0">
                <a:solidFill>
                  <a:srgbClr val="002060"/>
                </a:solidFill>
                <a:latin typeface="Arial" panose="020B0604020202020204" pitchFamily="34" charset="0"/>
                <a:cs typeface="Arial" panose="020B0604020202020204" pitchFamily="34" charset="0"/>
              </a:rPr>
              <a:t> </a:t>
            </a:r>
            <a:r>
              <a:rPr lang="en-US" sz="3600" dirty="0" err="1" smtClean="0">
                <a:solidFill>
                  <a:srgbClr val="002060"/>
                </a:solidFill>
                <a:latin typeface="Arial" panose="020B0604020202020204" pitchFamily="34" charset="0"/>
                <a:cs typeface="Arial" panose="020B0604020202020204" pitchFamily="34" charset="0"/>
              </a:rPr>
              <a:t>số</a:t>
            </a:r>
            <a:r>
              <a:rPr lang="en-US" sz="3600" dirty="0" smtClean="0">
                <a:solidFill>
                  <a:srgbClr val="002060"/>
                </a:solidFill>
                <a:latin typeface="Arial" panose="020B0604020202020204" pitchFamily="34" charset="0"/>
                <a:cs typeface="Arial" panose="020B0604020202020204" pitchFamily="34" charset="0"/>
              </a:rPr>
              <a:t> </a:t>
            </a:r>
            <a:r>
              <a:rPr lang="en-US" sz="3600" dirty="0" err="1" smtClean="0">
                <a:solidFill>
                  <a:srgbClr val="002060"/>
                </a:solidFill>
                <a:latin typeface="Arial" panose="020B0604020202020204" pitchFamily="34" charset="0"/>
                <a:cs typeface="Arial" panose="020B0604020202020204" pitchFamily="34" charset="0"/>
              </a:rPr>
              <a:t>chênh</a:t>
            </a:r>
            <a:r>
              <a:rPr lang="en-US" sz="3600" dirty="0" smtClean="0">
                <a:solidFill>
                  <a:srgbClr val="002060"/>
                </a:solidFill>
                <a:latin typeface="Arial" panose="020B0604020202020204" pitchFamily="34" charset="0"/>
                <a:cs typeface="Arial" panose="020B0604020202020204" pitchFamily="34" charset="0"/>
              </a:rPr>
              <a:t> </a:t>
            </a:r>
            <a:r>
              <a:rPr lang="en-US" sz="3600" dirty="0" err="1" smtClean="0">
                <a:solidFill>
                  <a:srgbClr val="002060"/>
                </a:solidFill>
                <a:latin typeface="Arial" panose="020B0604020202020204" pitchFamily="34" charset="0"/>
                <a:cs typeface="Arial" panose="020B0604020202020204" pitchFamily="34" charset="0"/>
              </a:rPr>
              <a:t>lệch</a:t>
            </a:r>
            <a:r>
              <a:rPr lang="en-US" sz="3600" dirty="0" smtClean="0">
                <a:solidFill>
                  <a:srgbClr val="002060"/>
                </a:solidFill>
                <a:latin typeface="Arial" panose="020B0604020202020204" pitchFamily="34" charset="0"/>
                <a:cs typeface="Arial" panose="020B0604020202020204" pitchFamily="34" charset="0"/>
              </a:rPr>
              <a:t> </a:t>
            </a:r>
            <a:r>
              <a:rPr lang="en-US" sz="3600" dirty="0" err="1" smtClean="0">
                <a:solidFill>
                  <a:srgbClr val="002060"/>
                </a:solidFill>
                <a:latin typeface="Arial" panose="020B0604020202020204" pitchFamily="34" charset="0"/>
                <a:cs typeface="Arial" panose="020B0604020202020204" pitchFamily="34" charset="0"/>
              </a:rPr>
              <a:t>thu</a:t>
            </a:r>
            <a:r>
              <a:rPr lang="en-US" sz="3600" dirty="0" smtClean="0">
                <a:solidFill>
                  <a:srgbClr val="002060"/>
                </a:solidFill>
                <a:latin typeface="Arial" panose="020B0604020202020204" pitchFamily="34" charset="0"/>
                <a:cs typeface="Arial" panose="020B0604020202020204" pitchFamily="34" charset="0"/>
              </a:rPr>
              <a:t> </a:t>
            </a:r>
            <a:r>
              <a:rPr lang="en-US" sz="3600" dirty="0" err="1" smtClean="0">
                <a:solidFill>
                  <a:srgbClr val="002060"/>
                </a:solidFill>
                <a:latin typeface="Arial" panose="020B0604020202020204" pitchFamily="34" charset="0"/>
                <a:cs typeface="Arial" panose="020B0604020202020204" pitchFamily="34" charset="0"/>
              </a:rPr>
              <a:t>lớn</a:t>
            </a:r>
            <a:r>
              <a:rPr lang="en-US" sz="3600" dirty="0" smtClean="0">
                <a:solidFill>
                  <a:srgbClr val="002060"/>
                </a:solidFill>
                <a:latin typeface="Arial" panose="020B0604020202020204" pitchFamily="34" charset="0"/>
                <a:cs typeface="Arial" panose="020B0604020202020204" pitchFamily="34" charset="0"/>
              </a:rPr>
              <a:t> </a:t>
            </a:r>
            <a:r>
              <a:rPr lang="en-US" sz="3600" dirty="0" err="1" smtClean="0">
                <a:solidFill>
                  <a:srgbClr val="002060"/>
                </a:solidFill>
                <a:latin typeface="Arial" panose="020B0604020202020204" pitchFamily="34" charset="0"/>
                <a:cs typeface="Arial" panose="020B0604020202020204" pitchFamily="34" charset="0"/>
              </a:rPr>
              <a:t>hơn</a:t>
            </a:r>
            <a:r>
              <a:rPr lang="en-US" sz="3600" dirty="0" smtClean="0">
                <a:solidFill>
                  <a:srgbClr val="002060"/>
                </a:solidFill>
                <a:latin typeface="Arial" panose="020B0604020202020204" pitchFamily="34" charset="0"/>
                <a:cs typeface="Arial" panose="020B0604020202020204" pitchFamily="34" charset="0"/>
              </a:rPr>
              <a:t> chi </a:t>
            </a:r>
            <a:r>
              <a:rPr lang="en-US" sz="3600" dirty="0" err="1" smtClean="0">
                <a:solidFill>
                  <a:srgbClr val="002060"/>
                </a:solidFill>
                <a:latin typeface="Arial" panose="020B0604020202020204" pitchFamily="34" charset="0"/>
                <a:cs typeface="Arial" panose="020B0604020202020204" pitchFamily="34" charset="0"/>
              </a:rPr>
              <a:t>xác</a:t>
            </a:r>
            <a:r>
              <a:rPr lang="en-US" sz="3600" dirty="0" smtClean="0">
                <a:solidFill>
                  <a:srgbClr val="002060"/>
                </a:solidFill>
                <a:latin typeface="Arial" panose="020B0604020202020204" pitchFamily="34" charset="0"/>
                <a:cs typeface="Arial" panose="020B0604020202020204" pitchFamily="34" charset="0"/>
              </a:rPr>
              <a:t> </a:t>
            </a:r>
            <a:r>
              <a:rPr lang="en-US" sz="3600" dirty="0" err="1" smtClean="0">
                <a:solidFill>
                  <a:srgbClr val="002060"/>
                </a:solidFill>
                <a:latin typeface="Arial" panose="020B0604020202020204" pitchFamily="34" charset="0"/>
                <a:cs typeface="Arial" panose="020B0604020202020204" pitchFamily="34" charset="0"/>
              </a:rPr>
              <a:t>định</a:t>
            </a:r>
            <a:r>
              <a:rPr lang="en-US" sz="3600" dirty="0" smtClean="0">
                <a:solidFill>
                  <a:srgbClr val="002060"/>
                </a:solidFill>
                <a:latin typeface="Arial" panose="020B0604020202020204" pitchFamily="34" charset="0"/>
                <a:cs typeface="Arial" panose="020B0604020202020204" pitchFamily="34" charset="0"/>
              </a:rPr>
              <a:t> </a:t>
            </a:r>
            <a:r>
              <a:rPr lang="en-US" sz="3600" dirty="0" err="1" smtClean="0">
                <a:solidFill>
                  <a:srgbClr val="002060"/>
                </a:solidFill>
                <a:latin typeface="Arial" panose="020B0604020202020204" pitchFamily="34" charset="0"/>
                <a:cs typeface="Arial" panose="020B0604020202020204" pitchFamily="34" charset="0"/>
              </a:rPr>
              <a:t>theo</a:t>
            </a:r>
            <a:r>
              <a:rPr lang="en-US" sz="3600" dirty="0" smtClean="0">
                <a:solidFill>
                  <a:srgbClr val="002060"/>
                </a:solidFill>
                <a:latin typeface="Arial" panose="020B0604020202020204" pitchFamily="34" charset="0"/>
                <a:cs typeface="Arial" panose="020B0604020202020204" pitchFamily="34" charset="0"/>
              </a:rPr>
              <a:t> </a:t>
            </a:r>
            <a:r>
              <a:rPr lang="en-US" sz="3600" dirty="0" err="1" smtClean="0">
                <a:solidFill>
                  <a:srgbClr val="002060"/>
                </a:solidFill>
                <a:latin typeface="Arial" panose="020B0604020202020204" pitchFamily="34" charset="0"/>
                <a:cs typeface="Arial" panose="020B0604020202020204" pitchFamily="34" charset="0"/>
              </a:rPr>
              <a:t>quý</a:t>
            </a:r>
            <a:r>
              <a:rPr lang="en-US" sz="3600" dirty="0" smtClean="0">
                <a:solidFill>
                  <a:srgbClr val="002060"/>
                </a:solidFill>
                <a:latin typeface="Arial" panose="020B0604020202020204" pitchFamily="34" charset="0"/>
                <a:cs typeface="Arial" panose="020B0604020202020204" pitchFamily="34" charset="0"/>
              </a:rPr>
              <a:t>.</a:t>
            </a:r>
            <a:endParaRPr lang="en-US" sz="3600" dirty="0">
              <a:solidFill>
                <a:srgbClr val="002060"/>
              </a:solidFill>
              <a:latin typeface="Arial" panose="020B0604020202020204" pitchFamily="34" charset="0"/>
              <a:cs typeface="Arial" panose="020B0604020202020204" pitchFamily="34" charset="0"/>
            </a:endParaRPr>
          </a:p>
        </p:txBody>
      </p:sp>
      <p:sp>
        <p:nvSpPr>
          <p:cNvPr id="5" name="Slide Number Placeholder 4"/>
          <p:cNvSpPr>
            <a:spLocks noGrp="1"/>
          </p:cNvSpPr>
          <p:nvPr>
            <p:ph type="sldNum" sz="quarter" idx="12"/>
          </p:nvPr>
        </p:nvSpPr>
        <p:spPr/>
        <p:txBody>
          <a:bodyPr/>
          <a:lstStyle/>
          <a:p>
            <a:fld id="{9C26F335-B4D6-424E-9970-711117E1B935}" type="slidenum">
              <a:rPr lang="en-US" smtClean="0"/>
              <a:t>18</a:t>
            </a:fld>
            <a:endParaRPr lang="en-US"/>
          </a:p>
        </p:txBody>
      </p:sp>
    </p:spTree>
    <p:extLst>
      <p:ext uri="{BB962C8B-B14F-4D97-AF65-F5344CB8AC3E}">
        <p14:creationId xmlns:p14="http://schemas.microsoft.com/office/powerpoint/2010/main" val="283926527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719963"/>
          </a:xfrm>
        </p:spPr>
        <p:txBody>
          <a:bodyPr>
            <a:normAutofit/>
          </a:bodyPr>
          <a:lstStyle/>
          <a:p>
            <a:r>
              <a:rPr lang="en-US" b="1" dirty="0" smtClean="0">
                <a:solidFill>
                  <a:srgbClr val="FF0000"/>
                </a:solidFill>
                <a:latin typeface="Arial" panose="020B0604020202020204" pitchFamily="34" charset="0"/>
                <a:cs typeface="Arial" panose="020B0604020202020204" pitchFamily="34" charset="0"/>
              </a:rPr>
              <a:t>Theo </a:t>
            </a:r>
            <a:r>
              <a:rPr lang="en-US" b="1" dirty="0" err="1" smtClean="0">
                <a:solidFill>
                  <a:srgbClr val="FF0000"/>
                </a:solidFill>
                <a:latin typeface="Arial" panose="020B0604020202020204" pitchFamily="34" charset="0"/>
                <a:cs typeface="Arial" panose="020B0604020202020204" pitchFamily="34" charset="0"/>
              </a:rPr>
              <a:t>dõi</a:t>
            </a:r>
            <a:r>
              <a:rPr lang="en-US" b="1" dirty="0" smtClean="0">
                <a:solidFill>
                  <a:srgbClr val="FF0000"/>
                </a:solidFill>
                <a:latin typeface="Arial" panose="020B0604020202020204" pitchFamily="34" charset="0"/>
                <a:cs typeface="Arial" panose="020B0604020202020204" pitchFamily="34" charset="0"/>
              </a:rPr>
              <a:t> </a:t>
            </a:r>
            <a:r>
              <a:rPr lang="en-US" b="1" dirty="0" err="1" smtClean="0">
                <a:solidFill>
                  <a:srgbClr val="FF0000"/>
                </a:solidFill>
                <a:latin typeface="Arial" panose="020B0604020202020204" pitchFamily="34" charset="0"/>
                <a:cs typeface="Arial" panose="020B0604020202020204" pitchFamily="34" charset="0"/>
              </a:rPr>
              <a:t>và</a:t>
            </a:r>
            <a:r>
              <a:rPr lang="en-US" b="1" dirty="0" smtClean="0">
                <a:solidFill>
                  <a:srgbClr val="FF0000"/>
                </a:solidFill>
                <a:latin typeface="Arial" panose="020B0604020202020204" pitchFamily="34" charset="0"/>
                <a:cs typeface="Arial" panose="020B0604020202020204" pitchFamily="34" charset="0"/>
              </a:rPr>
              <a:t> </a:t>
            </a:r>
            <a:r>
              <a:rPr lang="en-US" b="1" dirty="0" err="1" smtClean="0">
                <a:solidFill>
                  <a:srgbClr val="FF0000"/>
                </a:solidFill>
                <a:latin typeface="Arial" panose="020B0604020202020204" pitchFamily="34" charset="0"/>
                <a:cs typeface="Arial" panose="020B0604020202020204" pitchFamily="34" charset="0"/>
              </a:rPr>
              <a:t>sử</a:t>
            </a:r>
            <a:r>
              <a:rPr lang="en-US" b="1" dirty="0" smtClean="0">
                <a:solidFill>
                  <a:srgbClr val="FF0000"/>
                </a:solidFill>
                <a:latin typeface="Arial" panose="020B0604020202020204" pitchFamily="34" charset="0"/>
                <a:cs typeface="Arial" panose="020B0604020202020204" pitchFamily="34" charset="0"/>
              </a:rPr>
              <a:t> </a:t>
            </a:r>
            <a:r>
              <a:rPr lang="en-US" b="1" dirty="0" err="1" smtClean="0">
                <a:solidFill>
                  <a:srgbClr val="FF0000"/>
                </a:solidFill>
                <a:latin typeface="Arial" panose="020B0604020202020204" pitchFamily="34" charset="0"/>
                <a:cs typeface="Arial" panose="020B0604020202020204" pitchFamily="34" charset="0"/>
              </a:rPr>
              <a:t>dụng</a:t>
            </a:r>
            <a:r>
              <a:rPr lang="en-US" b="1" dirty="0" smtClean="0">
                <a:solidFill>
                  <a:srgbClr val="FF0000"/>
                </a:solidFill>
                <a:latin typeface="Arial" panose="020B0604020202020204" pitchFamily="34" charset="0"/>
                <a:cs typeface="Arial" panose="020B0604020202020204" pitchFamily="34" charset="0"/>
              </a:rPr>
              <a:t> </a:t>
            </a:r>
            <a:r>
              <a:rPr lang="en-US" b="1" dirty="0" err="1" smtClean="0">
                <a:solidFill>
                  <a:srgbClr val="FF0000"/>
                </a:solidFill>
                <a:latin typeface="Arial" panose="020B0604020202020204" pitchFamily="34" charset="0"/>
                <a:cs typeface="Arial" panose="020B0604020202020204" pitchFamily="34" charset="0"/>
              </a:rPr>
              <a:t>nguồn</a:t>
            </a:r>
            <a:r>
              <a:rPr lang="en-US" b="1" dirty="0" smtClean="0">
                <a:solidFill>
                  <a:srgbClr val="FF0000"/>
                </a:solidFill>
                <a:latin typeface="Arial" panose="020B0604020202020204" pitchFamily="34" charset="0"/>
                <a:cs typeface="Arial" panose="020B0604020202020204" pitchFamily="34" charset="0"/>
              </a:rPr>
              <a:t> CCTL</a:t>
            </a:r>
            <a:endParaRPr lang="en-US" b="1" dirty="0">
              <a:solidFill>
                <a:srgbClr val="FF0000"/>
              </a:solidFill>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838200" y="1328928"/>
            <a:ext cx="10515600" cy="5340096"/>
          </a:xfrm>
        </p:spPr>
        <p:txBody>
          <a:bodyPr>
            <a:normAutofit/>
          </a:bodyPr>
          <a:lstStyle/>
          <a:p>
            <a:pPr algn="just"/>
            <a:r>
              <a:rPr lang="en-US" dirty="0" err="1" smtClean="0">
                <a:solidFill>
                  <a:srgbClr val="002060"/>
                </a:solidFill>
                <a:latin typeface="Arial" panose="020B0604020202020204" pitchFamily="34" charset="0"/>
                <a:cs typeface="Arial" panose="020B0604020202020204" pitchFamily="34" charset="0"/>
              </a:rPr>
              <a:t>Đơn</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vị</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nhóm</a:t>
            </a:r>
            <a:r>
              <a:rPr lang="en-US" dirty="0" smtClean="0">
                <a:solidFill>
                  <a:srgbClr val="002060"/>
                </a:solidFill>
                <a:latin typeface="Arial" panose="020B0604020202020204" pitchFamily="34" charset="0"/>
                <a:cs typeface="Arial" panose="020B0604020202020204" pitchFamily="34" charset="0"/>
              </a:rPr>
              <a:t> 1: </a:t>
            </a:r>
            <a:r>
              <a:rPr lang="en-US" dirty="0" err="1" smtClean="0">
                <a:solidFill>
                  <a:srgbClr val="002060"/>
                </a:solidFill>
                <a:latin typeface="Arial" panose="020B0604020202020204" pitchFamily="34" charset="0"/>
                <a:cs typeface="Arial" panose="020B0604020202020204" pitchFamily="34" charset="0"/>
              </a:rPr>
              <a:t>Tự</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quyết</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định</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tỷ</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lệ</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nguồn</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thu</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phải</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trích</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lập</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để</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tạo</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nguồn</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thực</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hiện</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cải</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cách</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tiền</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lương</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tự</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bảo</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đảm</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nguồn</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kinh</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phí</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điều</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chỉnh</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mức</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tiền</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lương</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cơ</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sở</a:t>
            </a:r>
            <a:r>
              <a:rPr lang="en-US" dirty="0" smtClean="0">
                <a:solidFill>
                  <a:srgbClr val="002060"/>
                </a:solidFill>
                <a:latin typeface="Arial" panose="020B0604020202020204" pitchFamily="34" charset="0"/>
                <a:cs typeface="Arial" panose="020B0604020202020204" pitchFamily="34" charset="0"/>
              </a:rPr>
              <a:t>.</a:t>
            </a:r>
          </a:p>
          <a:p>
            <a:pPr algn="just"/>
            <a:r>
              <a:rPr lang="en-US" dirty="0" err="1">
                <a:solidFill>
                  <a:srgbClr val="002060"/>
                </a:solidFill>
                <a:latin typeface="Arial" panose="020B0604020202020204" pitchFamily="34" charset="0"/>
                <a:cs typeface="Arial" panose="020B0604020202020204" pitchFamily="34" charset="0"/>
              </a:rPr>
              <a:t>Đơn</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vị</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nhóm</a:t>
            </a:r>
            <a:r>
              <a:rPr lang="en-US" dirty="0">
                <a:solidFill>
                  <a:srgbClr val="002060"/>
                </a:solidFill>
                <a:latin typeface="Arial" panose="020B0604020202020204" pitchFamily="34" charset="0"/>
                <a:cs typeface="Arial" panose="020B0604020202020204" pitchFamily="34" charset="0"/>
              </a:rPr>
              <a:t> </a:t>
            </a:r>
            <a:r>
              <a:rPr lang="en-US" dirty="0" smtClean="0">
                <a:solidFill>
                  <a:srgbClr val="002060"/>
                </a:solidFill>
                <a:latin typeface="Arial" panose="020B0604020202020204" pitchFamily="34" charset="0"/>
                <a:cs typeface="Arial" panose="020B0604020202020204" pitchFamily="34" charset="0"/>
              </a:rPr>
              <a:t>2 </a:t>
            </a:r>
            <a:r>
              <a:rPr lang="en-US" dirty="0" err="1">
                <a:solidFill>
                  <a:srgbClr val="002060"/>
                </a:solidFill>
                <a:latin typeface="Arial" panose="020B0604020202020204" pitchFamily="34" charset="0"/>
                <a:cs typeface="Arial" panose="020B0604020202020204" pitchFamily="34" charset="0"/>
              </a:rPr>
              <a:t>và</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nhóm</a:t>
            </a:r>
            <a:r>
              <a:rPr lang="en-US" dirty="0">
                <a:solidFill>
                  <a:srgbClr val="002060"/>
                </a:solidFill>
                <a:latin typeface="Arial" panose="020B0604020202020204" pitchFamily="34" charset="0"/>
                <a:cs typeface="Arial" panose="020B0604020202020204" pitchFamily="34" charset="0"/>
              </a:rPr>
              <a:t> </a:t>
            </a:r>
            <a:r>
              <a:rPr lang="en-US" dirty="0" smtClean="0">
                <a:solidFill>
                  <a:srgbClr val="002060"/>
                </a:solidFill>
                <a:latin typeface="Arial" panose="020B0604020202020204" pitchFamily="34" charset="0"/>
                <a:cs typeface="Arial" panose="020B0604020202020204" pitchFamily="34" charset="0"/>
              </a:rPr>
              <a:t>3:</a:t>
            </a:r>
            <a:endParaRPr lang="en-US" dirty="0">
              <a:solidFill>
                <a:srgbClr val="002060"/>
              </a:solidFill>
              <a:latin typeface="Arial" panose="020B0604020202020204" pitchFamily="34" charset="0"/>
              <a:cs typeface="Arial" panose="020B0604020202020204" pitchFamily="34" charset="0"/>
            </a:endParaRPr>
          </a:p>
          <a:p>
            <a:pPr lvl="1" algn="just"/>
            <a:r>
              <a:rPr lang="en-US" sz="2600" dirty="0" err="1">
                <a:solidFill>
                  <a:srgbClr val="002060"/>
                </a:solidFill>
                <a:latin typeface="Arial" panose="020B0604020202020204" pitchFamily="34" charset="0"/>
                <a:cs typeface="Arial" panose="020B0604020202020204" pitchFamily="34" charset="0"/>
              </a:rPr>
              <a:t>Đối</a:t>
            </a:r>
            <a:r>
              <a:rPr lang="en-US" sz="2600" dirty="0">
                <a:solidFill>
                  <a:srgbClr val="002060"/>
                </a:solidFill>
                <a:latin typeface="Arial" panose="020B0604020202020204" pitchFamily="34" charset="0"/>
                <a:cs typeface="Arial" panose="020B0604020202020204" pitchFamily="34" charset="0"/>
              </a:rPr>
              <a:t> </a:t>
            </a:r>
            <a:r>
              <a:rPr lang="en-US" sz="2600" dirty="0" err="1">
                <a:solidFill>
                  <a:srgbClr val="002060"/>
                </a:solidFill>
                <a:latin typeface="Arial" panose="020B0604020202020204" pitchFamily="34" charset="0"/>
                <a:cs typeface="Arial" panose="020B0604020202020204" pitchFamily="34" charset="0"/>
              </a:rPr>
              <a:t>với</a:t>
            </a:r>
            <a:r>
              <a:rPr lang="en-US" sz="2600" dirty="0">
                <a:solidFill>
                  <a:srgbClr val="002060"/>
                </a:solidFill>
                <a:latin typeface="Arial" panose="020B0604020202020204" pitchFamily="34" charset="0"/>
                <a:cs typeface="Arial" panose="020B0604020202020204" pitchFamily="34" charset="0"/>
              </a:rPr>
              <a:t> </a:t>
            </a:r>
            <a:r>
              <a:rPr lang="en-US" sz="2600" dirty="0" err="1">
                <a:solidFill>
                  <a:srgbClr val="002060"/>
                </a:solidFill>
                <a:latin typeface="Arial" panose="020B0604020202020204" pitchFamily="34" charset="0"/>
                <a:cs typeface="Arial" panose="020B0604020202020204" pitchFamily="34" charset="0"/>
              </a:rPr>
              <a:t>số</a:t>
            </a:r>
            <a:r>
              <a:rPr lang="en-US" sz="2600" dirty="0">
                <a:solidFill>
                  <a:srgbClr val="002060"/>
                </a:solidFill>
                <a:latin typeface="Arial" panose="020B0604020202020204" pitchFamily="34" charset="0"/>
                <a:cs typeface="Arial" panose="020B0604020202020204" pitchFamily="34" charset="0"/>
              </a:rPr>
              <a:t> </a:t>
            </a:r>
            <a:r>
              <a:rPr lang="en-US" sz="2600" dirty="0" err="1">
                <a:solidFill>
                  <a:srgbClr val="002060"/>
                </a:solidFill>
                <a:latin typeface="Arial" panose="020B0604020202020204" pitchFamily="34" charset="0"/>
                <a:cs typeface="Arial" panose="020B0604020202020204" pitchFamily="34" charset="0"/>
              </a:rPr>
              <a:t>thu</a:t>
            </a:r>
            <a:r>
              <a:rPr lang="en-US" sz="2600" dirty="0">
                <a:solidFill>
                  <a:srgbClr val="002060"/>
                </a:solidFill>
                <a:latin typeface="Arial" panose="020B0604020202020204" pitchFamily="34" charset="0"/>
                <a:cs typeface="Arial" panose="020B0604020202020204" pitchFamily="34" charset="0"/>
              </a:rPr>
              <a:t> </a:t>
            </a:r>
            <a:r>
              <a:rPr lang="en-US" sz="2600" dirty="0" err="1">
                <a:solidFill>
                  <a:srgbClr val="002060"/>
                </a:solidFill>
                <a:latin typeface="Arial" panose="020B0604020202020204" pitchFamily="34" charset="0"/>
                <a:cs typeface="Arial" panose="020B0604020202020204" pitchFamily="34" charset="0"/>
              </a:rPr>
              <a:t>từ</a:t>
            </a:r>
            <a:r>
              <a:rPr lang="en-US" sz="2600" dirty="0">
                <a:solidFill>
                  <a:srgbClr val="002060"/>
                </a:solidFill>
                <a:latin typeface="Arial" panose="020B0604020202020204" pitchFamily="34" charset="0"/>
                <a:cs typeface="Arial" panose="020B0604020202020204" pitchFamily="34" charset="0"/>
              </a:rPr>
              <a:t> </a:t>
            </a:r>
            <a:r>
              <a:rPr lang="en-US" sz="2600" dirty="0" err="1">
                <a:solidFill>
                  <a:srgbClr val="002060"/>
                </a:solidFill>
                <a:latin typeface="Arial" panose="020B0604020202020204" pitchFamily="34" charset="0"/>
                <a:cs typeface="Arial" panose="020B0604020202020204" pitchFamily="34" charset="0"/>
              </a:rPr>
              <a:t>việc</a:t>
            </a:r>
            <a:r>
              <a:rPr lang="en-US" sz="2600" dirty="0">
                <a:solidFill>
                  <a:srgbClr val="002060"/>
                </a:solidFill>
                <a:latin typeface="Arial" panose="020B0604020202020204" pitchFamily="34" charset="0"/>
                <a:cs typeface="Arial" panose="020B0604020202020204" pitchFamily="34" charset="0"/>
              </a:rPr>
              <a:t> </a:t>
            </a:r>
            <a:r>
              <a:rPr lang="en-US" sz="2600" dirty="0" err="1">
                <a:solidFill>
                  <a:srgbClr val="002060"/>
                </a:solidFill>
                <a:latin typeface="Arial" panose="020B0604020202020204" pitchFamily="34" charset="0"/>
                <a:cs typeface="Arial" panose="020B0604020202020204" pitchFamily="34" charset="0"/>
              </a:rPr>
              <a:t>cung</a:t>
            </a:r>
            <a:r>
              <a:rPr lang="en-US" sz="2600" dirty="0">
                <a:solidFill>
                  <a:srgbClr val="002060"/>
                </a:solidFill>
                <a:latin typeface="Arial" panose="020B0604020202020204" pitchFamily="34" charset="0"/>
                <a:cs typeface="Arial" panose="020B0604020202020204" pitchFamily="34" charset="0"/>
              </a:rPr>
              <a:t> </a:t>
            </a:r>
            <a:r>
              <a:rPr lang="en-US" sz="2600" dirty="0" err="1">
                <a:solidFill>
                  <a:srgbClr val="002060"/>
                </a:solidFill>
                <a:latin typeface="Arial" panose="020B0604020202020204" pitchFamily="34" charset="0"/>
                <a:cs typeface="Arial" panose="020B0604020202020204" pitchFamily="34" charset="0"/>
              </a:rPr>
              <a:t>cấp</a:t>
            </a:r>
            <a:r>
              <a:rPr lang="en-US" sz="2600" dirty="0">
                <a:solidFill>
                  <a:srgbClr val="002060"/>
                </a:solidFill>
                <a:latin typeface="Arial" panose="020B0604020202020204" pitchFamily="34" charset="0"/>
                <a:cs typeface="Arial" panose="020B0604020202020204" pitchFamily="34" charset="0"/>
              </a:rPr>
              <a:t> </a:t>
            </a:r>
            <a:r>
              <a:rPr lang="en-US" sz="2600" dirty="0" err="1">
                <a:solidFill>
                  <a:srgbClr val="002060"/>
                </a:solidFill>
                <a:latin typeface="Arial" panose="020B0604020202020204" pitchFamily="34" charset="0"/>
                <a:cs typeface="Arial" panose="020B0604020202020204" pitchFamily="34" charset="0"/>
              </a:rPr>
              <a:t>các</a:t>
            </a:r>
            <a:r>
              <a:rPr lang="en-US" sz="2600" dirty="0">
                <a:solidFill>
                  <a:srgbClr val="002060"/>
                </a:solidFill>
                <a:latin typeface="Arial" panose="020B0604020202020204" pitchFamily="34" charset="0"/>
                <a:cs typeface="Arial" panose="020B0604020202020204" pitchFamily="34" charset="0"/>
              </a:rPr>
              <a:t> </a:t>
            </a:r>
            <a:r>
              <a:rPr lang="en-US" sz="2600" dirty="0" err="1">
                <a:solidFill>
                  <a:srgbClr val="002060"/>
                </a:solidFill>
                <a:latin typeface="Arial" panose="020B0604020202020204" pitchFamily="34" charset="0"/>
                <a:cs typeface="Arial" panose="020B0604020202020204" pitchFamily="34" charset="0"/>
              </a:rPr>
              <a:t>dịch</a:t>
            </a:r>
            <a:r>
              <a:rPr lang="en-US" sz="2600" dirty="0">
                <a:solidFill>
                  <a:srgbClr val="002060"/>
                </a:solidFill>
                <a:latin typeface="Arial" panose="020B0604020202020204" pitchFamily="34" charset="0"/>
                <a:cs typeface="Arial" panose="020B0604020202020204" pitchFamily="34" charset="0"/>
              </a:rPr>
              <a:t> </a:t>
            </a:r>
            <a:r>
              <a:rPr lang="en-US" sz="2600" dirty="0" err="1">
                <a:solidFill>
                  <a:srgbClr val="002060"/>
                </a:solidFill>
                <a:latin typeface="Arial" panose="020B0604020202020204" pitchFamily="34" charset="0"/>
                <a:cs typeface="Arial" panose="020B0604020202020204" pitchFamily="34" charset="0"/>
              </a:rPr>
              <a:t>vụ</a:t>
            </a:r>
            <a:r>
              <a:rPr lang="en-US" sz="2600" dirty="0">
                <a:solidFill>
                  <a:srgbClr val="002060"/>
                </a:solidFill>
                <a:latin typeface="Arial" panose="020B0604020202020204" pitchFamily="34" charset="0"/>
                <a:cs typeface="Arial" panose="020B0604020202020204" pitchFamily="34" charset="0"/>
              </a:rPr>
              <a:t> </a:t>
            </a:r>
            <a:r>
              <a:rPr lang="en-US" sz="2600" dirty="0" err="1">
                <a:solidFill>
                  <a:srgbClr val="002060"/>
                </a:solidFill>
                <a:latin typeface="Arial" panose="020B0604020202020204" pitchFamily="34" charset="0"/>
                <a:cs typeface="Arial" panose="020B0604020202020204" pitchFamily="34" charset="0"/>
              </a:rPr>
              <a:t>khám</a:t>
            </a:r>
            <a:r>
              <a:rPr lang="en-US" sz="2600" dirty="0">
                <a:solidFill>
                  <a:srgbClr val="002060"/>
                </a:solidFill>
                <a:latin typeface="Arial" panose="020B0604020202020204" pitchFamily="34" charset="0"/>
                <a:cs typeface="Arial" panose="020B0604020202020204" pitchFamily="34" charset="0"/>
              </a:rPr>
              <a:t> </a:t>
            </a:r>
            <a:r>
              <a:rPr lang="en-US" sz="2600" dirty="0" err="1">
                <a:solidFill>
                  <a:srgbClr val="002060"/>
                </a:solidFill>
                <a:latin typeface="Arial" panose="020B0604020202020204" pitchFamily="34" charset="0"/>
                <a:cs typeface="Arial" panose="020B0604020202020204" pitchFamily="34" charset="0"/>
              </a:rPr>
              <a:t>bệnh</a:t>
            </a:r>
            <a:r>
              <a:rPr lang="en-US" sz="2600" dirty="0">
                <a:solidFill>
                  <a:srgbClr val="002060"/>
                </a:solidFill>
                <a:latin typeface="Arial" panose="020B0604020202020204" pitchFamily="34" charset="0"/>
                <a:cs typeface="Arial" panose="020B0604020202020204" pitchFamily="34" charset="0"/>
              </a:rPr>
              <a:t>, </a:t>
            </a:r>
            <a:r>
              <a:rPr lang="en-US" sz="2600" dirty="0" err="1">
                <a:solidFill>
                  <a:srgbClr val="002060"/>
                </a:solidFill>
                <a:latin typeface="Arial" panose="020B0604020202020204" pitchFamily="34" charset="0"/>
                <a:cs typeface="Arial" panose="020B0604020202020204" pitchFamily="34" charset="0"/>
              </a:rPr>
              <a:t>chữa</a:t>
            </a:r>
            <a:r>
              <a:rPr lang="en-US" sz="2600" dirty="0">
                <a:solidFill>
                  <a:srgbClr val="002060"/>
                </a:solidFill>
                <a:latin typeface="Arial" panose="020B0604020202020204" pitchFamily="34" charset="0"/>
                <a:cs typeface="Arial" panose="020B0604020202020204" pitchFamily="34" charset="0"/>
              </a:rPr>
              <a:t> </a:t>
            </a:r>
            <a:r>
              <a:rPr lang="en-US" sz="2600" dirty="0" err="1">
                <a:solidFill>
                  <a:srgbClr val="002060"/>
                </a:solidFill>
                <a:latin typeface="Arial" panose="020B0604020202020204" pitchFamily="34" charset="0"/>
                <a:cs typeface="Arial" panose="020B0604020202020204" pitchFamily="34" charset="0"/>
              </a:rPr>
              <a:t>bệnh</a:t>
            </a:r>
            <a:r>
              <a:rPr lang="en-US" sz="2600" dirty="0">
                <a:solidFill>
                  <a:srgbClr val="002060"/>
                </a:solidFill>
                <a:latin typeface="Arial" panose="020B0604020202020204" pitchFamily="34" charset="0"/>
                <a:cs typeface="Arial" panose="020B0604020202020204" pitchFamily="34" charset="0"/>
              </a:rPr>
              <a:t>, y </a:t>
            </a:r>
            <a:r>
              <a:rPr lang="en-US" sz="2600" dirty="0" err="1">
                <a:solidFill>
                  <a:srgbClr val="002060"/>
                </a:solidFill>
                <a:latin typeface="Arial" panose="020B0604020202020204" pitchFamily="34" charset="0"/>
                <a:cs typeface="Arial" panose="020B0604020202020204" pitchFamily="34" charset="0"/>
              </a:rPr>
              <a:t>tế</a:t>
            </a:r>
            <a:r>
              <a:rPr lang="en-US" sz="2600" dirty="0">
                <a:solidFill>
                  <a:srgbClr val="002060"/>
                </a:solidFill>
                <a:latin typeface="Arial" panose="020B0604020202020204" pitchFamily="34" charset="0"/>
                <a:cs typeface="Arial" panose="020B0604020202020204" pitchFamily="34" charset="0"/>
              </a:rPr>
              <a:t> </a:t>
            </a:r>
            <a:r>
              <a:rPr lang="en-US" sz="2600" dirty="0" err="1">
                <a:solidFill>
                  <a:srgbClr val="002060"/>
                </a:solidFill>
                <a:latin typeface="Arial" panose="020B0604020202020204" pitchFamily="34" charset="0"/>
                <a:cs typeface="Arial" panose="020B0604020202020204" pitchFamily="34" charset="0"/>
              </a:rPr>
              <a:t>dự</a:t>
            </a:r>
            <a:r>
              <a:rPr lang="en-US" sz="2600" dirty="0">
                <a:solidFill>
                  <a:srgbClr val="002060"/>
                </a:solidFill>
                <a:latin typeface="Arial" panose="020B0604020202020204" pitchFamily="34" charset="0"/>
                <a:cs typeface="Arial" panose="020B0604020202020204" pitchFamily="34" charset="0"/>
              </a:rPr>
              <a:t> </a:t>
            </a:r>
            <a:r>
              <a:rPr lang="en-US" sz="2600" dirty="0" err="1">
                <a:solidFill>
                  <a:srgbClr val="002060"/>
                </a:solidFill>
                <a:latin typeface="Arial" panose="020B0604020202020204" pitchFamily="34" charset="0"/>
                <a:cs typeface="Arial" panose="020B0604020202020204" pitchFamily="34" charset="0"/>
              </a:rPr>
              <a:t>phòng</a:t>
            </a:r>
            <a:r>
              <a:rPr lang="en-US" sz="2600" dirty="0">
                <a:solidFill>
                  <a:srgbClr val="002060"/>
                </a:solidFill>
                <a:latin typeface="Arial" panose="020B0604020202020204" pitchFamily="34" charset="0"/>
                <a:cs typeface="Arial" panose="020B0604020202020204" pitchFamily="34" charset="0"/>
              </a:rPr>
              <a:t> </a:t>
            </a:r>
            <a:r>
              <a:rPr lang="en-US" sz="2600" dirty="0" err="1">
                <a:solidFill>
                  <a:srgbClr val="002060"/>
                </a:solidFill>
                <a:latin typeface="Arial" panose="020B0604020202020204" pitchFamily="34" charset="0"/>
                <a:cs typeface="Arial" panose="020B0604020202020204" pitchFamily="34" charset="0"/>
              </a:rPr>
              <a:t>và</a:t>
            </a:r>
            <a:r>
              <a:rPr lang="en-US" sz="2600" dirty="0">
                <a:solidFill>
                  <a:srgbClr val="002060"/>
                </a:solidFill>
                <a:latin typeface="Arial" panose="020B0604020202020204" pitchFamily="34" charset="0"/>
                <a:cs typeface="Arial" panose="020B0604020202020204" pitchFamily="34" charset="0"/>
              </a:rPr>
              <a:t> </a:t>
            </a:r>
            <a:r>
              <a:rPr lang="en-US" sz="2600" dirty="0" err="1">
                <a:solidFill>
                  <a:srgbClr val="002060"/>
                </a:solidFill>
                <a:latin typeface="Arial" panose="020B0604020202020204" pitchFamily="34" charset="0"/>
                <a:cs typeface="Arial" panose="020B0604020202020204" pitchFamily="34" charset="0"/>
              </a:rPr>
              <a:t>dịch</a:t>
            </a:r>
            <a:r>
              <a:rPr lang="en-US" sz="2600" dirty="0">
                <a:solidFill>
                  <a:srgbClr val="002060"/>
                </a:solidFill>
                <a:latin typeface="Arial" panose="020B0604020202020204" pitchFamily="34" charset="0"/>
                <a:cs typeface="Arial" panose="020B0604020202020204" pitchFamily="34" charset="0"/>
              </a:rPr>
              <a:t> </a:t>
            </a:r>
            <a:r>
              <a:rPr lang="en-US" sz="2600" dirty="0" err="1">
                <a:solidFill>
                  <a:srgbClr val="002060"/>
                </a:solidFill>
                <a:latin typeface="Arial" panose="020B0604020202020204" pitchFamily="34" charset="0"/>
                <a:cs typeface="Arial" panose="020B0604020202020204" pitchFamily="34" charset="0"/>
              </a:rPr>
              <a:t>vụ</a:t>
            </a:r>
            <a:r>
              <a:rPr lang="en-US" sz="2600" dirty="0">
                <a:solidFill>
                  <a:srgbClr val="002060"/>
                </a:solidFill>
                <a:latin typeface="Arial" panose="020B0604020202020204" pitchFamily="34" charset="0"/>
                <a:cs typeface="Arial" panose="020B0604020202020204" pitchFamily="34" charset="0"/>
              </a:rPr>
              <a:t> y </a:t>
            </a:r>
            <a:r>
              <a:rPr lang="en-US" sz="2600" dirty="0" err="1">
                <a:solidFill>
                  <a:srgbClr val="002060"/>
                </a:solidFill>
                <a:latin typeface="Arial" panose="020B0604020202020204" pitchFamily="34" charset="0"/>
                <a:cs typeface="Arial" panose="020B0604020202020204" pitchFamily="34" charset="0"/>
              </a:rPr>
              <a:t>tế</a:t>
            </a:r>
            <a:r>
              <a:rPr lang="en-US" sz="2600" dirty="0">
                <a:solidFill>
                  <a:srgbClr val="002060"/>
                </a:solidFill>
                <a:latin typeface="Arial" panose="020B0604020202020204" pitchFamily="34" charset="0"/>
                <a:cs typeface="Arial" panose="020B0604020202020204" pitchFamily="34" charset="0"/>
              </a:rPr>
              <a:t> </a:t>
            </a:r>
            <a:r>
              <a:rPr lang="en-US" sz="2600" dirty="0" err="1">
                <a:solidFill>
                  <a:srgbClr val="002060"/>
                </a:solidFill>
                <a:latin typeface="Arial" panose="020B0604020202020204" pitchFamily="34" charset="0"/>
                <a:cs typeface="Arial" panose="020B0604020202020204" pitchFamily="34" charset="0"/>
              </a:rPr>
              <a:t>khác</a:t>
            </a:r>
            <a:r>
              <a:rPr lang="en-US" sz="2600" dirty="0">
                <a:solidFill>
                  <a:srgbClr val="002060"/>
                </a:solidFill>
                <a:latin typeface="Arial" panose="020B0604020202020204" pitchFamily="34" charset="0"/>
                <a:cs typeface="Arial" panose="020B0604020202020204" pitchFamily="34" charset="0"/>
              </a:rPr>
              <a:t>: </a:t>
            </a:r>
            <a:r>
              <a:rPr lang="en-US" sz="2600" b="1" dirty="0" err="1">
                <a:solidFill>
                  <a:srgbClr val="002060"/>
                </a:solidFill>
                <a:latin typeface="Arial" panose="020B0604020202020204" pitchFamily="34" charset="0"/>
                <a:cs typeface="Arial" panose="020B0604020202020204" pitchFamily="34" charset="0"/>
              </a:rPr>
              <a:t>trích</a:t>
            </a:r>
            <a:r>
              <a:rPr lang="en-US" sz="2600" b="1" dirty="0">
                <a:solidFill>
                  <a:srgbClr val="002060"/>
                </a:solidFill>
                <a:latin typeface="Arial" panose="020B0604020202020204" pitchFamily="34" charset="0"/>
                <a:cs typeface="Arial" panose="020B0604020202020204" pitchFamily="34" charset="0"/>
              </a:rPr>
              <a:t> </a:t>
            </a:r>
            <a:r>
              <a:rPr lang="en-US" sz="2600" b="1" dirty="0" err="1">
                <a:solidFill>
                  <a:srgbClr val="002060"/>
                </a:solidFill>
                <a:latin typeface="Arial" panose="020B0604020202020204" pitchFamily="34" charset="0"/>
                <a:cs typeface="Arial" panose="020B0604020202020204" pitchFamily="34" charset="0"/>
              </a:rPr>
              <a:t>tối</a:t>
            </a:r>
            <a:r>
              <a:rPr lang="en-US" sz="2600" b="1" dirty="0">
                <a:solidFill>
                  <a:srgbClr val="002060"/>
                </a:solidFill>
                <a:latin typeface="Arial" panose="020B0604020202020204" pitchFamily="34" charset="0"/>
                <a:cs typeface="Arial" panose="020B0604020202020204" pitchFamily="34" charset="0"/>
              </a:rPr>
              <a:t> </a:t>
            </a:r>
            <a:r>
              <a:rPr lang="en-US" sz="2600" b="1" dirty="0" err="1">
                <a:solidFill>
                  <a:srgbClr val="002060"/>
                </a:solidFill>
                <a:latin typeface="Arial" panose="020B0604020202020204" pitchFamily="34" charset="0"/>
                <a:cs typeface="Arial" panose="020B0604020202020204" pitchFamily="34" charset="0"/>
              </a:rPr>
              <a:t>thiểu</a:t>
            </a:r>
            <a:r>
              <a:rPr lang="en-US" sz="2600" b="1" dirty="0">
                <a:solidFill>
                  <a:srgbClr val="002060"/>
                </a:solidFill>
                <a:latin typeface="Arial" panose="020B0604020202020204" pitchFamily="34" charset="0"/>
                <a:cs typeface="Arial" panose="020B0604020202020204" pitchFamily="34" charset="0"/>
              </a:rPr>
              <a:t> 35% </a:t>
            </a:r>
            <a:r>
              <a:rPr lang="en-US" sz="2600" dirty="0" err="1">
                <a:solidFill>
                  <a:srgbClr val="002060"/>
                </a:solidFill>
                <a:latin typeface="Arial" panose="020B0604020202020204" pitchFamily="34" charset="0"/>
                <a:cs typeface="Arial" panose="020B0604020202020204" pitchFamily="34" charset="0"/>
              </a:rPr>
              <a:t>số</a:t>
            </a:r>
            <a:r>
              <a:rPr lang="en-US" sz="2600" dirty="0">
                <a:solidFill>
                  <a:srgbClr val="002060"/>
                </a:solidFill>
                <a:latin typeface="Arial" panose="020B0604020202020204" pitchFamily="34" charset="0"/>
                <a:cs typeface="Arial" panose="020B0604020202020204" pitchFamily="34" charset="0"/>
              </a:rPr>
              <a:t> </a:t>
            </a:r>
            <a:r>
              <a:rPr lang="en-US" sz="2600" dirty="0" err="1">
                <a:solidFill>
                  <a:srgbClr val="002060"/>
                </a:solidFill>
                <a:latin typeface="Arial" panose="020B0604020202020204" pitchFamily="34" charset="0"/>
                <a:cs typeface="Arial" panose="020B0604020202020204" pitchFamily="34" charset="0"/>
              </a:rPr>
              <a:t>thu</a:t>
            </a:r>
            <a:r>
              <a:rPr lang="en-US" sz="2600" dirty="0">
                <a:solidFill>
                  <a:srgbClr val="002060"/>
                </a:solidFill>
                <a:latin typeface="Arial" panose="020B0604020202020204" pitchFamily="34" charset="0"/>
                <a:cs typeface="Arial" panose="020B0604020202020204" pitchFamily="34" charset="0"/>
              </a:rPr>
              <a:t> </a:t>
            </a:r>
            <a:r>
              <a:rPr lang="en-US" sz="2600" dirty="0" err="1">
                <a:solidFill>
                  <a:srgbClr val="002060"/>
                </a:solidFill>
                <a:latin typeface="Arial" panose="020B0604020202020204" pitchFamily="34" charset="0"/>
                <a:cs typeface="Arial" panose="020B0604020202020204" pitchFamily="34" charset="0"/>
              </a:rPr>
              <a:t>sau</a:t>
            </a:r>
            <a:r>
              <a:rPr lang="en-US" sz="2600" dirty="0">
                <a:solidFill>
                  <a:srgbClr val="002060"/>
                </a:solidFill>
                <a:latin typeface="Arial" panose="020B0604020202020204" pitchFamily="34" charset="0"/>
                <a:cs typeface="Arial" panose="020B0604020202020204" pitchFamily="34" charset="0"/>
              </a:rPr>
              <a:t> </a:t>
            </a:r>
            <a:r>
              <a:rPr lang="en-US" sz="2600" dirty="0" err="1">
                <a:solidFill>
                  <a:srgbClr val="002060"/>
                </a:solidFill>
                <a:latin typeface="Arial" panose="020B0604020202020204" pitchFamily="34" charset="0"/>
                <a:cs typeface="Arial" panose="020B0604020202020204" pitchFamily="34" charset="0"/>
              </a:rPr>
              <a:t>khi</a:t>
            </a:r>
            <a:r>
              <a:rPr lang="en-US" sz="2600" dirty="0">
                <a:solidFill>
                  <a:srgbClr val="002060"/>
                </a:solidFill>
                <a:latin typeface="Arial" panose="020B0604020202020204" pitchFamily="34" charset="0"/>
                <a:cs typeface="Arial" panose="020B0604020202020204" pitchFamily="34" charset="0"/>
              </a:rPr>
              <a:t> </a:t>
            </a:r>
            <a:r>
              <a:rPr lang="en-US" sz="2600" dirty="0" err="1">
                <a:solidFill>
                  <a:srgbClr val="002060"/>
                </a:solidFill>
                <a:latin typeface="Arial" panose="020B0604020202020204" pitchFamily="34" charset="0"/>
                <a:cs typeface="Arial" panose="020B0604020202020204" pitchFamily="34" charset="0"/>
              </a:rPr>
              <a:t>trừ</a:t>
            </a:r>
            <a:r>
              <a:rPr lang="en-US" sz="2600" dirty="0">
                <a:solidFill>
                  <a:srgbClr val="002060"/>
                </a:solidFill>
                <a:latin typeface="Arial" panose="020B0604020202020204" pitchFamily="34" charset="0"/>
                <a:cs typeface="Arial" panose="020B0604020202020204" pitchFamily="34" charset="0"/>
              </a:rPr>
              <a:t> </a:t>
            </a:r>
            <a:r>
              <a:rPr lang="en-US" sz="2600" dirty="0" err="1">
                <a:solidFill>
                  <a:srgbClr val="002060"/>
                </a:solidFill>
                <a:latin typeface="Arial" panose="020B0604020202020204" pitchFamily="34" charset="0"/>
                <a:cs typeface="Arial" panose="020B0604020202020204" pitchFamily="34" charset="0"/>
              </a:rPr>
              <a:t>các</a:t>
            </a:r>
            <a:r>
              <a:rPr lang="en-US" sz="2600" dirty="0">
                <a:solidFill>
                  <a:srgbClr val="002060"/>
                </a:solidFill>
                <a:latin typeface="Arial" panose="020B0604020202020204" pitchFamily="34" charset="0"/>
                <a:cs typeface="Arial" panose="020B0604020202020204" pitchFamily="34" charset="0"/>
              </a:rPr>
              <a:t> </a:t>
            </a:r>
            <a:r>
              <a:rPr lang="en-US" sz="2600" dirty="0" err="1">
                <a:solidFill>
                  <a:srgbClr val="002060"/>
                </a:solidFill>
                <a:latin typeface="Arial" panose="020B0604020202020204" pitchFamily="34" charset="0"/>
                <a:cs typeface="Arial" panose="020B0604020202020204" pitchFamily="34" charset="0"/>
              </a:rPr>
              <a:t>khoản</a:t>
            </a:r>
            <a:r>
              <a:rPr lang="en-US" sz="2600" dirty="0">
                <a:solidFill>
                  <a:srgbClr val="002060"/>
                </a:solidFill>
                <a:latin typeface="Arial" panose="020B0604020202020204" pitchFamily="34" charset="0"/>
                <a:cs typeface="Arial" panose="020B0604020202020204" pitchFamily="34" charset="0"/>
              </a:rPr>
              <a:t> chi </a:t>
            </a:r>
            <a:r>
              <a:rPr lang="en-US" sz="2600" dirty="0" err="1">
                <a:solidFill>
                  <a:srgbClr val="002060"/>
                </a:solidFill>
                <a:latin typeface="Arial" panose="020B0604020202020204" pitchFamily="34" charset="0"/>
                <a:cs typeface="Arial" panose="020B0604020202020204" pitchFamily="34" charset="0"/>
              </a:rPr>
              <a:t>phí</a:t>
            </a:r>
            <a:r>
              <a:rPr lang="en-US" sz="2600" dirty="0">
                <a:solidFill>
                  <a:srgbClr val="002060"/>
                </a:solidFill>
                <a:latin typeface="Arial" panose="020B0604020202020204" pitchFamily="34" charset="0"/>
                <a:cs typeface="Arial" panose="020B0604020202020204" pitchFamily="34" charset="0"/>
              </a:rPr>
              <a:t> </a:t>
            </a:r>
            <a:r>
              <a:rPr lang="en-US" sz="2600" dirty="0" err="1">
                <a:solidFill>
                  <a:srgbClr val="002060"/>
                </a:solidFill>
                <a:latin typeface="Arial" panose="020B0604020202020204" pitchFamily="34" charset="0"/>
                <a:cs typeface="Arial" panose="020B0604020202020204" pitchFamily="34" charset="0"/>
              </a:rPr>
              <a:t>đã</a:t>
            </a:r>
            <a:r>
              <a:rPr lang="en-US" sz="2600" dirty="0">
                <a:solidFill>
                  <a:srgbClr val="002060"/>
                </a:solidFill>
                <a:latin typeface="Arial" panose="020B0604020202020204" pitchFamily="34" charset="0"/>
                <a:cs typeface="Arial" panose="020B0604020202020204" pitchFamily="34" charset="0"/>
              </a:rPr>
              <a:t> </a:t>
            </a:r>
            <a:r>
              <a:rPr lang="en-US" sz="2600" dirty="0" err="1">
                <a:solidFill>
                  <a:srgbClr val="002060"/>
                </a:solidFill>
                <a:latin typeface="Arial" panose="020B0604020202020204" pitchFamily="34" charset="0"/>
                <a:cs typeface="Arial" panose="020B0604020202020204" pitchFamily="34" charset="0"/>
              </a:rPr>
              <a:t>được</a:t>
            </a:r>
            <a:r>
              <a:rPr lang="en-US" sz="2600" dirty="0">
                <a:solidFill>
                  <a:srgbClr val="002060"/>
                </a:solidFill>
                <a:latin typeface="Arial" panose="020B0604020202020204" pitchFamily="34" charset="0"/>
                <a:cs typeface="Arial" panose="020B0604020202020204" pitchFamily="34" charset="0"/>
              </a:rPr>
              <a:t> </a:t>
            </a:r>
            <a:r>
              <a:rPr lang="en-US" sz="2600" dirty="0" err="1">
                <a:solidFill>
                  <a:srgbClr val="002060"/>
                </a:solidFill>
                <a:latin typeface="Arial" panose="020B0604020202020204" pitchFamily="34" charset="0"/>
                <a:cs typeface="Arial" panose="020B0604020202020204" pitchFamily="34" charset="0"/>
              </a:rPr>
              <a:t>kết</a:t>
            </a:r>
            <a:r>
              <a:rPr lang="en-US" sz="2600" dirty="0">
                <a:solidFill>
                  <a:srgbClr val="002060"/>
                </a:solidFill>
                <a:latin typeface="Arial" panose="020B0604020202020204" pitchFamily="34" charset="0"/>
                <a:cs typeface="Arial" panose="020B0604020202020204" pitchFamily="34" charset="0"/>
              </a:rPr>
              <a:t> </a:t>
            </a:r>
            <a:r>
              <a:rPr lang="en-US" sz="2600" dirty="0" err="1">
                <a:solidFill>
                  <a:srgbClr val="002060"/>
                </a:solidFill>
                <a:latin typeface="Arial" panose="020B0604020202020204" pitchFamily="34" charset="0"/>
                <a:cs typeface="Arial" panose="020B0604020202020204" pitchFamily="34" charset="0"/>
              </a:rPr>
              <a:t>cấu</a:t>
            </a:r>
            <a:r>
              <a:rPr lang="en-US" sz="2600" dirty="0">
                <a:solidFill>
                  <a:srgbClr val="002060"/>
                </a:solidFill>
                <a:latin typeface="Arial" panose="020B0604020202020204" pitchFamily="34" charset="0"/>
                <a:cs typeface="Arial" panose="020B0604020202020204" pitchFamily="34" charset="0"/>
              </a:rPr>
              <a:t> </a:t>
            </a:r>
            <a:r>
              <a:rPr lang="en-US" sz="2600" dirty="0" err="1">
                <a:solidFill>
                  <a:srgbClr val="002060"/>
                </a:solidFill>
                <a:latin typeface="Arial" panose="020B0604020202020204" pitchFamily="34" charset="0"/>
                <a:cs typeface="Arial" panose="020B0604020202020204" pitchFamily="34" charset="0"/>
              </a:rPr>
              <a:t>trong</a:t>
            </a:r>
            <a:r>
              <a:rPr lang="en-US" sz="2600" dirty="0">
                <a:solidFill>
                  <a:srgbClr val="002060"/>
                </a:solidFill>
                <a:latin typeface="Arial" panose="020B0604020202020204" pitchFamily="34" charset="0"/>
                <a:cs typeface="Arial" panose="020B0604020202020204" pitchFamily="34" charset="0"/>
              </a:rPr>
              <a:t> </a:t>
            </a:r>
            <a:r>
              <a:rPr lang="en-US" sz="2600" dirty="0" err="1">
                <a:solidFill>
                  <a:srgbClr val="002060"/>
                </a:solidFill>
                <a:latin typeface="Arial" panose="020B0604020202020204" pitchFamily="34" charset="0"/>
                <a:cs typeface="Arial" panose="020B0604020202020204" pitchFamily="34" charset="0"/>
              </a:rPr>
              <a:t>giá</a:t>
            </a:r>
            <a:r>
              <a:rPr lang="en-US" sz="2600" dirty="0">
                <a:solidFill>
                  <a:srgbClr val="002060"/>
                </a:solidFill>
                <a:latin typeface="Arial" panose="020B0604020202020204" pitchFamily="34" charset="0"/>
                <a:cs typeface="Arial" panose="020B0604020202020204" pitchFamily="34" charset="0"/>
              </a:rPr>
              <a:t> </a:t>
            </a:r>
            <a:r>
              <a:rPr lang="en-US" sz="2600" dirty="0" err="1">
                <a:solidFill>
                  <a:srgbClr val="002060"/>
                </a:solidFill>
                <a:latin typeface="Arial" panose="020B0604020202020204" pitchFamily="34" charset="0"/>
                <a:cs typeface="Arial" panose="020B0604020202020204" pitchFamily="34" charset="0"/>
              </a:rPr>
              <a:t>dịch</a:t>
            </a:r>
            <a:r>
              <a:rPr lang="en-US" sz="2600" dirty="0">
                <a:solidFill>
                  <a:srgbClr val="002060"/>
                </a:solidFill>
                <a:latin typeface="Arial" panose="020B0604020202020204" pitchFamily="34" charset="0"/>
                <a:cs typeface="Arial" panose="020B0604020202020204" pitchFamily="34" charset="0"/>
              </a:rPr>
              <a:t> </a:t>
            </a:r>
            <a:r>
              <a:rPr lang="en-US" sz="2600" dirty="0" err="1">
                <a:solidFill>
                  <a:srgbClr val="002060"/>
                </a:solidFill>
                <a:latin typeface="Arial" panose="020B0604020202020204" pitchFamily="34" charset="0"/>
                <a:cs typeface="Arial" panose="020B0604020202020204" pitchFamily="34" charset="0"/>
              </a:rPr>
              <a:t>vụ</a:t>
            </a:r>
            <a:r>
              <a:rPr lang="en-US" sz="2600" dirty="0">
                <a:solidFill>
                  <a:srgbClr val="002060"/>
                </a:solidFill>
                <a:latin typeface="Arial" panose="020B0604020202020204" pitchFamily="34" charset="0"/>
                <a:cs typeface="Arial" panose="020B0604020202020204" pitchFamily="34" charset="0"/>
              </a:rPr>
              <a:t> </a:t>
            </a:r>
            <a:r>
              <a:rPr lang="en-US" sz="2600" dirty="0" err="1">
                <a:solidFill>
                  <a:srgbClr val="002060"/>
                </a:solidFill>
                <a:latin typeface="Arial" panose="020B0604020202020204" pitchFamily="34" charset="0"/>
                <a:cs typeface="Arial" panose="020B0604020202020204" pitchFamily="34" charset="0"/>
              </a:rPr>
              <a:t>theo</a:t>
            </a:r>
            <a:r>
              <a:rPr lang="en-US" sz="2600" dirty="0">
                <a:solidFill>
                  <a:srgbClr val="002060"/>
                </a:solidFill>
                <a:latin typeface="Arial" panose="020B0604020202020204" pitchFamily="34" charset="0"/>
                <a:cs typeface="Arial" panose="020B0604020202020204" pitchFamily="34" charset="0"/>
              </a:rPr>
              <a:t> </a:t>
            </a:r>
            <a:r>
              <a:rPr lang="en-US" sz="2600" dirty="0" err="1">
                <a:solidFill>
                  <a:srgbClr val="002060"/>
                </a:solidFill>
                <a:latin typeface="Arial" panose="020B0604020202020204" pitchFamily="34" charset="0"/>
                <a:cs typeface="Arial" panose="020B0604020202020204" pitchFamily="34" charset="0"/>
              </a:rPr>
              <a:t>quy</a:t>
            </a:r>
            <a:r>
              <a:rPr lang="en-US" sz="2600" dirty="0">
                <a:solidFill>
                  <a:srgbClr val="002060"/>
                </a:solidFill>
                <a:latin typeface="Arial" panose="020B0604020202020204" pitchFamily="34" charset="0"/>
                <a:cs typeface="Arial" panose="020B0604020202020204" pitchFamily="34" charset="0"/>
              </a:rPr>
              <a:t> </a:t>
            </a:r>
            <a:r>
              <a:rPr lang="en-US" sz="2600" dirty="0" err="1">
                <a:solidFill>
                  <a:srgbClr val="002060"/>
                </a:solidFill>
                <a:latin typeface="Arial" panose="020B0604020202020204" pitchFamily="34" charset="0"/>
                <a:cs typeface="Arial" panose="020B0604020202020204" pitchFamily="34" charset="0"/>
              </a:rPr>
              <a:t>định</a:t>
            </a:r>
            <a:r>
              <a:rPr lang="en-US" sz="2600" dirty="0">
                <a:solidFill>
                  <a:srgbClr val="002060"/>
                </a:solidFill>
                <a:latin typeface="Arial" panose="020B0604020202020204" pitchFamily="34" charset="0"/>
                <a:cs typeface="Arial" panose="020B0604020202020204" pitchFamily="34" charset="0"/>
              </a:rPr>
              <a:t> </a:t>
            </a:r>
            <a:r>
              <a:rPr lang="en-US" sz="2600" dirty="0" err="1">
                <a:solidFill>
                  <a:srgbClr val="002060"/>
                </a:solidFill>
                <a:latin typeface="Arial" panose="020B0604020202020204" pitchFamily="34" charset="0"/>
                <a:cs typeface="Arial" panose="020B0604020202020204" pitchFamily="34" charset="0"/>
              </a:rPr>
              <a:t>của</a:t>
            </a:r>
            <a:r>
              <a:rPr lang="en-US" sz="2600" dirty="0">
                <a:solidFill>
                  <a:srgbClr val="002060"/>
                </a:solidFill>
                <a:latin typeface="Arial" panose="020B0604020202020204" pitchFamily="34" charset="0"/>
                <a:cs typeface="Arial" panose="020B0604020202020204" pitchFamily="34" charset="0"/>
              </a:rPr>
              <a:t> </a:t>
            </a:r>
            <a:r>
              <a:rPr lang="en-US" sz="2600" dirty="0" err="1">
                <a:solidFill>
                  <a:srgbClr val="002060"/>
                </a:solidFill>
                <a:latin typeface="Arial" panose="020B0604020202020204" pitchFamily="34" charset="0"/>
                <a:cs typeface="Arial" panose="020B0604020202020204" pitchFamily="34" charset="0"/>
              </a:rPr>
              <a:t>pháp</a:t>
            </a:r>
            <a:r>
              <a:rPr lang="en-US" sz="2600" dirty="0">
                <a:solidFill>
                  <a:srgbClr val="002060"/>
                </a:solidFill>
                <a:latin typeface="Arial" panose="020B0604020202020204" pitchFamily="34" charset="0"/>
                <a:cs typeface="Arial" panose="020B0604020202020204" pitchFamily="34" charset="0"/>
              </a:rPr>
              <a:t> </a:t>
            </a:r>
            <a:r>
              <a:rPr lang="en-US" sz="2600" dirty="0" err="1">
                <a:solidFill>
                  <a:srgbClr val="002060"/>
                </a:solidFill>
                <a:latin typeface="Arial" panose="020B0604020202020204" pitchFamily="34" charset="0"/>
                <a:cs typeface="Arial" panose="020B0604020202020204" pitchFamily="34" charset="0"/>
              </a:rPr>
              <a:t>luật</a:t>
            </a:r>
            <a:r>
              <a:rPr lang="en-US" sz="2600" dirty="0">
                <a:solidFill>
                  <a:srgbClr val="002060"/>
                </a:solidFill>
                <a:latin typeface="Arial" panose="020B0604020202020204" pitchFamily="34" charset="0"/>
                <a:cs typeface="Arial" panose="020B0604020202020204" pitchFamily="34" charset="0"/>
              </a:rPr>
              <a:t> </a:t>
            </a:r>
            <a:r>
              <a:rPr lang="en-US" sz="2600" dirty="0" err="1">
                <a:solidFill>
                  <a:srgbClr val="002060"/>
                </a:solidFill>
                <a:latin typeface="Arial" panose="020B0604020202020204" pitchFamily="34" charset="0"/>
                <a:cs typeface="Arial" panose="020B0604020202020204" pitchFamily="34" charset="0"/>
              </a:rPr>
              <a:t>về</a:t>
            </a:r>
            <a:r>
              <a:rPr lang="en-US" sz="2600" dirty="0">
                <a:solidFill>
                  <a:srgbClr val="002060"/>
                </a:solidFill>
                <a:latin typeface="Arial" panose="020B0604020202020204" pitchFamily="34" charset="0"/>
                <a:cs typeface="Arial" panose="020B0604020202020204" pitchFamily="34" charset="0"/>
              </a:rPr>
              <a:t> </a:t>
            </a:r>
            <a:r>
              <a:rPr lang="en-US" sz="2600" dirty="0" err="1">
                <a:solidFill>
                  <a:srgbClr val="002060"/>
                </a:solidFill>
                <a:latin typeface="Arial" panose="020B0604020202020204" pitchFamily="34" charset="0"/>
                <a:cs typeface="Arial" panose="020B0604020202020204" pitchFamily="34" charset="0"/>
              </a:rPr>
              <a:t>giá</a:t>
            </a:r>
            <a:r>
              <a:rPr lang="en-US" sz="2600" dirty="0">
                <a:solidFill>
                  <a:srgbClr val="002060"/>
                </a:solidFill>
                <a:latin typeface="Arial" panose="020B0604020202020204" pitchFamily="34" charset="0"/>
                <a:cs typeface="Arial" panose="020B0604020202020204" pitchFamily="34" charset="0"/>
              </a:rPr>
              <a:t> </a:t>
            </a:r>
            <a:r>
              <a:rPr lang="en-US" sz="2600" dirty="0" err="1">
                <a:solidFill>
                  <a:srgbClr val="002060"/>
                </a:solidFill>
                <a:latin typeface="Arial" panose="020B0604020202020204" pitchFamily="34" charset="0"/>
                <a:cs typeface="Arial" panose="020B0604020202020204" pitchFamily="34" charset="0"/>
              </a:rPr>
              <a:t>dịch</a:t>
            </a:r>
            <a:r>
              <a:rPr lang="en-US" sz="2600" dirty="0">
                <a:solidFill>
                  <a:srgbClr val="002060"/>
                </a:solidFill>
                <a:latin typeface="Arial" panose="020B0604020202020204" pitchFamily="34" charset="0"/>
                <a:cs typeface="Arial" panose="020B0604020202020204" pitchFamily="34" charset="0"/>
              </a:rPr>
              <a:t> </a:t>
            </a:r>
            <a:r>
              <a:rPr lang="en-US" sz="2600" dirty="0" err="1">
                <a:solidFill>
                  <a:srgbClr val="002060"/>
                </a:solidFill>
                <a:latin typeface="Arial" panose="020B0604020202020204" pitchFamily="34" charset="0"/>
                <a:cs typeface="Arial" panose="020B0604020202020204" pitchFamily="34" charset="0"/>
              </a:rPr>
              <a:t>vụ</a:t>
            </a:r>
            <a:r>
              <a:rPr lang="en-US" sz="2600" dirty="0">
                <a:solidFill>
                  <a:srgbClr val="002060"/>
                </a:solidFill>
                <a:latin typeface="Arial" panose="020B0604020202020204" pitchFamily="34" charset="0"/>
                <a:cs typeface="Arial" panose="020B0604020202020204" pitchFamily="34" charset="0"/>
              </a:rPr>
              <a:t>.</a:t>
            </a:r>
          </a:p>
          <a:p>
            <a:pPr lvl="1" algn="just"/>
            <a:r>
              <a:rPr lang="en-US" sz="2600" dirty="0" err="1">
                <a:solidFill>
                  <a:srgbClr val="002060"/>
                </a:solidFill>
                <a:latin typeface="Arial" panose="020B0604020202020204" pitchFamily="34" charset="0"/>
                <a:cs typeface="Arial" panose="020B0604020202020204" pitchFamily="34" charset="0"/>
              </a:rPr>
              <a:t>Đối</a:t>
            </a:r>
            <a:r>
              <a:rPr lang="en-US" sz="2600" dirty="0">
                <a:solidFill>
                  <a:srgbClr val="002060"/>
                </a:solidFill>
                <a:latin typeface="Arial" panose="020B0604020202020204" pitchFamily="34" charset="0"/>
                <a:cs typeface="Arial" panose="020B0604020202020204" pitchFamily="34" charset="0"/>
              </a:rPr>
              <a:t> </a:t>
            </a:r>
            <a:r>
              <a:rPr lang="en-US" sz="2600" dirty="0" err="1">
                <a:solidFill>
                  <a:srgbClr val="002060"/>
                </a:solidFill>
                <a:latin typeface="Arial" panose="020B0604020202020204" pitchFamily="34" charset="0"/>
                <a:cs typeface="Arial" panose="020B0604020202020204" pitchFamily="34" charset="0"/>
              </a:rPr>
              <a:t>với</a:t>
            </a:r>
            <a:r>
              <a:rPr lang="en-US" sz="2600" dirty="0">
                <a:solidFill>
                  <a:srgbClr val="002060"/>
                </a:solidFill>
                <a:latin typeface="Arial" panose="020B0604020202020204" pitchFamily="34" charset="0"/>
                <a:cs typeface="Arial" panose="020B0604020202020204" pitchFamily="34" charset="0"/>
              </a:rPr>
              <a:t> </a:t>
            </a:r>
            <a:r>
              <a:rPr lang="en-US" sz="2600" dirty="0" err="1">
                <a:solidFill>
                  <a:srgbClr val="002060"/>
                </a:solidFill>
                <a:latin typeface="Arial" panose="020B0604020202020204" pitchFamily="34" charset="0"/>
                <a:cs typeface="Arial" panose="020B0604020202020204" pitchFamily="34" charset="0"/>
              </a:rPr>
              <a:t>số</a:t>
            </a:r>
            <a:r>
              <a:rPr lang="en-US" sz="2600" dirty="0">
                <a:solidFill>
                  <a:srgbClr val="002060"/>
                </a:solidFill>
                <a:latin typeface="Arial" panose="020B0604020202020204" pitchFamily="34" charset="0"/>
                <a:cs typeface="Arial" panose="020B0604020202020204" pitchFamily="34" charset="0"/>
              </a:rPr>
              <a:t> </a:t>
            </a:r>
            <a:r>
              <a:rPr lang="en-US" sz="2600" dirty="0" err="1">
                <a:solidFill>
                  <a:srgbClr val="002060"/>
                </a:solidFill>
                <a:latin typeface="Arial" panose="020B0604020202020204" pitchFamily="34" charset="0"/>
                <a:cs typeface="Arial" panose="020B0604020202020204" pitchFamily="34" charset="0"/>
              </a:rPr>
              <a:t>thu</a:t>
            </a:r>
            <a:r>
              <a:rPr lang="en-US" sz="2600" dirty="0">
                <a:solidFill>
                  <a:srgbClr val="002060"/>
                </a:solidFill>
                <a:latin typeface="Arial" panose="020B0604020202020204" pitchFamily="34" charset="0"/>
                <a:cs typeface="Arial" panose="020B0604020202020204" pitchFamily="34" charset="0"/>
              </a:rPr>
              <a:t> </a:t>
            </a:r>
            <a:r>
              <a:rPr lang="en-US" sz="2600" dirty="0" err="1">
                <a:solidFill>
                  <a:srgbClr val="002060"/>
                </a:solidFill>
                <a:latin typeface="Arial" panose="020B0604020202020204" pitchFamily="34" charset="0"/>
                <a:cs typeface="Arial" panose="020B0604020202020204" pitchFamily="34" charset="0"/>
              </a:rPr>
              <a:t>dịch</a:t>
            </a:r>
            <a:r>
              <a:rPr lang="en-US" sz="2600" dirty="0">
                <a:solidFill>
                  <a:srgbClr val="002060"/>
                </a:solidFill>
                <a:latin typeface="Arial" panose="020B0604020202020204" pitchFamily="34" charset="0"/>
                <a:cs typeface="Arial" panose="020B0604020202020204" pitchFamily="34" charset="0"/>
              </a:rPr>
              <a:t> </a:t>
            </a:r>
            <a:r>
              <a:rPr lang="en-US" sz="2600" dirty="0" err="1">
                <a:solidFill>
                  <a:srgbClr val="002060"/>
                </a:solidFill>
                <a:latin typeface="Arial" panose="020B0604020202020204" pitchFamily="34" charset="0"/>
                <a:cs typeface="Arial" panose="020B0604020202020204" pitchFamily="34" charset="0"/>
              </a:rPr>
              <a:t>vụ</a:t>
            </a:r>
            <a:r>
              <a:rPr lang="en-US" sz="2600" dirty="0">
                <a:solidFill>
                  <a:srgbClr val="002060"/>
                </a:solidFill>
                <a:latin typeface="Arial" panose="020B0604020202020204" pitchFamily="34" charset="0"/>
                <a:cs typeface="Arial" panose="020B0604020202020204" pitchFamily="34" charset="0"/>
              </a:rPr>
              <a:t>, </a:t>
            </a:r>
            <a:r>
              <a:rPr lang="en-US" sz="2600" dirty="0" err="1">
                <a:solidFill>
                  <a:srgbClr val="002060"/>
                </a:solidFill>
                <a:latin typeface="Arial" panose="020B0604020202020204" pitchFamily="34" charset="0"/>
                <a:cs typeface="Arial" panose="020B0604020202020204" pitchFamily="34" charset="0"/>
              </a:rPr>
              <a:t>các</a:t>
            </a:r>
            <a:r>
              <a:rPr lang="en-US" sz="2600" dirty="0">
                <a:solidFill>
                  <a:srgbClr val="002060"/>
                </a:solidFill>
                <a:latin typeface="Arial" panose="020B0604020202020204" pitchFamily="34" charset="0"/>
                <a:cs typeface="Arial" panose="020B0604020202020204" pitchFamily="34" charset="0"/>
              </a:rPr>
              <a:t> </a:t>
            </a:r>
            <a:r>
              <a:rPr lang="en-US" sz="2600" dirty="0" err="1">
                <a:solidFill>
                  <a:srgbClr val="002060"/>
                </a:solidFill>
                <a:latin typeface="Arial" panose="020B0604020202020204" pitchFamily="34" charset="0"/>
                <a:cs typeface="Arial" panose="020B0604020202020204" pitchFamily="34" charset="0"/>
              </a:rPr>
              <a:t>hoạt</a:t>
            </a:r>
            <a:r>
              <a:rPr lang="en-US" sz="2600" dirty="0">
                <a:solidFill>
                  <a:srgbClr val="002060"/>
                </a:solidFill>
                <a:latin typeface="Arial" panose="020B0604020202020204" pitchFamily="34" charset="0"/>
                <a:cs typeface="Arial" panose="020B0604020202020204" pitchFamily="34" charset="0"/>
              </a:rPr>
              <a:t> </a:t>
            </a:r>
            <a:r>
              <a:rPr lang="en-US" sz="2600" dirty="0" err="1">
                <a:solidFill>
                  <a:srgbClr val="002060"/>
                </a:solidFill>
                <a:latin typeface="Arial" panose="020B0604020202020204" pitchFamily="34" charset="0"/>
                <a:cs typeface="Arial" panose="020B0604020202020204" pitchFamily="34" charset="0"/>
              </a:rPr>
              <a:t>động</a:t>
            </a:r>
            <a:r>
              <a:rPr lang="en-US" sz="2600" dirty="0">
                <a:solidFill>
                  <a:srgbClr val="002060"/>
                </a:solidFill>
                <a:latin typeface="Arial" panose="020B0604020202020204" pitchFamily="34" charset="0"/>
                <a:cs typeface="Arial" panose="020B0604020202020204" pitchFamily="34" charset="0"/>
              </a:rPr>
              <a:t> </a:t>
            </a:r>
            <a:r>
              <a:rPr lang="en-US" sz="2600" dirty="0" err="1">
                <a:solidFill>
                  <a:srgbClr val="002060"/>
                </a:solidFill>
                <a:latin typeface="Arial" panose="020B0604020202020204" pitchFamily="34" charset="0"/>
                <a:cs typeface="Arial" panose="020B0604020202020204" pitchFamily="34" charset="0"/>
              </a:rPr>
              <a:t>liên</a:t>
            </a:r>
            <a:r>
              <a:rPr lang="en-US" sz="2600" dirty="0">
                <a:solidFill>
                  <a:srgbClr val="002060"/>
                </a:solidFill>
                <a:latin typeface="Arial" panose="020B0604020202020204" pitchFamily="34" charset="0"/>
                <a:cs typeface="Arial" panose="020B0604020202020204" pitchFamily="34" charset="0"/>
              </a:rPr>
              <a:t> </a:t>
            </a:r>
            <a:r>
              <a:rPr lang="en-US" sz="2600" dirty="0" err="1">
                <a:solidFill>
                  <a:srgbClr val="002060"/>
                </a:solidFill>
                <a:latin typeface="Arial" panose="020B0604020202020204" pitchFamily="34" charset="0"/>
                <a:cs typeface="Arial" panose="020B0604020202020204" pitchFamily="34" charset="0"/>
              </a:rPr>
              <a:t>doanh</a:t>
            </a:r>
            <a:r>
              <a:rPr lang="en-US" sz="2600" dirty="0">
                <a:solidFill>
                  <a:srgbClr val="002060"/>
                </a:solidFill>
                <a:latin typeface="Arial" panose="020B0604020202020204" pitchFamily="34" charset="0"/>
                <a:cs typeface="Arial" panose="020B0604020202020204" pitchFamily="34" charset="0"/>
              </a:rPr>
              <a:t> </a:t>
            </a:r>
            <a:r>
              <a:rPr lang="en-US" sz="2600" dirty="0" err="1">
                <a:solidFill>
                  <a:srgbClr val="002060"/>
                </a:solidFill>
                <a:latin typeface="Arial" panose="020B0604020202020204" pitchFamily="34" charset="0"/>
                <a:cs typeface="Arial" panose="020B0604020202020204" pitchFamily="34" charset="0"/>
              </a:rPr>
              <a:t>liên</a:t>
            </a:r>
            <a:r>
              <a:rPr lang="en-US" sz="2600" dirty="0">
                <a:solidFill>
                  <a:srgbClr val="002060"/>
                </a:solidFill>
                <a:latin typeface="Arial" panose="020B0604020202020204" pitchFamily="34" charset="0"/>
                <a:cs typeface="Arial" panose="020B0604020202020204" pitchFamily="34" charset="0"/>
              </a:rPr>
              <a:t> </a:t>
            </a:r>
            <a:r>
              <a:rPr lang="en-US" sz="2600" dirty="0" err="1">
                <a:solidFill>
                  <a:srgbClr val="002060"/>
                </a:solidFill>
                <a:latin typeface="Arial" panose="020B0604020202020204" pitchFamily="34" charset="0"/>
                <a:cs typeface="Arial" panose="020B0604020202020204" pitchFamily="34" charset="0"/>
              </a:rPr>
              <a:t>kết</a:t>
            </a:r>
            <a:r>
              <a:rPr lang="en-US" sz="2600" dirty="0">
                <a:solidFill>
                  <a:srgbClr val="002060"/>
                </a:solidFill>
                <a:latin typeface="Arial" panose="020B0604020202020204" pitchFamily="34" charset="0"/>
                <a:cs typeface="Arial" panose="020B0604020202020204" pitchFamily="34" charset="0"/>
              </a:rPr>
              <a:t> </a:t>
            </a:r>
            <a:r>
              <a:rPr lang="en-US" sz="2600" dirty="0" err="1">
                <a:solidFill>
                  <a:srgbClr val="002060"/>
                </a:solidFill>
                <a:latin typeface="Arial" panose="020B0604020202020204" pitchFamily="34" charset="0"/>
                <a:cs typeface="Arial" panose="020B0604020202020204" pitchFamily="34" charset="0"/>
              </a:rPr>
              <a:t>và</a:t>
            </a:r>
            <a:r>
              <a:rPr lang="en-US" sz="2600" dirty="0">
                <a:solidFill>
                  <a:srgbClr val="002060"/>
                </a:solidFill>
                <a:latin typeface="Arial" panose="020B0604020202020204" pitchFamily="34" charset="0"/>
                <a:cs typeface="Arial" panose="020B0604020202020204" pitchFamily="34" charset="0"/>
              </a:rPr>
              <a:t> </a:t>
            </a:r>
            <a:r>
              <a:rPr lang="en-US" sz="2600" dirty="0" err="1">
                <a:solidFill>
                  <a:srgbClr val="002060"/>
                </a:solidFill>
                <a:latin typeface="Arial" panose="020B0604020202020204" pitchFamily="34" charset="0"/>
                <a:cs typeface="Arial" panose="020B0604020202020204" pitchFamily="34" charset="0"/>
              </a:rPr>
              <a:t>các</a:t>
            </a:r>
            <a:r>
              <a:rPr lang="en-US" sz="2600" dirty="0">
                <a:solidFill>
                  <a:srgbClr val="002060"/>
                </a:solidFill>
                <a:latin typeface="Arial" panose="020B0604020202020204" pitchFamily="34" charset="0"/>
                <a:cs typeface="Arial" panose="020B0604020202020204" pitchFamily="34" charset="0"/>
              </a:rPr>
              <a:t> </a:t>
            </a:r>
            <a:r>
              <a:rPr lang="en-US" sz="2600" dirty="0" err="1">
                <a:solidFill>
                  <a:srgbClr val="002060"/>
                </a:solidFill>
                <a:latin typeface="Arial" panose="020B0604020202020204" pitchFamily="34" charset="0"/>
                <a:cs typeface="Arial" panose="020B0604020202020204" pitchFamily="34" charset="0"/>
              </a:rPr>
              <a:t>khoản</a:t>
            </a:r>
            <a:r>
              <a:rPr lang="en-US" sz="2600" dirty="0">
                <a:solidFill>
                  <a:srgbClr val="002060"/>
                </a:solidFill>
                <a:latin typeface="Arial" panose="020B0604020202020204" pitchFamily="34" charset="0"/>
                <a:cs typeface="Arial" panose="020B0604020202020204" pitchFamily="34" charset="0"/>
              </a:rPr>
              <a:t> </a:t>
            </a:r>
            <a:r>
              <a:rPr lang="en-US" sz="2600" dirty="0" err="1">
                <a:solidFill>
                  <a:srgbClr val="002060"/>
                </a:solidFill>
                <a:latin typeface="Arial" panose="020B0604020202020204" pitchFamily="34" charset="0"/>
                <a:cs typeface="Arial" panose="020B0604020202020204" pitchFamily="34" charset="0"/>
              </a:rPr>
              <a:t>thu</a:t>
            </a:r>
            <a:r>
              <a:rPr lang="en-US" sz="2600" dirty="0">
                <a:solidFill>
                  <a:srgbClr val="002060"/>
                </a:solidFill>
                <a:latin typeface="Arial" panose="020B0604020202020204" pitchFamily="34" charset="0"/>
                <a:cs typeface="Arial" panose="020B0604020202020204" pitchFamily="34" charset="0"/>
              </a:rPr>
              <a:t> </a:t>
            </a:r>
            <a:r>
              <a:rPr lang="en-US" sz="2600" dirty="0" err="1">
                <a:solidFill>
                  <a:srgbClr val="002060"/>
                </a:solidFill>
                <a:latin typeface="Arial" panose="020B0604020202020204" pitchFamily="34" charset="0"/>
                <a:cs typeface="Arial" panose="020B0604020202020204" pitchFamily="34" charset="0"/>
              </a:rPr>
              <a:t>khác</a:t>
            </a:r>
            <a:r>
              <a:rPr lang="en-US" sz="2600" dirty="0">
                <a:solidFill>
                  <a:srgbClr val="002060"/>
                </a:solidFill>
                <a:latin typeface="Arial" panose="020B0604020202020204" pitchFamily="34" charset="0"/>
                <a:cs typeface="Arial" panose="020B0604020202020204" pitchFamily="34" charset="0"/>
              </a:rPr>
              <a:t>: </a:t>
            </a:r>
            <a:r>
              <a:rPr lang="en-US" sz="2600" b="1" dirty="0" err="1">
                <a:solidFill>
                  <a:srgbClr val="002060"/>
                </a:solidFill>
                <a:latin typeface="Arial" panose="020B0604020202020204" pitchFamily="34" charset="0"/>
                <a:cs typeface="Arial" panose="020B0604020202020204" pitchFamily="34" charset="0"/>
              </a:rPr>
              <a:t>sử</a:t>
            </a:r>
            <a:r>
              <a:rPr lang="en-US" sz="2600" b="1" dirty="0">
                <a:solidFill>
                  <a:srgbClr val="002060"/>
                </a:solidFill>
                <a:latin typeface="Arial" panose="020B0604020202020204" pitchFamily="34" charset="0"/>
                <a:cs typeface="Arial" panose="020B0604020202020204" pitchFamily="34" charset="0"/>
              </a:rPr>
              <a:t> </a:t>
            </a:r>
            <a:r>
              <a:rPr lang="en-US" sz="2600" b="1" dirty="0" err="1">
                <a:solidFill>
                  <a:srgbClr val="002060"/>
                </a:solidFill>
                <a:latin typeface="Arial" panose="020B0604020202020204" pitchFamily="34" charset="0"/>
                <a:cs typeface="Arial" panose="020B0604020202020204" pitchFamily="34" charset="0"/>
              </a:rPr>
              <a:t>dụng</a:t>
            </a:r>
            <a:r>
              <a:rPr lang="en-US" sz="2600" b="1" dirty="0">
                <a:solidFill>
                  <a:srgbClr val="002060"/>
                </a:solidFill>
                <a:latin typeface="Arial" panose="020B0604020202020204" pitchFamily="34" charset="0"/>
                <a:cs typeface="Arial" panose="020B0604020202020204" pitchFamily="34" charset="0"/>
              </a:rPr>
              <a:t> </a:t>
            </a:r>
            <a:r>
              <a:rPr lang="en-US" sz="2600" b="1" dirty="0" err="1">
                <a:solidFill>
                  <a:srgbClr val="002060"/>
                </a:solidFill>
                <a:latin typeface="Arial" panose="020B0604020202020204" pitchFamily="34" charset="0"/>
                <a:cs typeface="Arial" panose="020B0604020202020204" pitchFamily="34" charset="0"/>
              </a:rPr>
              <a:t>tối</a:t>
            </a:r>
            <a:r>
              <a:rPr lang="en-US" sz="2600" b="1" dirty="0">
                <a:solidFill>
                  <a:srgbClr val="002060"/>
                </a:solidFill>
                <a:latin typeface="Arial" panose="020B0604020202020204" pitchFamily="34" charset="0"/>
                <a:cs typeface="Arial" panose="020B0604020202020204" pitchFamily="34" charset="0"/>
              </a:rPr>
              <a:t> </a:t>
            </a:r>
            <a:r>
              <a:rPr lang="en-US" sz="2600" b="1" dirty="0" err="1">
                <a:solidFill>
                  <a:srgbClr val="002060"/>
                </a:solidFill>
                <a:latin typeface="Arial" panose="020B0604020202020204" pitchFamily="34" charset="0"/>
                <a:cs typeface="Arial" panose="020B0604020202020204" pitchFamily="34" charset="0"/>
              </a:rPr>
              <a:t>thiểu</a:t>
            </a:r>
            <a:r>
              <a:rPr lang="en-US" sz="2600" b="1" dirty="0">
                <a:solidFill>
                  <a:srgbClr val="002060"/>
                </a:solidFill>
                <a:latin typeface="Arial" panose="020B0604020202020204" pitchFamily="34" charset="0"/>
                <a:cs typeface="Arial" panose="020B0604020202020204" pitchFamily="34" charset="0"/>
              </a:rPr>
              <a:t> 40% </a:t>
            </a:r>
            <a:r>
              <a:rPr lang="en-US" sz="2600" dirty="0" err="1">
                <a:solidFill>
                  <a:srgbClr val="002060"/>
                </a:solidFill>
                <a:latin typeface="Arial" panose="020B0604020202020204" pitchFamily="34" charset="0"/>
                <a:cs typeface="Arial" panose="020B0604020202020204" pitchFamily="34" charset="0"/>
              </a:rPr>
              <a:t>số</a:t>
            </a:r>
            <a:r>
              <a:rPr lang="en-US" sz="2600" dirty="0">
                <a:solidFill>
                  <a:srgbClr val="002060"/>
                </a:solidFill>
                <a:latin typeface="Arial" panose="020B0604020202020204" pitchFamily="34" charset="0"/>
                <a:cs typeface="Arial" panose="020B0604020202020204" pitchFamily="34" charset="0"/>
              </a:rPr>
              <a:t> </a:t>
            </a:r>
            <a:r>
              <a:rPr lang="en-US" sz="2600" dirty="0" err="1">
                <a:solidFill>
                  <a:srgbClr val="002060"/>
                </a:solidFill>
                <a:latin typeface="Arial" panose="020B0604020202020204" pitchFamily="34" charset="0"/>
                <a:cs typeface="Arial" panose="020B0604020202020204" pitchFamily="34" charset="0"/>
              </a:rPr>
              <a:t>thu</a:t>
            </a:r>
            <a:r>
              <a:rPr lang="en-US" sz="2600" dirty="0">
                <a:solidFill>
                  <a:srgbClr val="002060"/>
                </a:solidFill>
                <a:latin typeface="Arial" panose="020B0604020202020204" pitchFamily="34" charset="0"/>
                <a:cs typeface="Arial" panose="020B0604020202020204" pitchFamily="34" charset="0"/>
              </a:rPr>
              <a:t> </a:t>
            </a:r>
            <a:r>
              <a:rPr lang="en-US" sz="2600" dirty="0" err="1">
                <a:solidFill>
                  <a:srgbClr val="002060"/>
                </a:solidFill>
                <a:latin typeface="Arial" panose="020B0604020202020204" pitchFamily="34" charset="0"/>
                <a:cs typeface="Arial" panose="020B0604020202020204" pitchFamily="34" charset="0"/>
              </a:rPr>
              <a:t>từ</a:t>
            </a:r>
            <a:r>
              <a:rPr lang="en-US" sz="2600" dirty="0">
                <a:solidFill>
                  <a:srgbClr val="002060"/>
                </a:solidFill>
                <a:latin typeface="Arial" panose="020B0604020202020204" pitchFamily="34" charset="0"/>
                <a:cs typeface="Arial" panose="020B0604020202020204" pitchFamily="34" charset="0"/>
              </a:rPr>
              <a:t> </a:t>
            </a:r>
            <a:r>
              <a:rPr lang="en-US" sz="2600" dirty="0" err="1">
                <a:solidFill>
                  <a:srgbClr val="002060"/>
                </a:solidFill>
                <a:latin typeface="Arial" panose="020B0604020202020204" pitchFamily="34" charset="0"/>
                <a:cs typeface="Arial" panose="020B0604020202020204" pitchFamily="34" charset="0"/>
              </a:rPr>
              <a:t>các</a:t>
            </a:r>
            <a:r>
              <a:rPr lang="en-US" sz="2600" dirty="0">
                <a:solidFill>
                  <a:srgbClr val="002060"/>
                </a:solidFill>
                <a:latin typeface="Arial" panose="020B0604020202020204" pitchFamily="34" charset="0"/>
                <a:cs typeface="Arial" panose="020B0604020202020204" pitchFamily="34" charset="0"/>
              </a:rPr>
              <a:t> </a:t>
            </a:r>
            <a:r>
              <a:rPr lang="en-US" sz="2600" dirty="0" err="1">
                <a:solidFill>
                  <a:srgbClr val="002060"/>
                </a:solidFill>
                <a:latin typeface="Arial" panose="020B0604020202020204" pitchFamily="34" charset="0"/>
                <a:cs typeface="Arial" panose="020B0604020202020204" pitchFamily="34" charset="0"/>
              </a:rPr>
              <a:t>hoạt</a:t>
            </a:r>
            <a:r>
              <a:rPr lang="en-US" sz="2600" dirty="0">
                <a:solidFill>
                  <a:srgbClr val="002060"/>
                </a:solidFill>
                <a:latin typeface="Arial" panose="020B0604020202020204" pitchFamily="34" charset="0"/>
                <a:cs typeface="Arial" panose="020B0604020202020204" pitchFamily="34" charset="0"/>
              </a:rPr>
              <a:t> </a:t>
            </a:r>
            <a:r>
              <a:rPr lang="en-US" sz="2600" dirty="0" err="1">
                <a:solidFill>
                  <a:srgbClr val="002060"/>
                </a:solidFill>
                <a:latin typeface="Arial" panose="020B0604020202020204" pitchFamily="34" charset="0"/>
                <a:cs typeface="Arial" panose="020B0604020202020204" pitchFamily="34" charset="0"/>
              </a:rPr>
              <a:t>động</a:t>
            </a:r>
            <a:r>
              <a:rPr lang="en-US" sz="2600" dirty="0">
                <a:solidFill>
                  <a:srgbClr val="002060"/>
                </a:solidFill>
                <a:latin typeface="Arial" panose="020B0604020202020204" pitchFamily="34" charset="0"/>
                <a:cs typeface="Arial" panose="020B0604020202020204" pitchFamily="34" charset="0"/>
              </a:rPr>
              <a:t> </a:t>
            </a:r>
            <a:r>
              <a:rPr lang="en-US" sz="2600" dirty="0" err="1">
                <a:solidFill>
                  <a:srgbClr val="002060"/>
                </a:solidFill>
                <a:latin typeface="Arial" panose="020B0604020202020204" pitchFamily="34" charset="0"/>
                <a:cs typeface="Arial" panose="020B0604020202020204" pitchFamily="34" charset="0"/>
              </a:rPr>
              <a:t>trên</a:t>
            </a:r>
            <a:r>
              <a:rPr lang="en-US" sz="2600" dirty="0">
                <a:solidFill>
                  <a:srgbClr val="002060"/>
                </a:solidFill>
                <a:latin typeface="Arial" panose="020B0604020202020204" pitchFamily="34" charset="0"/>
                <a:cs typeface="Arial" panose="020B0604020202020204" pitchFamily="34" charset="0"/>
              </a:rPr>
              <a:t> </a:t>
            </a:r>
            <a:r>
              <a:rPr lang="en-US" sz="2600" dirty="0" err="1">
                <a:solidFill>
                  <a:srgbClr val="002060"/>
                </a:solidFill>
                <a:latin typeface="Arial" panose="020B0604020202020204" pitchFamily="34" charset="0"/>
                <a:cs typeface="Arial" panose="020B0604020202020204" pitchFamily="34" charset="0"/>
              </a:rPr>
              <a:t>sau</a:t>
            </a:r>
            <a:r>
              <a:rPr lang="en-US" sz="2600" dirty="0">
                <a:solidFill>
                  <a:srgbClr val="002060"/>
                </a:solidFill>
                <a:latin typeface="Arial" panose="020B0604020202020204" pitchFamily="34" charset="0"/>
                <a:cs typeface="Arial" panose="020B0604020202020204" pitchFamily="34" charset="0"/>
              </a:rPr>
              <a:t> </a:t>
            </a:r>
            <a:r>
              <a:rPr lang="en-US" sz="2600" dirty="0" err="1">
                <a:solidFill>
                  <a:srgbClr val="002060"/>
                </a:solidFill>
                <a:latin typeface="Arial" panose="020B0604020202020204" pitchFamily="34" charset="0"/>
                <a:cs typeface="Arial" panose="020B0604020202020204" pitchFamily="34" charset="0"/>
              </a:rPr>
              <a:t>khi</a:t>
            </a:r>
            <a:r>
              <a:rPr lang="en-US" sz="2600" dirty="0">
                <a:solidFill>
                  <a:srgbClr val="002060"/>
                </a:solidFill>
                <a:latin typeface="Arial" panose="020B0604020202020204" pitchFamily="34" charset="0"/>
                <a:cs typeface="Arial" panose="020B0604020202020204" pitchFamily="34" charset="0"/>
              </a:rPr>
              <a:t> </a:t>
            </a:r>
            <a:r>
              <a:rPr lang="en-US" sz="2600" dirty="0" err="1">
                <a:solidFill>
                  <a:srgbClr val="002060"/>
                </a:solidFill>
                <a:latin typeface="Arial" panose="020B0604020202020204" pitchFamily="34" charset="0"/>
                <a:cs typeface="Arial" panose="020B0604020202020204" pitchFamily="34" charset="0"/>
              </a:rPr>
              <a:t>loại</a:t>
            </a:r>
            <a:r>
              <a:rPr lang="en-US" sz="2600" dirty="0">
                <a:solidFill>
                  <a:srgbClr val="002060"/>
                </a:solidFill>
                <a:latin typeface="Arial" panose="020B0604020202020204" pitchFamily="34" charset="0"/>
                <a:cs typeface="Arial" panose="020B0604020202020204" pitchFamily="34" charset="0"/>
              </a:rPr>
              <a:t> </a:t>
            </a:r>
            <a:r>
              <a:rPr lang="en-US" sz="2600" dirty="0" err="1">
                <a:solidFill>
                  <a:srgbClr val="002060"/>
                </a:solidFill>
                <a:latin typeface="Arial" panose="020B0604020202020204" pitchFamily="34" charset="0"/>
                <a:cs typeface="Arial" panose="020B0604020202020204" pitchFamily="34" charset="0"/>
              </a:rPr>
              <a:t>trừ</a:t>
            </a:r>
            <a:r>
              <a:rPr lang="en-US" sz="2600" dirty="0">
                <a:solidFill>
                  <a:srgbClr val="002060"/>
                </a:solidFill>
                <a:latin typeface="Arial" panose="020B0604020202020204" pitchFamily="34" charset="0"/>
                <a:cs typeface="Arial" panose="020B0604020202020204" pitchFamily="34" charset="0"/>
              </a:rPr>
              <a:t> </a:t>
            </a:r>
            <a:r>
              <a:rPr lang="en-US" sz="2600" dirty="0" err="1">
                <a:solidFill>
                  <a:srgbClr val="002060"/>
                </a:solidFill>
                <a:latin typeface="Arial" panose="020B0604020202020204" pitchFamily="34" charset="0"/>
                <a:cs typeface="Arial" panose="020B0604020202020204" pitchFamily="34" charset="0"/>
              </a:rPr>
              <a:t>các</a:t>
            </a:r>
            <a:r>
              <a:rPr lang="en-US" sz="2600" dirty="0">
                <a:solidFill>
                  <a:srgbClr val="002060"/>
                </a:solidFill>
                <a:latin typeface="Arial" panose="020B0604020202020204" pitchFamily="34" charset="0"/>
                <a:cs typeface="Arial" panose="020B0604020202020204" pitchFamily="34" charset="0"/>
              </a:rPr>
              <a:t> chi </a:t>
            </a:r>
            <a:r>
              <a:rPr lang="en-US" sz="2600" dirty="0" err="1">
                <a:solidFill>
                  <a:srgbClr val="002060"/>
                </a:solidFill>
                <a:latin typeface="Arial" panose="020B0604020202020204" pitchFamily="34" charset="0"/>
                <a:cs typeface="Arial" panose="020B0604020202020204" pitchFamily="34" charset="0"/>
              </a:rPr>
              <a:t>phí</a:t>
            </a:r>
            <a:r>
              <a:rPr lang="en-US" sz="2600" dirty="0">
                <a:solidFill>
                  <a:srgbClr val="002060"/>
                </a:solidFill>
                <a:latin typeface="Arial" panose="020B0604020202020204" pitchFamily="34" charset="0"/>
                <a:cs typeface="Arial" panose="020B0604020202020204" pitchFamily="34" charset="0"/>
              </a:rPr>
              <a:t> </a:t>
            </a:r>
            <a:r>
              <a:rPr lang="en-US" sz="2600" dirty="0" err="1">
                <a:solidFill>
                  <a:srgbClr val="002060"/>
                </a:solidFill>
                <a:latin typeface="Arial" panose="020B0604020202020204" pitchFamily="34" charset="0"/>
                <a:cs typeface="Arial" panose="020B0604020202020204" pitchFamily="34" charset="0"/>
              </a:rPr>
              <a:t>trực</a:t>
            </a:r>
            <a:r>
              <a:rPr lang="en-US" sz="2600" dirty="0">
                <a:solidFill>
                  <a:srgbClr val="002060"/>
                </a:solidFill>
                <a:latin typeface="Arial" panose="020B0604020202020204" pitchFamily="34" charset="0"/>
                <a:cs typeface="Arial" panose="020B0604020202020204" pitchFamily="34" charset="0"/>
              </a:rPr>
              <a:t> </a:t>
            </a:r>
            <a:r>
              <a:rPr lang="en-US" sz="2600" dirty="0" err="1">
                <a:solidFill>
                  <a:srgbClr val="002060"/>
                </a:solidFill>
                <a:latin typeface="Arial" panose="020B0604020202020204" pitchFamily="34" charset="0"/>
                <a:cs typeface="Arial" panose="020B0604020202020204" pitchFamily="34" charset="0"/>
              </a:rPr>
              <a:t>tiếp</a:t>
            </a:r>
            <a:r>
              <a:rPr lang="en-US" sz="2600" dirty="0">
                <a:solidFill>
                  <a:srgbClr val="002060"/>
                </a:solidFill>
                <a:latin typeface="Arial" panose="020B0604020202020204" pitchFamily="34" charset="0"/>
                <a:cs typeface="Arial" panose="020B0604020202020204" pitchFamily="34" charset="0"/>
              </a:rPr>
              <a:t> </a:t>
            </a:r>
            <a:r>
              <a:rPr lang="en-US" sz="2600" dirty="0" err="1">
                <a:solidFill>
                  <a:srgbClr val="002060"/>
                </a:solidFill>
                <a:latin typeface="Arial" panose="020B0604020202020204" pitchFamily="34" charset="0"/>
                <a:cs typeface="Arial" panose="020B0604020202020204" pitchFamily="34" charset="0"/>
              </a:rPr>
              <a:t>đã</a:t>
            </a:r>
            <a:r>
              <a:rPr lang="en-US" sz="2600" dirty="0">
                <a:solidFill>
                  <a:srgbClr val="002060"/>
                </a:solidFill>
                <a:latin typeface="Arial" panose="020B0604020202020204" pitchFamily="34" charset="0"/>
                <a:cs typeface="Arial" panose="020B0604020202020204" pitchFamily="34" charset="0"/>
              </a:rPr>
              <a:t> </a:t>
            </a:r>
            <a:r>
              <a:rPr lang="en-US" sz="2600" dirty="0" err="1">
                <a:solidFill>
                  <a:srgbClr val="002060"/>
                </a:solidFill>
                <a:latin typeface="Arial" panose="020B0604020202020204" pitchFamily="34" charset="0"/>
                <a:cs typeface="Arial" panose="020B0604020202020204" pitchFamily="34" charset="0"/>
              </a:rPr>
              <a:t>tính</a:t>
            </a:r>
            <a:r>
              <a:rPr lang="en-US" sz="2600" dirty="0">
                <a:solidFill>
                  <a:srgbClr val="002060"/>
                </a:solidFill>
                <a:latin typeface="Arial" panose="020B0604020202020204" pitchFamily="34" charset="0"/>
                <a:cs typeface="Arial" panose="020B0604020202020204" pitchFamily="34" charset="0"/>
              </a:rPr>
              <a:t> </a:t>
            </a:r>
            <a:r>
              <a:rPr lang="en-US" sz="2600" dirty="0" err="1">
                <a:solidFill>
                  <a:srgbClr val="002060"/>
                </a:solidFill>
                <a:latin typeface="Arial" panose="020B0604020202020204" pitchFamily="34" charset="0"/>
                <a:cs typeface="Arial" panose="020B0604020202020204" pitchFamily="34" charset="0"/>
              </a:rPr>
              <a:t>vào</a:t>
            </a:r>
            <a:r>
              <a:rPr lang="en-US" sz="2600" dirty="0">
                <a:solidFill>
                  <a:srgbClr val="002060"/>
                </a:solidFill>
                <a:latin typeface="Arial" panose="020B0604020202020204" pitchFamily="34" charset="0"/>
                <a:cs typeface="Arial" panose="020B0604020202020204" pitchFamily="34" charset="0"/>
              </a:rPr>
              <a:t> </a:t>
            </a:r>
            <a:r>
              <a:rPr lang="en-US" sz="2600" dirty="0" err="1">
                <a:solidFill>
                  <a:srgbClr val="002060"/>
                </a:solidFill>
                <a:latin typeface="Arial" panose="020B0604020202020204" pitchFamily="34" charset="0"/>
                <a:cs typeface="Arial" panose="020B0604020202020204" pitchFamily="34" charset="0"/>
              </a:rPr>
              <a:t>giá</a:t>
            </a:r>
            <a:r>
              <a:rPr lang="en-US" sz="2600" dirty="0">
                <a:solidFill>
                  <a:srgbClr val="002060"/>
                </a:solidFill>
                <a:latin typeface="Arial" panose="020B0604020202020204" pitchFamily="34" charset="0"/>
                <a:cs typeface="Arial" panose="020B0604020202020204" pitchFamily="34" charset="0"/>
              </a:rPr>
              <a:t> </a:t>
            </a:r>
            <a:r>
              <a:rPr lang="en-US" sz="2600" dirty="0" err="1">
                <a:solidFill>
                  <a:srgbClr val="002060"/>
                </a:solidFill>
                <a:latin typeface="Arial" panose="020B0604020202020204" pitchFamily="34" charset="0"/>
                <a:cs typeface="Arial" panose="020B0604020202020204" pitchFamily="34" charset="0"/>
              </a:rPr>
              <a:t>dịch</a:t>
            </a:r>
            <a:r>
              <a:rPr lang="en-US" sz="2600" dirty="0">
                <a:solidFill>
                  <a:srgbClr val="002060"/>
                </a:solidFill>
                <a:latin typeface="Arial" panose="020B0604020202020204" pitchFamily="34" charset="0"/>
                <a:cs typeface="Arial" panose="020B0604020202020204" pitchFamily="34" charset="0"/>
              </a:rPr>
              <a:t> </a:t>
            </a:r>
            <a:r>
              <a:rPr lang="en-US" sz="2600" dirty="0" err="1">
                <a:solidFill>
                  <a:srgbClr val="002060"/>
                </a:solidFill>
                <a:latin typeface="Arial" panose="020B0604020202020204" pitchFamily="34" charset="0"/>
                <a:cs typeface="Arial" panose="020B0604020202020204" pitchFamily="34" charset="0"/>
              </a:rPr>
              <a:t>vụ</a:t>
            </a:r>
            <a:r>
              <a:rPr lang="en-US" sz="2600" dirty="0">
                <a:solidFill>
                  <a:srgbClr val="002060"/>
                </a:solidFill>
                <a:latin typeface="Arial" panose="020B0604020202020204" pitchFamily="34" charset="0"/>
                <a:cs typeface="Arial" panose="020B0604020202020204" pitchFamily="34" charset="0"/>
              </a:rPr>
              <a:t> </a:t>
            </a:r>
            <a:r>
              <a:rPr lang="en-US" sz="2600" dirty="0" err="1">
                <a:solidFill>
                  <a:srgbClr val="002060"/>
                </a:solidFill>
                <a:latin typeface="Arial" panose="020B0604020202020204" pitchFamily="34" charset="0"/>
                <a:cs typeface="Arial" panose="020B0604020202020204" pitchFamily="34" charset="0"/>
              </a:rPr>
              <a:t>cho</a:t>
            </a:r>
            <a:r>
              <a:rPr lang="en-US" sz="2600" dirty="0">
                <a:solidFill>
                  <a:srgbClr val="002060"/>
                </a:solidFill>
                <a:latin typeface="Arial" panose="020B0604020202020204" pitchFamily="34" charset="0"/>
                <a:cs typeface="Arial" panose="020B0604020202020204" pitchFamily="34" charset="0"/>
              </a:rPr>
              <a:t> </a:t>
            </a:r>
            <a:r>
              <a:rPr lang="en-US" sz="2600" dirty="0" err="1">
                <a:solidFill>
                  <a:srgbClr val="002060"/>
                </a:solidFill>
                <a:latin typeface="Arial" panose="020B0604020202020204" pitchFamily="34" charset="0"/>
                <a:cs typeface="Arial" panose="020B0604020202020204" pitchFamily="34" charset="0"/>
              </a:rPr>
              <a:t>các</a:t>
            </a:r>
            <a:r>
              <a:rPr lang="en-US" sz="2600" dirty="0">
                <a:solidFill>
                  <a:srgbClr val="002060"/>
                </a:solidFill>
                <a:latin typeface="Arial" panose="020B0604020202020204" pitchFamily="34" charset="0"/>
                <a:cs typeface="Arial" panose="020B0604020202020204" pitchFamily="34" charset="0"/>
              </a:rPr>
              <a:t> </a:t>
            </a:r>
            <a:r>
              <a:rPr lang="en-US" sz="2600" dirty="0" err="1">
                <a:solidFill>
                  <a:srgbClr val="002060"/>
                </a:solidFill>
                <a:latin typeface="Arial" panose="020B0604020202020204" pitchFamily="34" charset="0"/>
                <a:cs typeface="Arial" panose="020B0604020202020204" pitchFamily="34" charset="0"/>
              </a:rPr>
              <a:t>hoạt</a:t>
            </a:r>
            <a:r>
              <a:rPr lang="en-US" sz="2600" dirty="0">
                <a:solidFill>
                  <a:srgbClr val="002060"/>
                </a:solidFill>
                <a:latin typeface="Arial" panose="020B0604020202020204" pitchFamily="34" charset="0"/>
                <a:cs typeface="Arial" panose="020B0604020202020204" pitchFamily="34" charset="0"/>
              </a:rPr>
              <a:t> </a:t>
            </a:r>
            <a:r>
              <a:rPr lang="en-US" sz="2600" dirty="0" err="1">
                <a:solidFill>
                  <a:srgbClr val="002060"/>
                </a:solidFill>
                <a:latin typeface="Arial" panose="020B0604020202020204" pitchFamily="34" charset="0"/>
                <a:cs typeface="Arial" panose="020B0604020202020204" pitchFamily="34" charset="0"/>
              </a:rPr>
              <a:t>động</a:t>
            </a:r>
            <a:r>
              <a:rPr lang="en-US" sz="2600" dirty="0">
                <a:solidFill>
                  <a:srgbClr val="002060"/>
                </a:solidFill>
                <a:latin typeface="Arial" panose="020B0604020202020204" pitchFamily="34" charset="0"/>
                <a:cs typeface="Arial" panose="020B0604020202020204" pitchFamily="34" charset="0"/>
              </a:rPr>
              <a:t> </a:t>
            </a:r>
            <a:r>
              <a:rPr lang="en-US" sz="2600" dirty="0" err="1">
                <a:solidFill>
                  <a:srgbClr val="002060"/>
                </a:solidFill>
                <a:latin typeface="Arial" panose="020B0604020202020204" pitchFamily="34" charset="0"/>
                <a:cs typeface="Arial" panose="020B0604020202020204" pitchFamily="34" charset="0"/>
              </a:rPr>
              <a:t>này</a:t>
            </a:r>
            <a:r>
              <a:rPr lang="en-US" sz="2600" dirty="0">
                <a:solidFill>
                  <a:srgbClr val="002060"/>
                </a:solidFill>
                <a:latin typeface="Arial" panose="020B0604020202020204" pitchFamily="34" charset="0"/>
                <a:cs typeface="Arial" panose="020B0604020202020204" pitchFamily="34" charset="0"/>
              </a:rPr>
              <a:t> </a:t>
            </a:r>
            <a:r>
              <a:rPr lang="en-US" sz="2600" dirty="0" err="1">
                <a:solidFill>
                  <a:srgbClr val="002060"/>
                </a:solidFill>
                <a:latin typeface="Arial" panose="020B0604020202020204" pitchFamily="34" charset="0"/>
                <a:cs typeface="Arial" panose="020B0604020202020204" pitchFamily="34" charset="0"/>
              </a:rPr>
              <a:t>và</a:t>
            </a:r>
            <a:r>
              <a:rPr lang="en-US" sz="2600" dirty="0">
                <a:solidFill>
                  <a:srgbClr val="002060"/>
                </a:solidFill>
                <a:latin typeface="Arial" panose="020B0604020202020204" pitchFamily="34" charset="0"/>
                <a:cs typeface="Arial" panose="020B0604020202020204" pitchFamily="34" charset="0"/>
              </a:rPr>
              <a:t> </a:t>
            </a:r>
            <a:r>
              <a:rPr lang="en-US" sz="2600" dirty="0" err="1">
                <a:solidFill>
                  <a:srgbClr val="002060"/>
                </a:solidFill>
                <a:latin typeface="Arial" panose="020B0604020202020204" pitchFamily="34" charset="0"/>
                <a:cs typeface="Arial" panose="020B0604020202020204" pitchFamily="34" charset="0"/>
              </a:rPr>
              <a:t>các</a:t>
            </a:r>
            <a:r>
              <a:rPr lang="en-US" sz="2600" dirty="0">
                <a:solidFill>
                  <a:srgbClr val="002060"/>
                </a:solidFill>
                <a:latin typeface="Arial" panose="020B0604020202020204" pitchFamily="34" charset="0"/>
                <a:cs typeface="Arial" panose="020B0604020202020204" pitchFamily="34" charset="0"/>
              </a:rPr>
              <a:t> </a:t>
            </a:r>
            <a:r>
              <a:rPr lang="en-US" sz="2600" dirty="0" err="1">
                <a:solidFill>
                  <a:srgbClr val="002060"/>
                </a:solidFill>
                <a:latin typeface="Arial" panose="020B0604020202020204" pitchFamily="34" charset="0"/>
                <a:cs typeface="Arial" panose="020B0604020202020204" pitchFamily="34" charset="0"/>
              </a:rPr>
              <a:t>khoản</a:t>
            </a:r>
            <a:r>
              <a:rPr lang="en-US" sz="2600" dirty="0">
                <a:solidFill>
                  <a:srgbClr val="002060"/>
                </a:solidFill>
                <a:latin typeface="Arial" panose="020B0604020202020204" pitchFamily="34" charset="0"/>
                <a:cs typeface="Arial" panose="020B0604020202020204" pitchFamily="34" charset="0"/>
              </a:rPr>
              <a:t> </a:t>
            </a:r>
            <a:r>
              <a:rPr lang="en-US" sz="2600" dirty="0" err="1">
                <a:solidFill>
                  <a:srgbClr val="002060"/>
                </a:solidFill>
                <a:latin typeface="Arial" panose="020B0604020202020204" pitchFamily="34" charset="0"/>
                <a:cs typeface="Arial" panose="020B0604020202020204" pitchFamily="34" charset="0"/>
              </a:rPr>
              <a:t>nộp</a:t>
            </a:r>
            <a:r>
              <a:rPr lang="en-US" sz="2600" dirty="0">
                <a:solidFill>
                  <a:srgbClr val="002060"/>
                </a:solidFill>
                <a:latin typeface="Arial" panose="020B0604020202020204" pitchFamily="34" charset="0"/>
                <a:cs typeface="Arial" panose="020B0604020202020204" pitchFamily="34" charset="0"/>
              </a:rPr>
              <a:t> NSNN </a:t>
            </a:r>
            <a:r>
              <a:rPr lang="en-US" sz="2600" dirty="0" err="1">
                <a:solidFill>
                  <a:srgbClr val="002060"/>
                </a:solidFill>
                <a:latin typeface="Arial" panose="020B0604020202020204" pitchFamily="34" charset="0"/>
                <a:cs typeface="Arial" panose="020B0604020202020204" pitchFamily="34" charset="0"/>
              </a:rPr>
              <a:t>theo</a:t>
            </a:r>
            <a:r>
              <a:rPr lang="en-US" sz="2600" dirty="0">
                <a:solidFill>
                  <a:srgbClr val="002060"/>
                </a:solidFill>
                <a:latin typeface="Arial" panose="020B0604020202020204" pitchFamily="34" charset="0"/>
                <a:cs typeface="Arial" panose="020B0604020202020204" pitchFamily="34" charset="0"/>
              </a:rPr>
              <a:t> </a:t>
            </a:r>
            <a:r>
              <a:rPr lang="en-US" sz="2600" dirty="0" err="1">
                <a:solidFill>
                  <a:srgbClr val="002060"/>
                </a:solidFill>
                <a:latin typeface="Arial" panose="020B0604020202020204" pitchFamily="34" charset="0"/>
                <a:cs typeface="Arial" panose="020B0604020202020204" pitchFamily="34" charset="0"/>
              </a:rPr>
              <a:t>quy</a:t>
            </a:r>
            <a:r>
              <a:rPr lang="en-US" sz="2600" dirty="0">
                <a:solidFill>
                  <a:srgbClr val="002060"/>
                </a:solidFill>
                <a:latin typeface="Arial" panose="020B0604020202020204" pitchFamily="34" charset="0"/>
                <a:cs typeface="Arial" panose="020B0604020202020204" pitchFamily="34" charset="0"/>
              </a:rPr>
              <a:t> </a:t>
            </a:r>
            <a:r>
              <a:rPr lang="en-US" sz="2600" dirty="0" err="1">
                <a:solidFill>
                  <a:srgbClr val="002060"/>
                </a:solidFill>
                <a:latin typeface="Arial" panose="020B0604020202020204" pitchFamily="34" charset="0"/>
                <a:cs typeface="Arial" panose="020B0604020202020204" pitchFamily="34" charset="0"/>
              </a:rPr>
              <a:t>định</a:t>
            </a:r>
            <a:r>
              <a:rPr lang="en-US" sz="2600" dirty="0">
                <a:solidFill>
                  <a:srgbClr val="002060"/>
                </a:solidFill>
                <a:latin typeface="Arial" panose="020B0604020202020204" pitchFamily="34" charset="0"/>
                <a:cs typeface="Arial" panose="020B0604020202020204" pitchFamily="34" charset="0"/>
              </a:rPr>
              <a:t>.</a:t>
            </a:r>
          </a:p>
          <a:p>
            <a:pPr algn="just"/>
            <a:endParaRPr lang="en-US" dirty="0" smtClean="0">
              <a:solidFill>
                <a:srgbClr val="002060"/>
              </a:solidFill>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2"/>
          </p:nvPr>
        </p:nvSpPr>
        <p:spPr/>
        <p:txBody>
          <a:bodyPr/>
          <a:lstStyle/>
          <a:p>
            <a:fld id="{9C26F335-B4D6-424E-9970-711117E1B935}" type="slidenum">
              <a:rPr lang="en-US" smtClean="0"/>
              <a:t>19</a:t>
            </a:fld>
            <a:endParaRPr lang="en-US"/>
          </a:p>
        </p:txBody>
      </p:sp>
    </p:spTree>
    <p:extLst>
      <p:ext uri="{BB962C8B-B14F-4D97-AF65-F5344CB8AC3E}">
        <p14:creationId xmlns:p14="http://schemas.microsoft.com/office/powerpoint/2010/main" val="10826472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b="1" dirty="0" smtClean="0">
                <a:solidFill>
                  <a:srgbClr val="FF0000"/>
                </a:solidFill>
                <a:latin typeface="Arial" panose="020B0604020202020204" pitchFamily="34" charset="0"/>
                <a:cs typeface="Arial" panose="020B0604020202020204" pitchFamily="34" charset="0"/>
              </a:rPr>
              <a:t>CƠ SỞ PHÁP LÝ</a:t>
            </a:r>
            <a:endParaRPr lang="en-US" b="1" dirty="0">
              <a:solidFill>
                <a:srgbClr val="FF0000"/>
              </a:solidFill>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p:txBody>
          <a:bodyPr>
            <a:normAutofit fontScale="70000" lnSpcReduction="20000"/>
          </a:bodyPr>
          <a:lstStyle/>
          <a:p>
            <a:pPr algn="just">
              <a:lnSpc>
                <a:spcPct val="120000"/>
              </a:lnSpc>
              <a:spcBef>
                <a:spcPts val="600"/>
              </a:spcBef>
              <a:spcAft>
                <a:spcPts val="600"/>
              </a:spcAft>
            </a:pPr>
            <a:r>
              <a:rPr lang="en-US" sz="3100" dirty="0" err="1" smtClean="0">
                <a:solidFill>
                  <a:srgbClr val="002060"/>
                </a:solidFill>
                <a:latin typeface="Arial" panose="020B0604020202020204" pitchFamily="34" charset="0"/>
                <a:cs typeface="Arial" panose="020B0604020202020204" pitchFamily="34" charset="0"/>
              </a:rPr>
              <a:t>Nghị</a:t>
            </a:r>
            <a:r>
              <a:rPr lang="en-US" sz="3100" dirty="0" smtClean="0">
                <a:solidFill>
                  <a:srgbClr val="002060"/>
                </a:solidFill>
                <a:latin typeface="Arial" panose="020B0604020202020204" pitchFamily="34" charset="0"/>
                <a:cs typeface="Arial" panose="020B0604020202020204" pitchFamily="34" charset="0"/>
              </a:rPr>
              <a:t> </a:t>
            </a:r>
            <a:r>
              <a:rPr lang="en-US" sz="3100" dirty="0" err="1" smtClean="0">
                <a:solidFill>
                  <a:srgbClr val="002060"/>
                </a:solidFill>
                <a:latin typeface="Arial" panose="020B0604020202020204" pitchFamily="34" charset="0"/>
                <a:cs typeface="Arial" panose="020B0604020202020204" pitchFamily="34" charset="0"/>
              </a:rPr>
              <a:t>định</a:t>
            </a:r>
            <a:r>
              <a:rPr lang="en-US" sz="3100" dirty="0" smtClean="0">
                <a:solidFill>
                  <a:srgbClr val="002060"/>
                </a:solidFill>
                <a:latin typeface="Arial" panose="020B0604020202020204" pitchFamily="34" charset="0"/>
                <a:cs typeface="Arial" panose="020B0604020202020204" pitchFamily="34" charset="0"/>
              </a:rPr>
              <a:t> </a:t>
            </a:r>
            <a:r>
              <a:rPr lang="en-US" sz="3100" dirty="0" err="1" smtClean="0">
                <a:solidFill>
                  <a:srgbClr val="002060"/>
                </a:solidFill>
                <a:latin typeface="Arial" panose="020B0604020202020204" pitchFamily="34" charset="0"/>
                <a:cs typeface="Arial" panose="020B0604020202020204" pitchFamily="34" charset="0"/>
              </a:rPr>
              <a:t>số</a:t>
            </a:r>
            <a:r>
              <a:rPr lang="en-US" sz="3100" dirty="0" smtClean="0">
                <a:solidFill>
                  <a:srgbClr val="002060"/>
                </a:solidFill>
                <a:latin typeface="Arial" panose="020B0604020202020204" pitchFamily="34" charset="0"/>
                <a:cs typeface="Arial" panose="020B0604020202020204" pitchFamily="34" charset="0"/>
              </a:rPr>
              <a:t> 43/2006/NĐ-CP </a:t>
            </a:r>
            <a:r>
              <a:rPr lang="en-US" sz="3100" dirty="0" err="1" smtClean="0">
                <a:solidFill>
                  <a:srgbClr val="002060"/>
                </a:solidFill>
                <a:latin typeface="Arial" panose="020B0604020202020204" pitchFamily="34" charset="0"/>
                <a:cs typeface="Arial" panose="020B0604020202020204" pitchFamily="34" charset="0"/>
              </a:rPr>
              <a:t>ngày</a:t>
            </a:r>
            <a:r>
              <a:rPr lang="en-US" sz="3100" dirty="0" smtClean="0">
                <a:solidFill>
                  <a:srgbClr val="002060"/>
                </a:solidFill>
                <a:latin typeface="Arial" panose="020B0604020202020204" pitchFamily="34" charset="0"/>
                <a:cs typeface="Arial" panose="020B0604020202020204" pitchFamily="34" charset="0"/>
              </a:rPr>
              <a:t> 25/04/2006 </a:t>
            </a:r>
            <a:r>
              <a:rPr lang="en-US" sz="3100" dirty="0" err="1" smtClean="0">
                <a:solidFill>
                  <a:srgbClr val="002060"/>
                </a:solidFill>
                <a:latin typeface="Arial" panose="020B0604020202020204" pitchFamily="34" charset="0"/>
                <a:cs typeface="Arial" panose="020B0604020202020204" pitchFamily="34" charset="0"/>
              </a:rPr>
              <a:t>Quy</a:t>
            </a:r>
            <a:r>
              <a:rPr lang="en-US" sz="3100" dirty="0" smtClean="0">
                <a:solidFill>
                  <a:srgbClr val="002060"/>
                </a:solidFill>
                <a:latin typeface="Arial" panose="020B0604020202020204" pitchFamily="34" charset="0"/>
                <a:cs typeface="Arial" panose="020B0604020202020204" pitchFamily="34" charset="0"/>
              </a:rPr>
              <a:t> </a:t>
            </a:r>
            <a:r>
              <a:rPr lang="en-US" sz="3100" dirty="0" err="1" smtClean="0">
                <a:solidFill>
                  <a:srgbClr val="002060"/>
                </a:solidFill>
                <a:latin typeface="Arial" panose="020B0604020202020204" pitchFamily="34" charset="0"/>
                <a:cs typeface="Arial" panose="020B0604020202020204" pitchFamily="34" charset="0"/>
              </a:rPr>
              <a:t>định</a:t>
            </a:r>
            <a:r>
              <a:rPr lang="en-US" sz="3100" dirty="0" smtClean="0">
                <a:solidFill>
                  <a:srgbClr val="002060"/>
                </a:solidFill>
                <a:latin typeface="Arial" panose="020B0604020202020204" pitchFamily="34" charset="0"/>
                <a:cs typeface="Arial" panose="020B0604020202020204" pitchFamily="34" charset="0"/>
              </a:rPr>
              <a:t> </a:t>
            </a:r>
            <a:r>
              <a:rPr lang="en-US" sz="3100" dirty="0" err="1" smtClean="0">
                <a:solidFill>
                  <a:srgbClr val="002060"/>
                </a:solidFill>
                <a:latin typeface="Arial" panose="020B0604020202020204" pitchFamily="34" charset="0"/>
                <a:cs typeface="Arial" panose="020B0604020202020204" pitchFamily="34" charset="0"/>
              </a:rPr>
              <a:t>quyền</a:t>
            </a:r>
            <a:r>
              <a:rPr lang="en-US" sz="3100" dirty="0" smtClean="0">
                <a:solidFill>
                  <a:srgbClr val="002060"/>
                </a:solidFill>
                <a:latin typeface="Arial" panose="020B0604020202020204" pitchFamily="34" charset="0"/>
                <a:cs typeface="Arial" panose="020B0604020202020204" pitchFamily="34" charset="0"/>
              </a:rPr>
              <a:t> </a:t>
            </a:r>
            <a:r>
              <a:rPr lang="en-US" sz="3100" dirty="0" err="1" smtClean="0">
                <a:solidFill>
                  <a:srgbClr val="002060"/>
                </a:solidFill>
                <a:latin typeface="Arial" panose="020B0604020202020204" pitchFamily="34" charset="0"/>
                <a:cs typeface="Arial" panose="020B0604020202020204" pitchFamily="34" charset="0"/>
              </a:rPr>
              <a:t>tự</a:t>
            </a:r>
            <a:r>
              <a:rPr lang="en-US" sz="3100" dirty="0" smtClean="0">
                <a:solidFill>
                  <a:srgbClr val="002060"/>
                </a:solidFill>
                <a:latin typeface="Arial" panose="020B0604020202020204" pitchFamily="34" charset="0"/>
                <a:cs typeface="Arial" panose="020B0604020202020204" pitchFamily="34" charset="0"/>
              </a:rPr>
              <a:t> </a:t>
            </a:r>
            <a:r>
              <a:rPr lang="en-US" sz="3100" dirty="0" err="1" smtClean="0">
                <a:solidFill>
                  <a:srgbClr val="002060"/>
                </a:solidFill>
                <a:latin typeface="Arial" panose="020B0604020202020204" pitchFamily="34" charset="0"/>
                <a:cs typeface="Arial" panose="020B0604020202020204" pitchFamily="34" charset="0"/>
              </a:rPr>
              <a:t>chủ</a:t>
            </a:r>
            <a:r>
              <a:rPr lang="en-US" sz="3100" dirty="0" smtClean="0">
                <a:solidFill>
                  <a:srgbClr val="002060"/>
                </a:solidFill>
                <a:latin typeface="Arial" panose="020B0604020202020204" pitchFamily="34" charset="0"/>
                <a:cs typeface="Arial" panose="020B0604020202020204" pitchFamily="34" charset="0"/>
              </a:rPr>
              <a:t>, </a:t>
            </a:r>
            <a:r>
              <a:rPr lang="en-US" sz="3100" dirty="0" err="1" smtClean="0">
                <a:solidFill>
                  <a:srgbClr val="002060"/>
                </a:solidFill>
                <a:latin typeface="Arial" panose="020B0604020202020204" pitchFamily="34" charset="0"/>
                <a:cs typeface="Arial" panose="020B0604020202020204" pitchFamily="34" charset="0"/>
              </a:rPr>
              <a:t>tự</a:t>
            </a:r>
            <a:r>
              <a:rPr lang="en-US" sz="3100" dirty="0" smtClean="0">
                <a:solidFill>
                  <a:srgbClr val="002060"/>
                </a:solidFill>
                <a:latin typeface="Arial" panose="020B0604020202020204" pitchFamily="34" charset="0"/>
                <a:cs typeface="Arial" panose="020B0604020202020204" pitchFamily="34" charset="0"/>
              </a:rPr>
              <a:t> </a:t>
            </a:r>
            <a:r>
              <a:rPr lang="en-US" sz="3100" dirty="0" err="1" smtClean="0">
                <a:solidFill>
                  <a:srgbClr val="002060"/>
                </a:solidFill>
                <a:latin typeface="Arial" panose="020B0604020202020204" pitchFamily="34" charset="0"/>
                <a:cs typeface="Arial" panose="020B0604020202020204" pitchFamily="34" charset="0"/>
              </a:rPr>
              <a:t>chịu</a:t>
            </a:r>
            <a:r>
              <a:rPr lang="en-US" sz="3100" dirty="0" smtClean="0">
                <a:solidFill>
                  <a:srgbClr val="002060"/>
                </a:solidFill>
                <a:latin typeface="Arial" panose="020B0604020202020204" pitchFamily="34" charset="0"/>
                <a:cs typeface="Arial" panose="020B0604020202020204" pitchFamily="34" charset="0"/>
              </a:rPr>
              <a:t> </a:t>
            </a:r>
            <a:r>
              <a:rPr lang="en-US" sz="3100" dirty="0" err="1" smtClean="0">
                <a:solidFill>
                  <a:srgbClr val="002060"/>
                </a:solidFill>
                <a:latin typeface="Arial" panose="020B0604020202020204" pitchFamily="34" charset="0"/>
                <a:cs typeface="Arial" panose="020B0604020202020204" pitchFamily="34" charset="0"/>
              </a:rPr>
              <a:t>trách</a:t>
            </a:r>
            <a:r>
              <a:rPr lang="en-US" sz="3100" dirty="0" smtClean="0">
                <a:solidFill>
                  <a:srgbClr val="002060"/>
                </a:solidFill>
                <a:latin typeface="Arial" panose="020B0604020202020204" pitchFamily="34" charset="0"/>
                <a:cs typeface="Arial" panose="020B0604020202020204" pitchFamily="34" charset="0"/>
              </a:rPr>
              <a:t> </a:t>
            </a:r>
            <a:r>
              <a:rPr lang="en-US" sz="3100" dirty="0" err="1" smtClean="0">
                <a:solidFill>
                  <a:srgbClr val="002060"/>
                </a:solidFill>
                <a:latin typeface="Arial" panose="020B0604020202020204" pitchFamily="34" charset="0"/>
                <a:cs typeface="Arial" panose="020B0604020202020204" pitchFamily="34" charset="0"/>
              </a:rPr>
              <a:t>nhiệm</a:t>
            </a:r>
            <a:r>
              <a:rPr lang="en-US" sz="3100" dirty="0" smtClean="0">
                <a:solidFill>
                  <a:srgbClr val="002060"/>
                </a:solidFill>
                <a:latin typeface="Arial" panose="020B0604020202020204" pitchFamily="34" charset="0"/>
                <a:cs typeface="Arial" panose="020B0604020202020204" pitchFamily="34" charset="0"/>
              </a:rPr>
              <a:t> </a:t>
            </a:r>
            <a:r>
              <a:rPr lang="en-US" sz="3100" dirty="0" err="1" smtClean="0">
                <a:solidFill>
                  <a:srgbClr val="002060"/>
                </a:solidFill>
                <a:latin typeface="Arial" panose="020B0604020202020204" pitchFamily="34" charset="0"/>
                <a:cs typeface="Arial" panose="020B0604020202020204" pitchFamily="34" charset="0"/>
              </a:rPr>
              <a:t>về</a:t>
            </a:r>
            <a:r>
              <a:rPr lang="en-US" sz="3100" dirty="0" smtClean="0">
                <a:solidFill>
                  <a:srgbClr val="002060"/>
                </a:solidFill>
                <a:latin typeface="Arial" panose="020B0604020202020204" pitchFamily="34" charset="0"/>
                <a:cs typeface="Arial" panose="020B0604020202020204" pitchFamily="34" charset="0"/>
              </a:rPr>
              <a:t> </a:t>
            </a:r>
            <a:r>
              <a:rPr lang="en-US" sz="3100" dirty="0" err="1" smtClean="0">
                <a:solidFill>
                  <a:srgbClr val="002060"/>
                </a:solidFill>
                <a:latin typeface="Arial" panose="020B0604020202020204" pitchFamily="34" charset="0"/>
                <a:cs typeface="Arial" panose="020B0604020202020204" pitchFamily="34" charset="0"/>
              </a:rPr>
              <a:t>thực</a:t>
            </a:r>
            <a:r>
              <a:rPr lang="en-US" sz="3100" dirty="0" smtClean="0">
                <a:solidFill>
                  <a:srgbClr val="002060"/>
                </a:solidFill>
                <a:latin typeface="Arial" panose="020B0604020202020204" pitchFamily="34" charset="0"/>
                <a:cs typeface="Arial" panose="020B0604020202020204" pitchFamily="34" charset="0"/>
              </a:rPr>
              <a:t> </a:t>
            </a:r>
            <a:r>
              <a:rPr lang="en-US" sz="3100" dirty="0" err="1" smtClean="0">
                <a:solidFill>
                  <a:srgbClr val="002060"/>
                </a:solidFill>
                <a:latin typeface="Arial" panose="020B0604020202020204" pitchFamily="34" charset="0"/>
                <a:cs typeface="Arial" panose="020B0604020202020204" pitchFamily="34" charset="0"/>
              </a:rPr>
              <a:t>hiện</a:t>
            </a:r>
            <a:r>
              <a:rPr lang="en-US" sz="3100" dirty="0" smtClean="0">
                <a:solidFill>
                  <a:srgbClr val="002060"/>
                </a:solidFill>
                <a:latin typeface="Arial" panose="020B0604020202020204" pitchFamily="34" charset="0"/>
                <a:cs typeface="Arial" panose="020B0604020202020204" pitchFamily="34" charset="0"/>
              </a:rPr>
              <a:t> </a:t>
            </a:r>
            <a:r>
              <a:rPr lang="en-US" sz="3100" dirty="0" err="1" smtClean="0">
                <a:solidFill>
                  <a:srgbClr val="002060"/>
                </a:solidFill>
                <a:latin typeface="Arial" panose="020B0604020202020204" pitchFamily="34" charset="0"/>
                <a:cs typeface="Arial" panose="020B0604020202020204" pitchFamily="34" charset="0"/>
              </a:rPr>
              <a:t>nhiệm</a:t>
            </a:r>
            <a:r>
              <a:rPr lang="en-US" sz="3100" dirty="0" smtClean="0">
                <a:solidFill>
                  <a:srgbClr val="002060"/>
                </a:solidFill>
                <a:latin typeface="Arial" panose="020B0604020202020204" pitchFamily="34" charset="0"/>
                <a:cs typeface="Arial" panose="020B0604020202020204" pitchFamily="34" charset="0"/>
              </a:rPr>
              <a:t> </a:t>
            </a:r>
            <a:r>
              <a:rPr lang="en-US" sz="3100" dirty="0" err="1" smtClean="0">
                <a:solidFill>
                  <a:srgbClr val="002060"/>
                </a:solidFill>
                <a:latin typeface="Arial" panose="020B0604020202020204" pitchFamily="34" charset="0"/>
                <a:cs typeface="Arial" panose="020B0604020202020204" pitchFamily="34" charset="0"/>
              </a:rPr>
              <a:t>vụ</a:t>
            </a:r>
            <a:r>
              <a:rPr lang="en-US" sz="3100" dirty="0" smtClean="0">
                <a:solidFill>
                  <a:srgbClr val="002060"/>
                </a:solidFill>
                <a:latin typeface="Arial" panose="020B0604020202020204" pitchFamily="34" charset="0"/>
                <a:cs typeface="Arial" panose="020B0604020202020204" pitchFamily="34" charset="0"/>
              </a:rPr>
              <a:t>, </a:t>
            </a:r>
            <a:r>
              <a:rPr lang="en-US" sz="3100" dirty="0" err="1" smtClean="0">
                <a:solidFill>
                  <a:srgbClr val="002060"/>
                </a:solidFill>
                <a:latin typeface="Arial" panose="020B0604020202020204" pitchFamily="34" charset="0"/>
                <a:cs typeface="Arial" panose="020B0604020202020204" pitchFamily="34" charset="0"/>
              </a:rPr>
              <a:t>tổ</a:t>
            </a:r>
            <a:r>
              <a:rPr lang="en-US" sz="3100" dirty="0" smtClean="0">
                <a:solidFill>
                  <a:srgbClr val="002060"/>
                </a:solidFill>
                <a:latin typeface="Arial" panose="020B0604020202020204" pitchFamily="34" charset="0"/>
                <a:cs typeface="Arial" panose="020B0604020202020204" pitchFamily="34" charset="0"/>
              </a:rPr>
              <a:t> </a:t>
            </a:r>
            <a:r>
              <a:rPr lang="en-US" sz="3100" dirty="0" err="1" smtClean="0">
                <a:solidFill>
                  <a:srgbClr val="002060"/>
                </a:solidFill>
                <a:latin typeface="Arial" panose="020B0604020202020204" pitchFamily="34" charset="0"/>
                <a:cs typeface="Arial" panose="020B0604020202020204" pitchFamily="34" charset="0"/>
              </a:rPr>
              <a:t>chức</a:t>
            </a:r>
            <a:r>
              <a:rPr lang="en-US" sz="3100" dirty="0" smtClean="0">
                <a:solidFill>
                  <a:srgbClr val="002060"/>
                </a:solidFill>
                <a:latin typeface="Arial" panose="020B0604020202020204" pitchFamily="34" charset="0"/>
                <a:cs typeface="Arial" panose="020B0604020202020204" pitchFamily="34" charset="0"/>
              </a:rPr>
              <a:t> </a:t>
            </a:r>
            <a:r>
              <a:rPr lang="en-US" sz="3100" dirty="0" err="1" smtClean="0">
                <a:solidFill>
                  <a:srgbClr val="002060"/>
                </a:solidFill>
                <a:latin typeface="Arial" panose="020B0604020202020204" pitchFamily="34" charset="0"/>
                <a:cs typeface="Arial" panose="020B0604020202020204" pitchFamily="34" charset="0"/>
              </a:rPr>
              <a:t>bộ</a:t>
            </a:r>
            <a:r>
              <a:rPr lang="en-US" sz="3100" dirty="0" smtClean="0">
                <a:solidFill>
                  <a:srgbClr val="002060"/>
                </a:solidFill>
                <a:latin typeface="Arial" panose="020B0604020202020204" pitchFamily="34" charset="0"/>
                <a:cs typeface="Arial" panose="020B0604020202020204" pitchFamily="34" charset="0"/>
              </a:rPr>
              <a:t> </a:t>
            </a:r>
            <a:r>
              <a:rPr lang="en-US" sz="3100" dirty="0" err="1" smtClean="0">
                <a:solidFill>
                  <a:srgbClr val="002060"/>
                </a:solidFill>
                <a:latin typeface="Arial" panose="020B0604020202020204" pitchFamily="34" charset="0"/>
                <a:cs typeface="Arial" panose="020B0604020202020204" pitchFamily="34" charset="0"/>
              </a:rPr>
              <a:t>máy</a:t>
            </a:r>
            <a:r>
              <a:rPr lang="en-US" sz="3100" dirty="0" smtClean="0">
                <a:solidFill>
                  <a:srgbClr val="002060"/>
                </a:solidFill>
                <a:latin typeface="Arial" panose="020B0604020202020204" pitchFamily="34" charset="0"/>
                <a:cs typeface="Arial" panose="020B0604020202020204" pitchFamily="34" charset="0"/>
              </a:rPr>
              <a:t>, </a:t>
            </a:r>
            <a:r>
              <a:rPr lang="en-US" sz="3100" dirty="0" err="1" smtClean="0">
                <a:solidFill>
                  <a:srgbClr val="002060"/>
                </a:solidFill>
                <a:latin typeface="Arial" panose="020B0604020202020204" pitchFamily="34" charset="0"/>
                <a:cs typeface="Arial" panose="020B0604020202020204" pitchFamily="34" charset="0"/>
              </a:rPr>
              <a:t>biên</a:t>
            </a:r>
            <a:r>
              <a:rPr lang="en-US" sz="3100" dirty="0" smtClean="0">
                <a:solidFill>
                  <a:srgbClr val="002060"/>
                </a:solidFill>
                <a:latin typeface="Arial" panose="020B0604020202020204" pitchFamily="34" charset="0"/>
                <a:cs typeface="Arial" panose="020B0604020202020204" pitchFamily="34" charset="0"/>
              </a:rPr>
              <a:t> </a:t>
            </a:r>
            <a:r>
              <a:rPr lang="en-US" sz="3100" dirty="0" err="1" smtClean="0">
                <a:solidFill>
                  <a:srgbClr val="002060"/>
                </a:solidFill>
                <a:latin typeface="Arial" panose="020B0604020202020204" pitchFamily="34" charset="0"/>
                <a:cs typeface="Arial" panose="020B0604020202020204" pitchFamily="34" charset="0"/>
              </a:rPr>
              <a:t>chế</a:t>
            </a:r>
            <a:r>
              <a:rPr lang="en-US" sz="3100" dirty="0" smtClean="0">
                <a:solidFill>
                  <a:srgbClr val="002060"/>
                </a:solidFill>
                <a:latin typeface="Arial" panose="020B0604020202020204" pitchFamily="34" charset="0"/>
                <a:cs typeface="Arial" panose="020B0604020202020204" pitchFamily="34" charset="0"/>
              </a:rPr>
              <a:t> </a:t>
            </a:r>
            <a:r>
              <a:rPr lang="en-US" sz="3100" dirty="0" err="1" smtClean="0">
                <a:solidFill>
                  <a:srgbClr val="002060"/>
                </a:solidFill>
                <a:latin typeface="Arial" panose="020B0604020202020204" pitchFamily="34" charset="0"/>
                <a:cs typeface="Arial" panose="020B0604020202020204" pitchFamily="34" charset="0"/>
              </a:rPr>
              <a:t>và</a:t>
            </a:r>
            <a:r>
              <a:rPr lang="en-US" sz="3100" dirty="0" smtClean="0">
                <a:solidFill>
                  <a:srgbClr val="002060"/>
                </a:solidFill>
                <a:latin typeface="Arial" panose="020B0604020202020204" pitchFamily="34" charset="0"/>
                <a:cs typeface="Arial" panose="020B0604020202020204" pitchFamily="34" charset="0"/>
              </a:rPr>
              <a:t> </a:t>
            </a:r>
            <a:r>
              <a:rPr lang="en-US" sz="3100" dirty="0" err="1" smtClean="0">
                <a:solidFill>
                  <a:srgbClr val="002060"/>
                </a:solidFill>
                <a:latin typeface="Arial" panose="020B0604020202020204" pitchFamily="34" charset="0"/>
                <a:cs typeface="Arial" panose="020B0604020202020204" pitchFamily="34" charset="0"/>
              </a:rPr>
              <a:t>tài</a:t>
            </a:r>
            <a:r>
              <a:rPr lang="en-US" sz="3100" dirty="0" smtClean="0">
                <a:solidFill>
                  <a:srgbClr val="002060"/>
                </a:solidFill>
                <a:latin typeface="Arial" panose="020B0604020202020204" pitchFamily="34" charset="0"/>
                <a:cs typeface="Arial" panose="020B0604020202020204" pitchFamily="34" charset="0"/>
              </a:rPr>
              <a:t> </a:t>
            </a:r>
            <a:r>
              <a:rPr lang="en-US" sz="3100" dirty="0" err="1" smtClean="0">
                <a:solidFill>
                  <a:srgbClr val="002060"/>
                </a:solidFill>
                <a:latin typeface="Arial" panose="020B0604020202020204" pitchFamily="34" charset="0"/>
                <a:cs typeface="Arial" panose="020B0604020202020204" pitchFamily="34" charset="0"/>
              </a:rPr>
              <a:t>chính</a:t>
            </a:r>
            <a:r>
              <a:rPr lang="en-US" sz="3100" dirty="0" smtClean="0">
                <a:solidFill>
                  <a:srgbClr val="002060"/>
                </a:solidFill>
                <a:latin typeface="Arial" panose="020B0604020202020204" pitchFamily="34" charset="0"/>
                <a:cs typeface="Arial" panose="020B0604020202020204" pitchFamily="34" charset="0"/>
              </a:rPr>
              <a:t> </a:t>
            </a:r>
            <a:r>
              <a:rPr lang="en-US" sz="3100" dirty="0" err="1" smtClean="0">
                <a:solidFill>
                  <a:srgbClr val="002060"/>
                </a:solidFill>
                <a:latin typeface="Arial" panose="020B0604020202020204" pitchFamily="34" charset="0"/>
                <a:cs typeface="Arial" panose="020B0604020202020204" pitchFamily="34" charset="0"/>
              </a:rPr>
              <a:t>đối</a:t>
            </a:r>
            <a:r>
              <a:rPr lang="en-US" sz="3100" dirty="0" smtClean="0">
                <a:solidFill>
                  <a:srgbClr val="002060"/>
                </a:solidFill>
                <a:latin typeface="Arial" panose="020B0604020202020204" pitchFamily="34" charset="0"/>
                <a:cs typeface="Arial" panose="020B0604020202020204" pitchFamily="34" charset="0"/>
              </a:rPr>
              <a:t> </a:t>
            </a:r>
            <a:r>
              <a:rPr lang="en-US" sz="3100" dirty="0" err="1" smtClean="0">
                <a:solidFill>
                  <a:srgbClr val="002060"/>
                </a:solidFill>
                <a:latin typeface="Arial" panose="020B0604020202020204" pitchFamily="34" charset="0"/>
                <a:cs typeface="Arial" panose="020B0604020202020204" pitchFamily="34" charset="0"/>
              </a:rPr>
              <a:t>với</a:t>
            </a:r>
            <a:r>
              <a:rPr lang="en-US" sz="3100" dirty="0" smtClean="0">
                <a:solidFill>
                  <a:srgbClr val="002060"/>
                </a:solidFill>
                <a:latin typeface="Arial" panose="020B0604020202020204" pitchFamily="34" charset="0"/>
                <a:cs typeface="Arial" panose="020B0604020202020204" pitchFamily="34" charset="0"/>
              </a:rPr>
              <a:t> </a:t>
            </a:r>
            <a:r>
              <a:rPr lang="en-US" sz="3100" dirty="0" err="1" smtClean="0">
                <a:solidFill>
                  <a:srgbClr val="002060"/>
                </a:solidFill>
                <a:latin typeface="Arial" panose="020B0604020202020204" pitchFamily="34" charset="0"/>
                <a:cs typeface="Arial" panose="020B0604020202020204" pitchFamily="34" charset="0"/>
              </a:rPr>
              <a:t>đơn</a:t>
            </a:r>
            <a:r>
              <a:rPr lang="en-US" sz="3100" dirty="0" smtClean="0">
                <a:solidFill>
                  <a:srgbClr val="002060"/>
                </a:solidFill>
                <a:latin typeface="Arial" panose="020B0604020202020204" pitchFamily="34" charset="0"/>
                <a:cs typeface="Arial" panose="020B0604020202020204" pitchFamily="34" charset="0"/>
              </a:rPr>
              <a:t> </a:t>
            </a:r>
            <a:r>
              <a:rPr lang="en-US" sz="3100" dirty="0" err="1" smtClean="0">
                <a:solidFill>
                  <a:srgbClr val="002060"/>
                </a:solidFill>
                <a:latin typeface="Arial" panose="020B0604020202020204" pitchFamily="34" charset="0"/>
                <a:cs typeface="Arial" panose="020B0604020202020204" pitchFamily="34" charset="0"/>
              </a:rPr>
              <a:t>vị</a:t>
            </a:r>
            <a:r>
              <a:rPr lang="en-US" sz="3100" dirty="0" smtClean="0">
                <a:solidFill>
                  <a:srgbClr val="002060"/>
                </a:solidFill>
                <a:latin typeface="Arial" panose="020B0604020202020204" pitchFamily="34" charset="0"/>
                <a:cs typeface="Arial" panose="020B0604020202020204" pitchFamily="34" charset="0"/>
              </a:rPr>
              <a:t> </a:t>
            </a:r>
            <a:r>
              <a:rPr lang="en-US" sz="3100" dirty="0" err="1" smtClean="0">
                <a:solidFill>
                  <a:srgbClr val="002060"/>
                </a:solidFill>
                <a:latin typeface="Arial" panose="020B0604020202020204" pitchFamily="34" charset="0"/>
                <a:cs typeface="Arial" panose="020B0604020202020204" pitchFamily="34" charset="0"/>
              </a:rPr>
              <a:t>sự</a:t>
            </a:r>
            <a:r>
              <a:rPr lang="en-US" sz="3100" dirty="0" smtClean="0">
                <a:solidFill>
                  <a:srgbClr val="002060"/>
                </a:solidFill>
                <a:latin typeface="Arial" panose="020B0604020202020204" pitchFamily="34" charset="0"/>
                <a:cs typeface="Arial" panose="020B0604020202020204" pitchFamily="34" charset="0"/>
              </a:rPr>
              <a:t> </a:t>
            </a:r>
            <a:r>
              <a:rPr lang="en-US" sz="3100" dirty="0" err="1" smtClean="0">
                <a:solidFill>
                  <a:srgbClr val="002060"/>
                </a:solidFill>
                <a:latin typeface="Arial" panose="020B0604020202020204" pitchFamily="34" charset="0"/>
                <a:cs typeface="Arial" panose="020B0604020202020204" pitchFamily="34" charset="0"/>
              </a:rPr>
              <a:t>nghiệp</a:t>
            </a:r>
            <a:r>
              <a:rPr lang="en-US" sz="3100" dirty="0" smtClean="0">
                <a:solidFill>
                  <a:srgbClr val="002060"/>
                </a:solidFill>
                <a:latin typeface="Arial" panose="020B0604020202020204" pitchFamily="34" charset="0"/>
                <a:cs typeface="Arial" panose="020B0604020202020204" pitchFamily="34" charset="0"/>
              </a:rPr>
              <a:t> </a:t>
            </a:r>
            <a:r>
              <a:rPr lang="en-US" sz="3100" dirty="0" err="1" smtClean="0">
                <a:solidFill>
                  <a:srgbClr val="002060"/>
                </a:solidFill>
                <a:latin typeface="Arial" panose="020B0604020202020204" pitchFamily="34" charset="0"/>
                <a:cs typeface="Arial" panose="020B0604020202020204" pitchFamily="34" charset="0"/>
              </a:rPr>
              <a:t>công</a:t>
            </a:r>
            <a:r>
              <a:rPr lang="en-US" sz="3100" dirty="0" smtClean="0">
                <a:solidFill>
                  <a:srgbClr val="002060"/>
                </a:solidFill>
                <a:latin typeface="Arial" panose="020B0604020202020204" pitchFamily="34" charset="0"/>
                <a:cs typeface="Arial" panose="020B0604020202020204" pitchFamily="34" charset="0"/>
              </a:rPr>
              <a:t> </a:t>
            </a:r>
            <a:r>
              <a:rPr lang="en-US" sz="3100" dirty="0" err="1" smtClean="0">
                <a:solidFill>
                  <a:srgbClr val="002060"/>
                </a:solidFill>
                <a:latin typeface="Arial" panose="020B0604020202020204" pitchFamily="34" charset="0"/>
                <a:cs typeface="Arial" panose="020B0604020202020204" pitchFamily="34" charset="0"/>
              </a:rPr>
              <a:t>lập</a:t>
            </a:r>
            <a:r>
              <a:rPr lang="en-US" sz="3100" dirty="0" smtClean="0">
                <a:solidFill>
                  <a:srgbClr val="002060"/>
                </a:solidFill>
                <a:latin typeface="Arial" panose="020B0604020202020204" pitchFamily="34" charset="0"/>
                <a:cs typeface="Arial" panose="020B0604020202020204" pitchFamily="34" charset="0"/>
              </a:rPr>
              <a:t>.</a:t>
            </a:r>
          </a:p>
          <a:p>
            <a:pPr algn="just">
              <a:lnSpc>
                <a:spcPct val="120000"/>
              </a:lnSpc>
              <a:spcBef>
                <a:spcPts val="600"/>
              </a:spcBef>
              <a:spcAft>
                <a:spcPts val="600"/>
              </a:spcAft>
            </a:pPr>
            <a:r>
              <a:rPr lang="en-US" sz="3100" dirty="0" err="1">
                <a:solidFill>
                  <a:srgbClr val="002060"/>
                </a:solidFill>
                <a:latin typeface="Arial" panose="020B0604020202020204" pitchFamily="34" charset="0"/>
                <a:cs typeface="Arial" panose="020B0604020202020204" pitchFamily="34" charset="0"/>
              </a:rPr>
              <a:t>Nghị</a:t>
            </a:r>
            <a:r>
              <a:rPr lang="en-US" sz="3100" dirty="0">
                <a:solidFill>
                  <a:srgbClr val="002060"/>
                </a:solidFill>
                <a:latin typeface="Arial" panose="020B0604020202020204" pitchFamily="34" charset="0"/>
                <a:cs typeface="Arial" panose="020B0604020202020204" pitchFamily="34" charset="0"/>
              </a:rPr>
              <a:t> </a:t>
            </a:r>
            <a:r>
              <a:rPr lang="en-US" sz="3100" dirty="0" err="1">
                <a:solidFill>
                  <a:srgbClr val="002060"/>
                </a:solidFill>
                <a:latin typeface="Arial" panose="020B0604020202020204" pitchFamily="34" charset="0"/>
                <a:cs typeface="Arial" panose="020B0604020202020204" pitchFamily="34" charset="0"/>
              </a:rPr>
              <a:t>định</a:t>
            </a:r>
            <a:r>
              <a:rPr lang="en-US" sz="3100" dirty="0">
                <a:solidFill>
                  <a:srgbClr val="002060"/>
                </a:solidFill>
                <a:latin typeface="Arial" panose="020B0604020202020204" pitchFamily="34" charset="0"/>
                <a:cs typeface="Arial" panose="020B0604020202020204" pitchFamily="34" charset="0"/>
              </a:rPr>
              <a:t> </a:t>
            </a:r>
            <a:r>
              <a:rPr lang="en-US" sz="3100" dirty="0" err="1">
                <a:solidFill>
                  <a:srgbClr val="002060"/>
                </a:solidFill>
                <a:latin typeface="Arial" panose="020B0604020202020204" pitchFamily="34" charset="0"/>
                <a:cs typeface="Arial" panose="020B0604020202020204" pitchFamily="34" charset="0"/>
              </a:rPr>
              <a:t>số</a:t>
            </a:r>
            <a:r>
              <a:rPr lang="en-US" sz="3100" dirty="0">
                <a:solidFill>
                  <a:srgbClr val="002060"/>
                </a:solidFill>
                <a:latin typeface="Arial" panose="020B0604020202020204" pitchFamily="34" charset="0"/>
                <a:cs typeface="Arial" panose="020B0604020202020204" pitchFamily="34" charset="0"/>
              </a:rPr>
              <a:t> 85/2012/NĐ-CP V</a:t>
            </a:r>
            <a:r>
              <a:rPr lang="vi-VN" sz="3100" dirty="0">
                <a:solidFill>
                  <a:srgbClr val="002060"/>
                </a:solidFill>
                <a:latin typeface="Arial" panose="020B0604020202020204" pitchFamily="34" charset="0"/>
                <a:cs typeface="Arial" panose="020B0604020202020204" pitchFamily="34" charset="0"/>
              </a:rPr>
              <a:t>ề cơ chế hoạt động, cơ chế tài chính đối với các đơn vị sự nghiệp y tế công lập và giá dịch vụ khám bệnh, chữa bệnh của các cơ sở khám bệnh, chữa bệnh công lập</a:t>
            </a:r>
            <a:endParaRPr lang="en-US" sz="3100" dirty="0">
              <a:solidFill>
                <a:srgbClr val="002060"/>
              </a:solidFill>
              <a:latin typeface="Arial" panose="020B0604020202020204" pitchFamily="34" charset="0"/>
              <a:cs typeface="Arial" panose="020B0604020202020204" pitchFamily="34" charset="0"/>
            </a:endParaRPr>
          </a:p>
          <a:p>
            <a:pPr algn="just">
              <a:lnSpc>
                <a:spcPct val="120000"/>
              </a:lnSpc>
              <a:spcBef>
                <a:spcPts val="600"/>
              </a:spcBef>
              <a:spcAft>
                <a:spcPts val="600"/>
              </a:spcAft>
            </a:pPr>
            <a:r>
              <a:rPr lang="en-US" sz="3100" dirty="0" err="1">
                <a:solidFill>
                  <a:srgbClr val="002060"/>
                </a:solidFill>
                <a:latin typeface="Arial" panose="020B0604020202020204" pitchFamily="34" charset="0"/>
                <a:cs typeface="Arial" panose="020B0604020202020204" pitchFamily="34" charset="0"/>
              </a:rPr>
              <a:t>Nghị</a:t>
            </a:r>
            <a:r>
              <a:rPr lang="en-US" sz="3100" dirty="0">
                <a:solidFill>
                  <a:srgbClr val="002060"/>
                </a:solidFill>
                <a:latin typeface="Arial" panose="020B0604020202020204" pitchFamily="34" charset="0"/>
                <a:cs typeface="Arial" panose="020B0604020202020204" pitchFamily="34" charset="0"/>
              </a:rPr>
              <a:t> </a:t>
            </a:r>
            <a:r>
              <a:rPr lang="en-US" sz="3100" dirty="0" err="1">
                <a:solidFill>
                  <a:srgbClr val="002060"/>
                </a:solidFill>
                <a:latin typeface="Arial" panose="020B0604020202020204" pitchFamily="34" charset="0"/>
                <a:cs typeface="Arial" panose="020B0604020202020204" pitchFamily="34" charset="0"/>
              </a:rPr>
              <a:t>định</a:t>
            </a:r>
            <a:r>
              <a:rPr lang="en-US" sz="3100" dirty="0">
                <a:solidFill>
                  <a:srgbClr val="002060"/>
                </a:solidFill>
                <a:latin typeface="Arial" panose="020B0604020202020204" pitchFamily="34" charset="0"/>
                <a:cs typeface="Arial" panose="020B0604020202020204" pitchFamily="34" charset="0"/>
              </a:rPr>
              <a:t> </a:t>
            </a:r>
            <a:r>
              <a:rPr lang="en-US" sz="3100" dirty="0" err="1">
                <a:solidFill>
                  <a:srgbClr val="002060"/>
                </a:solidFill>
                <a:latin typeface="Arial" panose="020B0604020202020204" pitchFamily="34" charset="0"/>
                <a:cs typeface="Arial" panose="020B0604020202020204" pitchFamily="34" charset="0"/>
              </a:rPr>
              <a:t>số</a:t>
            </a:r>
            <a:r>
              <a:rPr lang="en-US" sz="3100" dirty="0">
                <a:solidFill>
                  <a:srgbClr val="002060"/>
                </a:solidFill>
                <a:latin typeface="Arial" panose="020B0604020202020204" pitchFamily="34" charset="0"/>
                <a:cs typeface="Arial" panose="020B0604020202020204" pitchFamily="34" charset="0"/>
              </a:rPr>
              <a:t> 16/2015/NĐ-CP Q</a:t>
            </a:r>
            <a:r>
              <a:rPr lang="vi-VN" sz="3100" dirty="0">
                <a:solidFill>
                  <a:srgbClr val="002060"/>
                </a:solidFill>
                <a:latin typeface="Arial" panose="020B0604020202020204" pitchFamily="34" charset="0"/>
                <a:cs typeface="Arial" panose="020B0604020202020204" pitchFamily="34" charset="0"/>
              </a:rPr>
              <a:t>uy định cơ chế tự chủ của đơn vị sự nghiệp công lập</a:t>
            </a:r>
            <a:endParaRPr lang="en-US" sz="3100" dirty="0">
              <a:solidFill>
                <a:srgbClr val="002060"/>
              </a:solidFill>
              <a:latin typeface="Arial" panose="020B0604020202020204" pitchFamily="34" charset="0"/>
              <a:cs typeface="Arial" panose="020B0604020202020204" pitchFamily="34" charset="0"/>
            </a:endParaRPr>
          </a:p>
          <a:p>
            <a:pPr algn="just">
              <a:lnSpc>
                <a:spcPct val="120000"/>
              </a:lnSpc>
              <a:spcBef>
                <a:spcPts val="600"/>
              </a:spcBef>
              <a:spcAft>
                <a:spcPts val="600"/>
              </a:spcAft>
            </a:pPr>
            <a:r>
              <a:rPr lang="en-US" sz="3100" dirty="0" err="1" smtClean="0">
                <a:solidFill>
                  <a:srgbClr val="002060"/>
                </a:solidFill>
                <a:latin typeface="Arial" panose="020B0604020202020204" pitchFamily="34" charset="0"/>
                <a:cs typeface="Arial" panose="020B0604020202020204" pitchFamily="34" charset="0"/>
              </a:rPr>
              <a:t>Nghị</a:t>
            </a:r>
            <a:r>
              <a:rPr lang="en-US" sz="3100" dirty="0" smtClean="0">
                <a:solidFill>
                  <a:srgbClr val="002060"/>
                </a:solidFill>
                <a:latin typeface="Arial" panose="020B0604020202020204" pitchFamily="34" charset="0"/>
                <a:cs typeface="Arial" panose="020B0604020202020204" pitchFamily="34" charset="0"/>
              </a:rPr>
              <a:t> </a:t>
            </a:r>
            <a:r>
              <a:rPr lang="en-US" sz="3100" dirty="0" err="1" smtClean="0">
                <a:solidFill>
                  <a:srgbClr val="002060"/>
                </a:solidFill>
                <a:latin typeface="Arial" panose="020B0604020202020204" pitchFamily="34" charset="0"/>
                <a:cs typeface="Arial" panose="020B0604020202020204" pitchFamily="34" charset="0"/>
              </a:rPr>
              <a:t>quyết</a:t>
            </a:r>
            <a:r>
              <a:rPr lang="en-US" sz="3100" dirty="0" smtClean="0">
                <a:solidFill>
                  <a:srgbClr val="002060"/>
                </a:solidFill>
                <a:latin typeface="Arial" panose="020B0604020202020204" pitchFamily="34" charset="0"/>
                <a:cs typeface="Arial" panose="020B0604020202020204" pitchFamily="34" charset="0"/>
              </a:rPr>
              <a:t> </a:t>
            </a:r>
            <a:r>
              <a:rPr lang="en-US" sz="3100" dirty="0" err="1" smtClean="0">
                <a:solidFill>
                  <a:srgbClr val="002060"/>
                </a:solidFill>
                <a:latin typeface="Arial" panose="020B0604020202020204" pitchFamily="34" charset="0"/>
                <a:cs typeface="Arial" panose="020B0604020202020204" pitchFamily="34" charset="0"/>
              </a:rPr>
              <a:t>số</a:t>
            </a:r>
            <a:r>
              <a:rPr lang="en-US" sz="3100" dirty="0" smtClean="0">
                <a:solidFill>
                  <a:srgbClr val="002060"/>
                </a:solidFill>
                <a:latin typeface="Arial" panose="020B0604020202020204" pitchFamily="34" charset="0"/>
                <a:cs typeface="Arial" panose="020B0604020202020204" pitchFamily="34" charset="0"/>
              </a:rPr>
              <a:t> 33/2016/NQ-HĐND B</a:t>
            </a:r>
            <a:r>
              <a:rPr lang="vi-VN" sz="3100" dirty="0" smtClean="0">
                <a:solidFill>
                  <a:srgbClr val="002060"/>
                </a:solidFill>
                <a:latin typeface="Arial" panose="020B0604020202020204" pitchFamily="34" charset="0"/>
                <a:cs typeface="Arial" panose="020B0604020202020204" pitchFamily="34" charset="0"/>
              </a:rPr>
              <a:t>an hành quy định về định mức phân bổ dự toán chi thường xuyên ngân sách tỉnh đồng nai năm 2017, giai đoạn 2017 - 2020</a:t>
            </a:r>
            <a:endParaRPr lang="en-US" sz="3100" dirty="0" smtClean="0">
              <a:solidFill>
                <a:srgbClr val="002060"/>
              </a:solidFill>
              <a:latin typeface="Arial" panose="020B0604020202020204" pitchFamily="34" charset="0"/>
              <a:cs typeface="Arial" panose="020B0604020202020204" pitchFamily="34" charset="0"/>
            </a:endParaRPr>
          </a:p>
          <a:p>
            <a:endParaRPr lang="en-US" dirty="0"/>
          </a:p>
        </p:txBody>
      </p:sp>
      <p:sp>
        <p:nvSpPr>
          <p:cNvPr id="4" name="Slide Number Placeholder 3"/>
          <p:cNvSpPr>
            <a:spLocks noGrp="1"/>
          </p:cNvSpPr>
          <p:nvPr>
            <p:ph type="sldNum" sz="quarter" idx="12"/>
          </p:nvPr>
        </p:nvSpPr>
        <p:spPr/>
        <p:txBody>
          <a:bodyPr/>
          <a:lstStyle/>
          <a:p>
            <a:fld id="{9C26F335-B4D6-424E-9970-711117E1B935}" type="slidenum">
              <a:rPr lang="en-US" smtClean="0"/>
              <a:t>2</a:t>
            </a:fld>
            <a:endParaRPr lang="en-US"/>
          </a:p>
        </p:txBody>
      </p:sp>
    </p:spTree>
    <p:extLst>
      <p:ext uri="{BB962C8B-B14F-4D97-AF65-F5344CB8AC3E}">
        <p14:creationId xmlns:p14="http://schemas.microsoft.com/office/powerpoint/2010/main" val="34615034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FF0000"/>
                </a:solidFill>
                <a:latin typeface="Arial" panose="020B0604020202020204" pitchFamily="34" charset="0"/>
                <a:cs typeface="Arial" panose="020B0604020202020204" pitchFamily="34" charset="0"/>
              </a:rPr>
              <a:t>Theo </a:t>
            </a:r>
            <a:r>
              <a:rPr lang="en-US" b="1" dirty="0" err="1">
                <a:solidFill>
                  <a:srgbClr val="FF0000"/>
                </a:solidFill>
                <a:latin typeface="Arial" panose="020B0604020202020204" pitchFamily="34" charset="0"/>
                <a:cs typeface="Arial" panose="020B0604020202020204" pitchFamily="34" charset="0"/>
              </a:rPr>
              <a:t>dõi</a:t>
            </a:r>
            <a:r>
              <a:rPr lang="en-US" b="1" dirty="0">
                <a:solidFill>
                  <a:srgbClr val="FF0000"/>
                </a:solidFill>
                <a:latin typeface="Arial" panose="020B0604020202020204" pitchFamily="34" charset="0"/>
                <a:cs typeface="Arial" panose="020B0604020202020204" pitchFamily="34" charset="0"/>
              </a:rPr>
              <a:t> </a:t>
            </a:r>
            <a:r>
              <a:rPr lang="en-US" b="1" dirty="0" err="1">
                <a:solidFill>
                  <a:srgbClr val="FF0000"/>
                </a:solidFill>
                <a:latin typeface="Arial" panose="020B0604020202020204" pitchFamily="34" charset="0"/>
                <a:cs typeface="Arial" panose="020B0604020202020204" pitchFamily="34" charset="0"/>
              </a:rPr>
              <a:t>và</a:t>
            </a:r>
            <a:r>
              <a:rPr lang="en-US" b="1" dirty="0">
                <a:solidFill>
                  <a:srgbClr val="FF0000"/>
                </a:solidFill>
                <a:latin typeface="Arial" panose="020B0604020202020204" pitchFamily="34" charset="0"/>
                <a:cs typeface="Arial" panose="020B0604020202020204" pitchFamily="34" charset="0"/>
              </a:rPr>
              <a:t> </a:t>
            </a:r>
            <a:r>
              <a:rPr lang="en-US" b="1" dirty="0" err="1">
                <a:solidFill>
                  <a:srgbClr val="FF0000"/>
                </a:solidFill>
                <a:latin typeface="Arial" panose="020B0604020202020204" pitchFamily="34" charset="0"/>
                <a:cs typeface="Arial" panose="020B0604020202020204" pitchFamily="34" charset="0"/>
              </a:rPr>
              <a:t>sử</a:t>
            </a:r>
            <a:r>
              <a:rPr lang="en-US" b="1" dirty="0">
                <a:solidFill>
                  <a:srgbClr val="FF0000"/>
                </a:solidFill>
                <a:latin typeface="Arial" panose="020B0604020202020204" pitchFamily="34" charset="0"/>
                <a:cs typeface="Arial" panose="020B0604020202020204" pitchFamily="34" charset="0"/>
              </a:rPr>
              <a:t> </a:t>
            </a:r>
            <a:r>
              <a:rPr lang="en-US" b="1" dirty="0" err="1">
                <a:solidFill>
                  <a:srgbClr val="FF0000"/>
                </a:solidFill>
                <a:latin typeface="Arial" panose="020B0604020202020204" pitchFamily="34" charset="0"/>
                <a:cs typeface="Arial" panose="020B0604020202020204" pitchFamily="34" charset="0"/>
              </a:rPr>
              <a:t>dụng</a:t>
            </a:r>
            <a:r>
              <a:rPr lang="en-US" b="1" dirty="0">
                <a:solidFill>
                  <a:srgbClr val="FF0000"/>
                </a:solidFill>
                <a:latin typeface="Arial" panose="020B0604020202020204" pitchFamily="34" charset="0"/>
                <a:cs typeface="Arial" panose="020B0604020202020204" pitchFamily="34" charset="0"/>
              </a:rPr>
              <a:t> </a:t>
            </a:r>
            <a:r>
              <a:rPr lang="en-US" b="1" dirty="0" err="1">
                <a:solidFill>
                  <a:srgbClr val="FF0000"/>
                </a:solidFill>
                <a:latin typeface="Arial" panose="020B0604020202020204" pitchFamily="34" charset="0"/>
                <a:cs typeface="Arial" panose="020B0604020202020204" pitchFamily="34" charset="0"/>
              </a:rPr>
              <a:t>nguồn</a:t>
            </a:r>
            <a:r>
              <a:rPr lang="en-US" b="1" dirty="0">
                <a:solidFill>
                  <a:srgbClr val="FF0000"/>
                </a:solidFill>
                <a:latin typeface="Arial" panose="020B0604020202020204" pitchFamily="34" charset="0"/>
                <a:cs typeface="Arial" panose="020B0604020202020204" pitchFamily="34" charset="0"/>
              </a:rPr>
              <a:t> </a:t>
            </a:r>
            <a:r>
              <a:rPr lang="en-US" b="1" dirty="0" smtClean="0">
                <a:solidFill>
                  <a:srgbClr val="FF0000"/>
                </a:solidFill>
                <a:latin typeface="Arial" panose="020B0604020202020204" pitchFamily="34" charset="0"/>
                <a:cs typeface="Arial" panose="020B0604020202020204" pitchFamily="34" charset="0"/>
              </a:rPr>
              <a:t>CCTL (TT)</a:t>
            </a:r>
            <a:endParaRPr lang="en-US" dirty="0"/>
          </a:p>
        </p:txBody>
      </p:sp>
      <p:sp>
        <p:nvSpPr>
          <p:cNvPr id="3" name="Content Placeholder 2"/>
          <p:cNvSpPr>
            <a:spLocks noGrp="1"/>
          </p:cNvSpPr>
          <p:nvPr>
            <p:ph idx="1"/>
          </p:nvPr>
        </p:nvSpPr>
        <p:spPr>
          <a:xfrm>
            <a:off x="838200" y="1825624"/>
            <a:ext cx="10515600" cy="4607259"/>
          </a:xfrm>
        </p:spPr>
        <p:txBody>
          <a:bodyPr>
            <a:noAutofit/>
          </a:bodyPr>
          <a:lstStyle/>
          <a:p>
            <a:pPr algn="just"/>
            <a:r>
              <a:rPr lang="en-US" sz="3200" dirty="0" err="1" smtClean="0">
                <a:solidFill>
                  <a:srgbClr val="002060"/>
                </a:solidFill>
                <a:latin typeface="Arial" panose="020B0604020202020204" pitchFamily="34" charset="0"/>
                <a:cs typeface="Arial" panose="020B0604020202020204" pitchFamily="34" charset="0"/>
              </a:rPr>
              <a:t>Từ</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năm</a:t>
            </a:r>
            <a:r>
              <a:rPr lang="en-US" sz="3200" dirty="0" smtClean="0">
                <a:solidFill>
                  <a:srgbClr val="002060"/>
                </a:solidFill>
                <a:latin typeface="Arial" panose="020B0604020202020204" pitchFamily="34" charset="0"/>
                <a:cs typeface="Arial" panose="020B0604020202020204" pitchFamily="34" charset="0"/>
              </a:rPr>
              <a:t> 2019, </a:t>
            </a:r>
            <a:r>
              <a:rPr lang="en-US" sz="3200" dirty="0" err="1" smtClean="0">
                <a:solidFill>
                  <a:srgbClr val="002060"/>
                </a:solidFill>
                <a:latin typeface="Arial" panose="020B0604020202020204" pitchFamily="34" charset="0"/>
                <a:cs typeface="Arial" panose="020B0604020202020204" pitchFamily="34" charset="0"/>
              </a:rPr>
              <a:t>các</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đơn</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vị</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không</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nộp</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số</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trích</a:t>
            </a:r>
            <a:r>
              <a:rPr lang="en-US" sz="3200" dirty="0" smtClean="0">
                <a:solidFill>
                  <a:srgbClr val="002060"/>
                </a:solidFill>
                <a:latin typeface="Arial" panose="020B0604020202020204" pitchFamily="34" charset="0"/>
                <a:cs typeface="Arial" panose="020B0604020202020204" pitchFamily="34" charset="0"/>
              </a:rPr>
              <a:t> CCTL </a:t>
            </a:r>
            <a:r>
              <a:rPr lang="en-US" sz="3200" dirty="0" err="1" smtClean="0">
                <a:solidFill>
                  <a:srgbClr val="002060"/>
                </a:solidFill>
                <a:latin typeface="Arial" panose="020B0604020202020204" pitchFamily="34" charset="0"/>
                <a:cs typeface="Arial" panose="020B0604020202020204" pitchFamily="34" charset="0"/>
              </a:rPr>
              <a:t>vào</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tài</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khoản</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của</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Sở</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Tài</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chính</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nhưng</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phải</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trích</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và</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theo</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dõi</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riêng</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trên</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hệ</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thống</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kế</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toán</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Nguồn</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kinh</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phí</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này</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chỉ</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được</a:t>
            </a:r>
            <a:r>
              <a:rPr lang="en-US" sz="3200" dirty="0" smtClean="0">
                <a:solidFill>
                  <a:srgbClr val="002060"/>
                </a:solidFill>
                <a:latin typeface="Arial" panose="020B0604020202020204" pitchFamily="34" charset="0"/>
                <a:cs typeface="Arial" panose="020B0604020202020204" pitchFamily="34" charset="0"/>
              </a:rPr>
              <a:t> chi </a:t>
            </a:r>
            <a:r>
              <a:rPr lang="en-US" sz="3200" dirty="0" err="1" smtClean="0">
                <a:solidFill>
                  <a:srgbClr val="002060"/>
                </a:solidFill>
                <a:latin typeface="Arial" panose="020B0604020202020204" pitchFamily="34" charset="0"/>
                <a:cs typeface="Arial" panose="020B0604020202020204" pitchFamily="34" charset="0"/>
              </a:rPr>
              <a:t>thực</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hiện</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tăng</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lương</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theo</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quy</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định</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của</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Chính</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phủ</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trừ</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trường</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hợp</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khác</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được</a:t>
            </a:r>
            <a:r>
              <a:rPr lang="en-US" sz="3200" dirty="0" smtClean="0">
                <a:solidFill>
                  <a:srgbClr val="002060"/>
                </a:solidFill>
                <a:latin typeface="Arial" panose="020B0604020202020204" pitchFamily="34" charset="0"/>
                <a:cs typeface="Arial" panose="020B0604020202020204" pitchFamily="34" charset="0"/>
              </a:rPr>
              <a:t> UBND </a:t>
            </a:r>
            <a:r>
              <a:rPr lang="en-US" sz="3200" dirty="0" err="1" smtClean="0">
                <a:solidFill>
                  <a:srgbClr val="002060"/>
                </a:solidFill>
                <a:latin typeface="Arial" panose="020B0604020202020204" pitchFamily="34" charset="0"/>
                <a:cs typeface="Arial" panose="020B0604020202020204" pitchFamily="34" charset="0"/>
              </a:rPr>
              <a:t>tỉnh</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chấp</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thuận</a:t>
            </a:r>
            <a:r>
              <a:rPr lang="en-US" sz="3200" dirty="0" smtClean="0">
                <a:solidFill>
                  <a:srgbClr val="002060"/>
                </a:solidFill>
                <a:latin typeface="Arial" panose="020B0604020202020204" pitchFamily="34" charset="0"/>
                <a:cs typeface="Arial" panose="020B0604020202020204" pitchFamily="34" charset="0"/>
              </a:rPr>
              <a:t>).</a:t>
            </a:r>
          </a:p>
          <a:p>
            <a:pPr algn="just"/>
            <a:r>
              <a:rPr lang="en-US" sz="3200" dirty="0" err="1" smtClean="0">
                <a:solidFill>
                  <a:srgbClr val="002060"/>
                </a:solidFill>
                <a:latin typeface="Arial" panose="020B0604020202020204" pitchFamily="34" charset="0"/>
                <a:cs typeface="Arial" panose="020B0604020202020204" pitchFamily="34" charset="0"/>
              </a:rPr>
              <a:t>Các</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đơn</a:t>
            </a:r>
            <a:r>
              <a:rPr lang="en-US" sz="3200" dirty="0" smtClean="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vị</a:t>
            </a:r>
            <a:r>
              <a:rPr lang="en-US" sz="3200" dirty="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có</a:t>
            </a:r>
            <a:r>
              <a:rPr lang="en-US" sz="3200" dirty="0" smtClean="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số</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thu</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lớn</a:t>
            </a:r>
            <a:r>
              <a:rPr lang="en-US" sz="3200" dirty="0">
                <a:solidFill>
                  <a:srgbClr val="002060"/>
                </a:solidFill>
                <a:latin typeface="Arial" panose="020B0604020202020204" pitchFamily="34" charset="0"/>
                <a:cs typeface="Arial" panose="020B0604020202020204" pitchFamily="34" charset="0"/>
              </a:rPr>
              <a:t>: UBND </a:t>
            </a:r>
            <a:r>
              <a:rPr lang="en-US" sz="3200" dirty="0" err="1">
                <a:solidFill>
                  <a:srgbClr val="002060"/>
                </a:solidFill>
                <a:latin typeface="Arial" panose="020B0604020202020204" pitchFamily="34" charset="0"/>
                <a:cs typeface="Arial" panose="020B0604020202020204" pitchFamily="34" charset="0"/>
              </a:rPr>
              <a:t>tỉnh</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quyết</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định</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tỷ</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lệ</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trích</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nguồn</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thu</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được</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để</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lại</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theo</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chế</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độ</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để</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tạo</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nguồn</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cải</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cách</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tiền</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lương</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bảo</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đảm</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các</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đơn</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vị</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có</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đủ</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nguồn</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để</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thực</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hiện</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cải</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cách</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tiền</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lương</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theo</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quy</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định</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điểm</a:t>
            </a:r>
            <a:r>
              <a:rPr lang="en-US" sz="3200" dirty="0">
                <a:solidFill>
                  <a:srgbClr val="002060"/>
                </a:solidFill>
                <a:latin typeface="Arial" panose="020B0604020202020204" pitchFamily="34" charset="0"/>
                <a:cs typeface="Arial" panose="020B0604020202020204" pitchFamily="34" charset="0"/>
              </a:rPr>
              <a:t> d </a:t>
            </a:r>
            <a:r>
              <a:rPr lang="en-US" sz="3200" dirty="0" err="1">
                <a:solidFill>
                  <a:srgbClr val="002060"/>
                </a:solidFill>
                <a:latin typeface="Arial" panose="020B0604020202020204" pitchFamily="34" charset="0"/>
                <a:cs typeface="Arial" panose="020B0604020202020204" pitchFamily="34" charset="0"/>
              </a:rPr>
              <a:t>khoản</a:t>
            </a:r>
            <a:r>
              <a:rPr lang="en-US" sz="3200" dirty="0">
                <a:solidFill>
                  <a:srgbClr val="002060"/>
                </a:solidFill>
                <a:latin typeface="Arial" panose="020B0604020202020204" pitchFamily="34" charset="0"/>
                <a:cs typeface="Arial" panose="020B0604020202020204" pitchFamily="34" charset="0"/>
              </a:rPr>
              <a:t> 2 </a:t>
            </a:r>
            <a:r>
              <a:rPr lang="en-US" sz="3200" dirty="0" err="1">
                <a:solidFill>
                  <a:srgbClr val="002060"/>
                </a:solidFill>
                <a:latin typeface="Arial" panose="020B0604020202020204" pitchFamily="34" charset="0"/>
                <a:cs typeface="Arial" panose="020B0604020202020204" pitchFamily="34" charset="0"/>
              </a:rPr>
              <a:t>Điều</a:t>
            </a:r>
            <a:r>
              <a:rPr lang="en-US" sz="3200" dirty="0">
                <a:solidFill>
                  <a:srgbClr val="002060"/>
                </a:solidFill>
                <a:latin typeface="Arial" panose="020B0604020202020204" pitchFamily="34" charset="0"/>
                <a:cs typeface="Arial" panose="020B0604020202020204" pitchFamily="34" charset="0"/>
              </a:rPr>
              <a:t> 3 TT 68/2018/TT-BTC</a:t>
            </a:r>
            <a:r>
              <a:rPr lang="en-US" sz="3200" dirty="0" smtClean="0">
                <a:solidFill>
                  <a:srgbClr val="002060"/>
                </a:solidFill>
                <a:latin typeface="Arial" panose="020B0604020202020204" pitchFamily="34" charset="0"/>
                <a:cs typeface="Arial" panose="020B0604020202020204" pitchFamily="34" charset="0"/>
              </a:rPr>
              <a:t>).</a:t>
            </a:r>
          </a:p>
        </p:txBody>
      </p:sp>
      <p:sp>
        <p:nvSpPr>
          <p:cNvPr id="4" name="Slide Number Placeholder 3"/>
          <p:cNvSpPr>
            <a:spLocks noGrp="1"/>
          </p:cNvSpPr>
          <p:nvPr>
            <p:ph type="sldNum" sz="quarter" idx="12"/>
          </p:nvPr>
        </p:nvSpPr>
        <p:spPr/>
        <p:txBody>
          <a:bodyPr/>
          <a:lstStyle/>
          <a:p>
            <a:fld id="{9C26F335-B4D6-424E-9970-711117E1B935}" type="slidenum">
              <a:rPr lang="en-US" smtClean="0"/>
              <a:t>20</a:t>
            </a:fld>
            <a:endParaRPr lang="en-US"/>
          </a:p>
        </p:txBody>
      </p:sp>
    </p:spTree>
    <p:extLst>
      <p:ext uri="{BB962C8B-B14F-4D97-AF65-F5344CB8AC3E}">
        <p14:creationId xmlns:p14="http://schemas.microsoft.com/office/powerpoint/2010/main" val="239255737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FF0000"/>
                </a:solidFill>
                <a:latin typeface="Arial" panose="020B0604020202020204" pitchFamily="34" charset="0"/>
                <a:cs typeface="Arial" panose="020B0604020202020204" pitchFamily="34" charset="0"/>
              </a:rPr>
              <a:t>Theo </a:t>
            </a:r>
            <a:r>
              <a:rPr lang="en-US" b="1" dirty="0" err="1">
                <a:solidFill>
                  <a:srgbClr val="FF0000"/>
                </a:solidFill>
                <a:latin typeface="Arial" panose="020B0604020202020204" pitchFamily="34" charset="0"/>
                <a:cs typeface="Arial" panose="020B0604020202020204" pitchFamily="34" charset="0"/>
              </a:rPr>
              <a:t>dõi</a:t>
            </a:r>
            <a:r>
              <a:rPr lang="en-US" b="1" dirty="0">
                <a:solidFill>
                  <a:srgbClr val="FF0000"/>
                </a:solidFill>
                <a:latin typeface="Arial" panose="020B0604020202020204" pitchFamily="34" charset="0"/>
                <a:cs typeface="Arial" panose="020B0604020202020204" pitchFamily="34" charset="0"/>
              </a:rPr>
              <a:t> </a:t>
            </a:r>
            <a:r>
              <a:rPr lang="en-US" b="1" dirty="0" err="1">
                <a:solidFill>
                  <a:srgbClr val="FF0000"/>
                </a:solidFill>
                <a:latin typeface="Arial" panose="020B0604020202020204" pitchFamily="34" charset="0"/>
                <a:cs typeface="Arial" panose="020B0604020202020204" pitchFamily="34" charset="0"/>
              </a:rPr>
              <a:t>và</a:t>
            </a:r>
            <a:r>
              <a:rPr lang="en-US" b="1" dirty="0">
                <a:solidFill>
                  <a:srgbClr val="FF0000"/>
                </a:solidFill>
                <a:latin typeface="Arial" panose="020B0604020202020204" pitchFamily="34" charset="0"/>
                <a:cs typeface="Arial" panose="020B0604020202020204" pitchFamily="34" charset="0"/>
              </a:rPr>
              <a:t> </a:t>
            </a:r>
            <a:r>
              <a:rPr lang="en-US" b="1" dirty="0" err="1">
                <a:solidFill>
                  <a:srgbClr val="FF0000"/>
                </a:solidFill>
                <a:latin typeface="Arial" panose="020B0604020202020204" pitchFamily="34" charset="0"/>
                <a:cs typeface="Arial" panose="020B0604020202020204" pitchFamily="34" charset="0"/>
              </a:rPr>
              <a:t>sử</a:t>
            </a:r>
            <a:r>
              <a:rPr lang="en-US" b="1" dirty="0">
                <a:solidFill>
                  <a:srgbClr val="FF0000"/>
                </a:solidFill>
                <a:latin typeface="Arial" panose="020B0604020202020204" pitchFamily="34" charset="0"/>
                <a:cs typeface="Arial" panose="020B0604020202020204" pitchFamily="34" charset="0"/>
              </a:rPr>
              <a:t> </a:t>
            </a:r>
            <a:r>
              <a:rPr lang="en-US" b="1" dirty="0" err="1">
                <a:solidFill>
                  <a:srgbClr val="FF0000"/>
                </a:solidFill>
                <a:latin typeface="Arial" panose="020B0604020202020204" pitchFamily="34" charset="0"/>
                <a:cs typeface="Arial" panose="020B0604020202020204" pitchFamily="34" charset="0"/>
              </a:rPr>
              <a:t>dụng</a:t>
            </a:r>
            <a:r>
              <a:rPr lang="en-US" b="1" dirty="0">
                <a:solidFill>
                  <a:srgbClr val="FF0000"/>
                </a:solidFill>
                <a:latin typeface="Arial" panose="020B0604020202020204" pitchFamily="34" charset="0"/>
                <a:cs typeface="Arial" panose="020B0604020202020204" pitchFamily="34" charset="0"/>
              </a:rPr>
              <a:t> </a:t>
            </a:r>
            <a:r>
              <a:rPr lang="en-US" b="1" dirty="0" err="1">
                <a:solidFill>
                  <a:srgbClr val="FF0000"/>
                </a:solidFill>
                <a:latin typeface="Arial" panose="020B0604020202020204" pitchFamily="34" charset="0"/>
                <a:cs typeface="Arial" panose="020B0604020202020204" pitchFamily="34" charset="0"/>
              </a:rPr>
              <a:t>nguồn</a:t>
            </a:r>
            <a:r>
              <a:rPr lang="en-US" b="1" dirty="0">
                <a:solidFill>
                  <a:srgbClr val="FF0000"/>
                </a:solidFill>
                <a:latin typeface="Arial" panose="020B0604020202020204" pitchFamily="34" charset="0"/>
                <a:cs typeface="Arial" panose="020B0604020202020204" pitchFamily="34" charset="0"/>
              </a:rPr>
              <a:t> CCTL (TT)</a:t>
            </a:r>
            <a:endParaRPr lang="en-US" dirty="0"/>
          </a:p>
        </p:txBody>
      </p:sp>
      <p:sp>
        <p:nvSpPr>
          <p:cNvPr id="3" name="Content Placeholder 2"/>
          <p:cNvSpPr>
            <a:spLocks noGrp="1"/>
          </p:cNvSpPr>
          <p:nvPr>
            <p:ph idx="1"/>
          </p:nvPr>
        </p:nvSpPr>
        <p:spPr/>
        <p:txBody>
          <a:bodyPr>
            <a:normAutofit/>
          </a:bodyPr>
          <a:lstStyle/>
          <a:p>
            <a:pPr algn="just"/>
            <a:r>
              <a:rPr lang="en-US" dirty="0" err="1">
                <a:solidFill>
                  <a:srgbClr val="002060"/>
                </a:solidFill>
                <a:latin typeface="Arial" panose="020B0604020202020204" pitchFamily="34" charset="0"/>
                <a:cs typeface="Arial" panose="020B0604020202020204" pitchFamily="34" charset="0"/>
              </a:rPr>
              <a:t>Trong</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giai</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đoạn</a:t>
            </a:r>
            <a:r>
              <a:rPr lang="en-US" dirty="0">
                <a:solidFill>
                  <a:srgbClr val="002060"/>
                </a:solidFill>
                <a:latin typeface="Arial" panose="020B0604020202020204" pitchFamily="34" charset="0"/>
                <a:cs typeface="Arial" panose="020B0604020202020204" pitchFamily="34" charset="0"/>
              </a:rPr>
              <a:t> 2016-2018, </a:t>
            </a:r>
            <a:r>
              <a:rPr lang="en-US" dirty="0" err="1">
                <a:solidFill>
                  <a:srgbClr val="002060"/>
                </a:solidFill>
                <a:latin typeface="Arial" panose="020B0604020202020204" pitchFamily="34" charset="0"/>
                <a:cs typeface="Arial" panose="020B0604020202020204" pitchFamily="34" charset="0"/>
              </a:rPr>
              <a:t>các</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cơ</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sở</a:t>
            </a:r>
            <a:r>
              <a:rPr lang="en-US" dirty="0">
                <a:solidFill>
                  <a:srgbClr val="002060"/>
                </a:solidFill>
                <a:latin typeface="Arial" panose="020B0604020202020204" pitchFamily="34" charset="0"/>
                <a:cs typeface="Arial" panose="020B0604020202020204" pitchFamily="34" charset="0"/>
              </a:rPr>
              <a:t> y </a:t>
            </a:r>
            <a:r>
              <a:rPr lang="en-US" dirty="0" err="1">
                <a:solidFill>
                  <a:srgbClr val="002060"/>
                </a:solidFill>
                <a:latin typeface="Arial" panose="020B0604020202020204" pitchFamily="34" charset="0"/>
                <a:cs typeface="Arial" panose="020B0604020202020204" pitchFamily="34" charset="0"/>
              </a:rPr>
              <a:t>tế</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có</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nguồn</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thu</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lớn</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thuộc</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nhóm</a:t>
            </a:r>
            <a:r>
              <a:rPr lang="en-US" dirty="0">
                <a:solidFill>
                  <a:srgbClr val="002060"/>
                </a:solidFill>
                <a:latin typeface="Arial" panose="020B0604020202020204" pitchFamily="34" charset="0"/>
                <a:cs typeface="Arial" panose="020B0604020202020204" pitchFamily="34" charset="0"/>
              </a:rPr>
              <a:t> </a:t>
            </a:r>
            <a:r>
              <a:rPr lang="en-US" dirty="0" smtClean="0">
                <a:solidFill>
                  <a:srgbClr val="002060"/>
                </a:solidFill>
                <a:latin typeface="Arial" panose="020B0604020202020204" pitchFamily="34" charset="0"/>
                <a:cs typeface="Arial" panose="020B0604020202020204" pitchFamily="34" charset="0"/>
              </a:rPr>
              <a:t>2) </a:t>
            </a:r>
            <a:r>
              <a:rPr lang="en-US" dirty="0" err="1">
                <a:solidFill>
                  <a:srgbClr val="002060"/>
                </a:solidFill>
                <a:latin typeface="Arial" panose="020B0604020202020204" pitchFamily="34" charset="0"/>
                <a:cs typeface="Arial" panose="020B0604020202020204" pitchFamily="34" charset="0"/>
              </a:rPr>
              <a:t>đều</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đã</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được</a:t>
            </a:r>
            <a:r>
              <a:rPr lang="en-US" dirty="0">
                <a:solidFill>
                  <a:srgbClr val="002060"/>
                </a:solidFill>
                <a:latin typeface="Arial" panose="020B0604020202020204" pitchFamily="34" charset="0"/>
                <a:cs typeface="Arial" panose="020B0604020202020204" pitchFamily="34" charset="0"/>
              </a:rPr>
              <a:t> UBND </a:t>
            </a:r>
            <a:r>
              <a:rPr lang="en-US" dirty="0" err="1">
                <a:solidFill>
                  <a:srgbClr val="002060"/>
                </a:solidFill>
                <a:latin typeface="Arial" panose="020B0604020202020204" pitchFamily="34" charset="0"/>
                <a:cs typeface="Arial" panose="020B0604020202020204" pitchFamily="34" charset="0"/>
              </a:rPr>
              <a:t>tỉnh</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chấp</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thuận</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điều</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chỉnh</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tỷ</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lệ</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trích</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nguồn</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thu</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được</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để</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lại</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hàng</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năm</a:t>
            </a:r>
            <a:r>
              <a:rPr lang="en-US" dirty="0">
                <a:solidFill>
                  <a:srgbClr val="002060"/>
                </a:solidFill>
                <a:latin typeface="Arial" panose="020B0604020202020204" pitchFamily="34" charset="0"/>
                <a:cs typeface="Arial" panose="020B0604020202020204" pitchFamily="34" charset="0"/>
              </a:rPr>
              <a:t>.</a:t>
            </a:r>
          </a:p>
          <a:p>
            <a:pPr algn="just"/>
            <a:r>
              <a:rPr lang="vi-VN" dirty="0" smtClean="0">
                <a:solidFill>
                  <a:srgbClr val="002060"/>
                </a:solidFill>
                <a:latin typeface="Arial" panose="020B0604020202020204" pitchFamily="34" charset="0"/>
                <a:cs typeface="Arial" panose="020B0604020202020204" pitchFamily="34" charset="0"/>
              </a:rPr>
              <a:t>Trường </a:t>
            </a:r>
            <a:r>
              <a:rPr lang="vi-VN" dirty="0">
                <a:solidFill>
                  <a:srgbClr val="002060"/>
                </a:solidFill>
                <a:latin typeface="Arial" panose="020B0604020202020204" pitchFamily="34" charset="0"/>
                <a:cs typeface="Arial" panose="020B0604020202020204" pitchFamily="34" charset="0"/>
              </a:rPr>
              <a:t>hợp sau khi bảo đảm </a:t>
            </a:r>
            <a:r>
              <a:rPr lang="en-US" dirty="0" err="1" smtClean="0">
                <a:solidFill>
                  <a:srgbClr val="002060"/>
                </a:solidFill>
                <a:latin typeface="Arial" panose="020B0604020202020204" pitchFamily="34" charset="0"/>
                <a:cs typeface="Arial" panose="020B0604020202020204" pitchFamily="34" charset="0"/>
              </a:rPr>
              <a:t>tăng</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lương</a:t>
            </a:r>
            <a:r>
              <a:rPr lang="en-US" dirty="0" smtClean="0">
                <a:solidFill>
                  <a:srgbClr val="002060"/>
                </a:solidFill>
                <a:latin typeface="Arial" panose="020B0604020202020204" pitchFamily="34" charset="0"/>
                <a:cs typeface="Arial" panose="020B0604020202020204" pitchFamily="34" charset="0"/>
              </a:rPr>
              <a:t> </a:t>
            </a:r>
            <a:r>
              <a:rPr lang="vi-VN" dirty="0" smtClean="0">
                <a:solidFill>
                  <a:srgbClr val="002060"/>
                </a:solidFill>
                <a:latin typeface="Arial" panose="020B0604020202020204" pitchFamily="34" charset="0"/>
                <a:cs typeface="Arial" panose="020B0604020202020204" pitchFamily="34" charset="0"/>
              </a:rPr>
              <a:t>mà </a:t>
            </a:r>
            <a:r>
              <a:rPr lang="vi-VN" dirty="0">
                <a:solidFill>
                  <a:srgbClr val="002060"/>
                </a:solidFill>
                <a:latin typeface="Arial" panose="020B0604020202020204" pitchFamily="34" charset="0"/>
                <a:cs typeface="Arial" panose="020B0604020202020204" pitchFamily="34" charset="0"/>
              </a:rPr>
              <a:t>nguồn thu dành để </a:t>
            </a:r>
            <a:r>
              <a:rPr lang="en-US" dirty="0" smtClean="0">
                <a:solidFill>
                  <a:srgbClr val="002060"/>
                </a:solidFill>
                <a:latin typeface="Arial" panose="020B0604020202020204" pitchFamily="34" charset="0"/>
                <a:cs typeface="Arial" panose="020B0604020202020204" pitchFamily="34" charset="0"/>
              </a:rPr>
              <a:t>CCTL (</a:t>
            </a:r>
            <a:r>
              <a:rPr lang="en-US" dirty="0" err="1" smtClean="0">
                <a:solidFill>
                  <a:srgbClr val="002060"/>
                </a:solidFill>
                <a:latin typeface="Arial" panose="020B0604020202020204" pitchFamily="34" charset="0"/>
                <a:cs typeface="Arial" panose="020B0604020202020204" pitchFamily="34" charset="0"/>
              </a:rPr>
              <a:t>lũy</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kế</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từ</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các</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năm</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trước</a:t>
            </a:r>
            <a:r>
              <a:rPr lang="en-US" dirty="0" smtClean="0">
                <a:solidFill>
                  <a:srgbClr val="002060"/>
                </a:solidFill>
                <a:latin typeface="Arial" panose="020B0604020202020204" pitchFamily="34" charset="0"/>
                <a:cs typeface="Arial" panose="020B0604020202020204" pitchFamily="34" charset="0"/>
              </a:rPr>
              <a:t>) </a:t>
            </a:r>
            <a:r>
              <a:rPr lang="vi-VN" dirty="0" smtClean="0">
                <a:solidFill>
                  <a:srgbClr val="002060"/>
                </a:solidFill>
                <a:latin typeface="Arial" panose="020B0604020202020204" pitchFamily="34" charset="0"/>
                <a:cs typeface="Arial" panose="020B0604020202020204" pitchFamily="34" charset="0"/>
              </a:rPr>
              <a:t>còn </a:t>
            </a:r>
            <a:r>
              <a:rPr lang="vi-VN" dirty="0">
                <a:solidFill>
                  <a:srgbClr val="002060"/>
                </a:solidFill>
                <a:latin typeface="Arial" panose="020B0604020202020204" pitchFamily="34" charset="0"/>
                <a:cs typeface="Arial" panose="020B0604020202020204" pitchFamily="34" charset="0"/>
              </a:rPr>
              <a:t>dư lớn và có cam kết tự bảo đảm nguồn kinh phí để thực hiện </a:t>
            </a:r>
            <a:r>
              <a:rPr lang="en-US" dirty="0">
                <a:solidFill>
                  <a:srgbClr val="002060"/>
                </a:solidFill>
                <a:latin typeface="Arial" panose="020B0604020202020204" pitchFamily="34" charset="0"/>
                <a:cs typeface="Arial" panose="020B0604020202020204" pitchFamily="34" charset="0"/>
              </a:rPr>
              <a:t>CCTL: Đ</a:t>
            </a:r>
            <a:r>
              <a:rPr lang="vi-VN" dirty="0">
                <a:solidFill>
                  <a:srgbClr val="002060"/>
                </a:solidFill>
                <a:latin typeface="Arial" panose="020B0604020202020204" pitchFamily="34" charset="0"/>
                <a:cs typeface="Arial" panose="020B0604020202020204" pitchFamily="34" charset="0"/>
              </a:rPr>
              <a:t>ược sử dụng nguồn còn dư để chi đầu tư, mua sắm, hoạt động chuyên môn, thực hiện cơ chế tự chủ theo quy định hiện </a:t>
            </a:r>
            <a:r>
              <a:rPr lang="vi-VN" dirty="0" smtClean="0">
                <a:solidFill>
                  <a:srgbClr val="002060"/>
                </a:solidFill>
                <a:latin typeface="Arial" panose="020B0604020202020204" pitchFamily="34" charset="0"/>
                <a:cs typeface="Arial" panose="020B0604020202020204" pitchFamily="34" charset="0"/>
              </a:rPr>
              <a:t>hành</a:t>
            </a:r>
            <a:r>
              <a:rPr lang="en-US" dirty="0" smtClean="0">
                <a:solidFill>
                  <a:srgbClr val="002060"/>
                </a:solidFill>
                <a:latin typeface="Arial" panose="020B0604020202020204" pitchFamily="34" charset="0"/>
                <a:cs typeface="Arial" panose="020B0604020202020204" pitchFamily="34" charset="0"/>
              </a:rPr>
              <a:t>.</a:t>
            </a:r>
          </a:p>
          <a:p>
            <a:pPr marL="0" indent="0" algn="just">
              <a:buNone/>
            </a:pPr>
            <a:r>
              <a:rPr lang="en-US" dirty="0" smtClean="0">
                <a:solidFill>
                  <a:srgbClr val="002060"/>
                </a:solidFill>
                <a:latin typeface="Arial" panose="020B0604020202020204" pitchFamily="34" charset="0"/>
                <a:cs typeface="Arial" panose="020B0604020202020204" pitchFamily="34" charset="0"/>
                <a:sym typeface="Wingdings" panose="05000000000000000000" pitchFamily="2" charset="2"/>
              </a:rPr>
              <a:t> </a:t>
            </a:r>
            <a:r>
              <a:rPr lang="en-US" dirty="0" err="1" smtClean="0">
                <a:solidFill>
                  <a:srgbClr val="002060"/>
                </a:solidFill>
                <a:latin typeface="Arial" panose="020B0604020202020204" pitchFamily="34" charset="0"/>
                <a:cs typeface="Arial" panose="020B0604020202020204" pitchFamily="34" charset="0"/>
                <a:sym typeface="Wingdings" panose="05000000000000000000" pitchFamily="2" charset="2"/>
              </a:rPr>
              <a:t>Đơn</a:t>
            </a:r>
            <a:r>
              <a:rPr lang="en-US" dirty="0" smtClean="0">
                <a:solidFill>
                  <a:srgbClr val="002060"/>
                </a:solidFill>
                <a:latin typeface="Arial" panose="020B0604020202020204" pitchFamily="34" charset="0"/>
                <a:cs typeface="Arial" panose="020B0604020202020204" pitchFamily="34" charset="0"/>
                <a:sym typeface="Wingdings" panose="05000000000000000000" pitchFamily="2" charset="2"/>
              </a:rPr>
              <a:t> </a:t>
            </a:r>
            <a:r>
              <a:rPr lang="en-US" dirty="0" err="1" smtClean="0">
                <a:solidFill>
                  <a:srgbClr val="002060"/>
                </a:solidFill>
                <a:latin typeface="Arial" panose="020B0604020202020204" pitchFamily="34" charset="0"/>
                <a:cs typeface="Arial" panose="020B0604020202020204" pitchFamily="34" charset="0"/>
                <a:sym typeface="Wingdings" panose="05000000000000000000" pitchFamily="2" charset="2"/>
              </a:rPr>
              <a:t>vị</a:t>
            </a:r>
            <a:r>
              <a:rPr lang="en-US" dirty="0" smtClean="0">
                <a:solidFill>
                  <a:srgbClr val="002060"/>
                </a:solidFill>
                <a:latin typeface="Arial" panose="020B0604020202020204" pitchFamily="34" charset="0"/>
                <a:cs typeface="Arial" panose="020B0604020202020204" pitchFamily="34" charset="0"/>
                <a:sym typeface="Wingdings" panose="05000000000000000000" pitchFamily="2" charset="2"/>
              </a:rPr>
              <a:t> </a:t>
            </a:r>
            <a:r>
              <a:rPr lang="en-US" dirty="0" err="1" smtClean="0">
                <a:solidFill>
                  <a:srgbClr val="002060"/>
                </a:solidFill>
                <a:latin typeface="Arial" panose="020B0604020202020204" pitchFamily="34" charset="0"/>
                <a:cs typeface="Arial" panose="020B0604020202020204" pitchFamily="34" charset="0"/>
                <a:sym typeface="Wingdings" panose="05000000000000000000" pitchFamily="2" charset="2"/>
              </a:rPr>
              <a:t>báo</a:t>
            </a:r>
            <a:r>
              <a:rPr lang="en-US" dirty="0" smtClean="0">
                <a:solidFill>
                  <a:srgbClr val="002060"/>
                </a:solidFill>
                <a:latin typeface="Arial" panose="020B0604020202020204" pitchFamily="34" charset="0"/>
                <a:cs typeface="Arial" panose="020B0604020202020204" pitchFamily="34" charset="0"/>
                <a:sym typeface="Wingdings" panose="05000000000000000000" pitchFamily="2" charset="2"/>
              </a:rPr>
              <a:t> </a:t>
            </a:r>
            <a:r>
              <a:rPr lang="en-US" dirty="0" err="1" smtClean="0">
                <a:solidFill>
                  <a:srgbClr val="002060"/>
                </a:solidFill>
                <a:latin typeface="Arial" panose="020B0604020202020204" pitchFamily="34" charset="0"/>
                <a:cs typeface="Arial" panose="020B0604020202020204" pitchFamily="34" charset="0"/>
                <a:sym typeface="Wingdings" panose="05000000000000000000" pitchFamily="2" charset="2"/>
              </a:rPr>
              <a:t>cáo</a:t>
            </a:r>
            <a:r>
              <a:rPr lang="en-US" dirty="0" smtClean="0">
                <a:solidFill>
                  <a:srgbClr val="002060"/>
                </a:solidFill>
                <a:latin typeface="Arial" panose="020B0604020202020204" pitchFamily="34" charset="0"/>
                <a:cs typeface="Arial" panose="020B0604020202020204" pitchFamily="34" charset="0"/>
                <a:sym typeface="Wingdings" panose="05000000000000000000" pitchFamily="2" charset="2"/>
              </a:rPr>
              <a:t> </a:t>
            </a:r>
            <a:r>
              <a:rPr lang="en-US" dirty="0" err="1" smtClean="0">
                <a:solidFill>
                  <a:srgbClr val="002060"/>
                </a:solidFill>
                <a:latin typeface="Arial" panose="020B0604020202020204" pitchFamily="34" charset="0"/>
                <a:cs typeface="Arial" panose="020B0604020202020204" pitchFamily="34" charset="0"/>
                <a:sym typeface="Wingdings" panose="05000000000000000000" pitchFamily="2" charset="2"/>
              </a:rPr>
              <a:t>Sở</a:t>
            </a:r>
            <a:r>
              <a:rPr lang="en-US" dirty="0" smtClean="0">
                <a:solidFill>
                  <a:srgbClr val="002060"/>
                </a:solidFill>
                <a:latin typeface="Arial" panose="020B0604020202020204" pitchFamily="34" charset="0"/>
                <a:cs typeface="Arial" panose="020B0604020202020204" pitchFamily="34" charset="0"/>
                <a:sym typeface="Wingdings" panose="05000000000000000000" pitchFamily="2" charset="2"/>
              </a:rPr>
              <a:t> Y </a:t>
            </a:r>
            <a:r>
              <a:rPr lang="en-US" dirty="0" err="1" smtClean="0">
                <a:solidFill>
                  <a:srgbClr val="002060"/>
                </a:solidFill>
                <a:latin typeface="Arial" panose="020B0604020202020204" pitchFamily="34" charset="0"/>
                <a:cs typeface="Arial" panose="020B0604020202020204" pitchFamily="34" charset="0"/>
                <a:sym typeface="Wingdings" panose="05000000000000000000" pitchFamily="2" charset="2"/>
              </a:rPr>
              <a:t>tế</a:t>
            </a:r>
            <a:r>
              <a:rPr lang="en-US" dirty="0" smtClean="0">
                <a:solidFill>
                  <a:srgbClr val="002060"/>
                </a:solidFill>
                <a:latin typeface="Arial" panose="020B0604020202020204" pitchFamily="34" charset="0"/>
                <a:cs typeface="Arial" panose="020B0604020202020204" pitchFamily="34" charset="0"/>
                <a:sym typeface="Wingdings" panose="05000000000000000000" pitchFamily="2" charset="2"/>
              </a:rPr>
              <a:t>, </a:t>
            </a:r>
            <a:r>
              <a:rPr lang="en-US" dirty="0" err="1" smtClean="0">
                <a:solidFill>
                  <a:srgbClr val="002060"/>
                </a:solidFill>
                <a:latin typeface="Arial" panose="020B0604020202020204" pitchFamily="34" charset="0"/>
                <a:cs typeface="Arial" panose="020B0604020202020204" pitchFamily="34" charset="0"/>
                <a:sym typeface="Wingdings" panose="05000000000000000000" pitchFamily="2" charset="2"/>
              </a:rPr>
              <a:t>Sở</a:t>
            </a:r>
            <a:r>
              <a:rPr lang="en-US" dirty="0" smtClean="0">
                <a:solidFill>
                  <a:srgbClr val="002060"/>
                </a:solidFill>
                <a:latin typeface="Arial" panose="020B0604020202020204" pitchFamily="34" charset="0"/>
                <a:cs typeface="Arial" panose="020B0604020202020204" pitchFamily="34" charset="0"/>
                <a:sym typeface="Wingdings" panose="05000000000000000000" pitchFamily="2" charset="2"/>
              </a:rPr>
              <a:t> </a:t>
            </a:r>
            <a:r>
              <a:rPr lang="en-US" dirty="0" err="1" smtClean="0">
                <a:solidFill>
                  <a:srgbClr val="002060"/>
                </a:solidFill>
                <a:latin typeface="Arial" panose="020B0604020202020204" pitchFamily="34" charset="0"/>
                <a:cs typeface="Arial" panose="020B0604020202020204" pitchFamily="34" charset="0"/>
                <a:sym typeface="Wingdings" panose="05000000000000000000" pitchFamily="2" charset="2"/>
              </a:rPr>
              <a:t>Tài</a:t>
            </a:r>
            <a:r>
              <a:rPr lang="en-US" dirty="0" smtClean="0">
                <a:solidFill>
                  <a:srgbClr val="002060"/>
                </a:solidFill>
                <a:latin typeface="Arial" panose="020B0604020202020204" pitchFamily="34" charset="0"/>
                <a:cs typeface="Arial" panose="020B0604020202020204" pitchFamily="34" charset="0"/>
                <a:sym typeface="Wingdings" panose="05000000000000000000" pitchFamily="2" charset="2"/>
              </a:rPr>
              <a:t> </a:t>
            </a:r>
            <a:r>
              <a:rPr lang="en-US" dirty="0" err="1" smtClean="0">
                <a:solidFill>
                  <a:srgbClr val="002060"/>
                </a:solidFill>
                <a:latin typeface="Arial" panose="020B0604020202020204" pitchFamily="34" charset="0"/>
                <a:cs typeface="Arial" panose="020B0604020202020204" pitchFamily="34" charset="0"/>
                <a:sym typeface="Wingdings" panose="05000000000000000000" pitchFamily="2" charset="2"/>
              </a:rPr>
              <a:t>chính</a:t>
            </a:r>
            <a:r>
              <a:rPr lang="en-US" dirty="0" smtClean="0">
                <a:solidFill>
                  <a:srgbClr val="002060"/>
                </a:solidFill>
                <a:latin typeface="Arial" panose="020B0604020202020204" pitchFamily="34" charset="0"/>
                <a:cs typeface="Arial" panose="020B0604020202020204" pitchFamily="34" charset="0"/>
                <a:sym typeface="Wingdings" panose="05000000000000000000" pitchFamily="2" charset="2"/>
              </a:rPr>
              <a:t> </a:t>
            </a:r>
            <a:r>
              <a:rPr lang="en-US" dirty="0" err="1" smtClean="0">
                <a:solidFill>
                  <a:srgbClr val="002060"/>
                </a:solidFill>
                <a:latin typeface="Arial" panose="020B0604020202020204" pitchFamily="34" charset="0"/>
                <a:cs typeface="Arial" panose="020B0604020202020204" pitchFamily="34" charset="0"/>
                <a:sym typeface="Wingdings" panose="05000000000000000000" pitchFamily="2" charset="2"/>
              </a:rPr>
              <a:t>tham</a:t>
            </a:r>
            <a:r>
              <a:rPr lang="en-US" dirty="0" smtClean="0">
                <a:solidFill>
                  <a:srgbClr val="002060"/>
                </a:solidFill>
                <a:latin typeface="Arial" panose="020B0604020202020204" pitchFamily="34" charset="0"/>
                <a:cs typeface="Arial" panose="020B0604020202020204" pitchFamily="34" charset="0"/>
                <a:sym typeface="Wingdings" panose="05000000000000000000" pitchFamily="2" charset="2"/>
              </a:rPr>
              <a:t> </a:t>
            </a:r>
            <a:r>
              <a:rPr lang="en-US" dirty="0" err="1" smtClean="0">
                <a:solidFill>
                  <a:srgbClr val="002060"/>
                </a:solidFill>
                <a:latin typeface="Arial" panose="020B0604020202020204" pitchFamily="34" charset="0"/>
                <a:cs typeface="Arial" panose="020B0604020202020204" pitchFamily="34" charset="0"/>
                <a:sym typeface="Wingdings" panose="05000000000000000000" pitchFamily="2" charset="2"/>
              </a:rPr>
              <a:t>mưu</a:t>
            </a:r>
            <a:r>
              <a:rPr lang="en-US" dirty="0" smtClean="0">
                <a:solidFill>
                  <a:srgbClr val="002060"/>
                </a:solidFill>
                <a:latin typeface="Arial" panose="020B0604020202020204" pitchFamily="34" charset="0"/>
                <a:cs typeface="Arial" panose="020B0604020202020204" pitchFamily="34" charset="0"/>
                <a:sym typeface="Wingdings" panose="05000000000000000000" pitchFamily="2" charset="2"/>
              </a:rPr>
              <a:t> UBND </a:t>
            </a:r>
            <a:r>
              <a:rPr lang="en-US" dirty="0" err="1" smtClean="0">
                <a:solidFill>
                  <a:srgbClr val="002060"/>
                </a:solidFill>
                <a:latin typeface="Arial" panose="020B0604020202020204" pitchFamily="34" charset="0"/>
                <a:cs typeface="Arial" panose="020B0604020202020204" pitchFamily="34" charset="0"/>
                <a:sym typeface="Wingdings" panose="05000000000000000000" pitchFamily="2" charset="2"/>
              </a:rPr>
              <a:t>tỉnh</a:t>
            </a:r>
            <a:r>
              <a:rPr lang="en-US" dirty="0" smtClean="0">
                <a:solidFill>
                  <a:srgbClr val="002060"/>
                </a:solidFill>
                <a:latin typeface="Arial" panose="020B0604020202020204" pitchFamily="34" charset="0"/>
                <a:cs typeface="Arial" panose="020B0604020202020204" pitchFamily="34" charset="0"/>
                <a:sym typeface="Wingdings" panose="05000000000000000000" pitchFamily="2" charset="2"/>
              </a:rPr>
              <a:t> </a:t>
            </a:r>
            <a:r>
              <a:rPr lang="en-US" dirty="0" err="1" smtClean="0">
                <a:solidFill>
                  <a:srgbClr val="002060"/>
                </a:solidFill>
                <a:latin typeface="Arial" panose="020B0604020202020204" pitchFamily="34" charset="0"/>
                <a:cs typeface="Arial" panose="020B0604020202020204" pitchFamily="34" charset="0"/>
                <a:sym typeface="Wingdings" panose="05000000000000000000" pitchFamily="2" charset="2"/>
              </a:rPr>
              <a:t>chấp</a:t>
            </a:r>
            <a:r>
              <a:rPr lang="en-US" dirty="0" smtClean="0">
                <a:solidFill>
                  <a:srgbClr val="002060"/>
                </a:solidFill>
                <a:latin typeface="Arial" panose="020B0604020202020204" pitchFamily="34" charset="0"/>
                <a:cs typeface="Arial" panose="020B0604020202020204" pitchFamily="34" charset="0"/>
                <a:sym typeface="Wingdings" panose="05000000000000000000" pitchFamily="2" charset="2"/>
              </a:rPr>
              <a:t> </a:t>
            </a:r>
            <a:r>
              <a:rPr lang="en-US" dirty="0" err="1" smtClean="0">
                <a:solidFill>
                  <a:srgbClr val="002060"/>
                </a:solidFill>
                <a:latin typeface="Arial" panose="020B0604020202020204" pitchFamily="34" charset="0"/>
                <a:cs typeface="Arial" panose="020B0604020202020204" pitchFamily="34" charset="0"/>
                <a:sym typeface="Wingdings" panose="05000000000000000000" pitchFamily="2" charset="2"/>
              </a:rPr>
              <a:t>thuận</a:t>
            </a:r>
            <a:r>
              <a:rPr lang="en-US" dirty="0" smtClean="0">
                <a:solidFill>
                  <a:srgbClr val="002060"/>
                </a:solidFill>
                <a:latin typeface="Arial" panose="020B0604020202020204" pitchFamily="34" charset="0"/>
                <a:cs typeface="Arial" panose="020B0604020202020204" pitchFamily="34" charset="0"/>
                <a:sym typeface="Wingdings" panose="05000000000000000000" pitchFamily="2" charset="2"/>
              </a:rPr>
              <a:t>.</a:t>
            </a:r>
            <a:endParaRPr lang="en-US" dirty="0">
              <a:solidFill>
                <a:srgbClr val="002060"/>
              </a:solidFill>
              <a:latin typeface="Arial" panose="020B0604020202020204" pitchFamily="34" charset="0"/>
              <a:cs typeface="Arial" panose="020B0604020202020204" pitchFamily="34" charset="0"/>
            </a:endParaRPr>
          </a:p>
          <a:p>
            <a:endParaRPr lang="en-US" dirty="0"/>
          </a:p>
        </p:txBody>
      </p:sp>
      <p:sp>
        <p:nvSpPr>
          <p:cNvPr id="4" name="Slide Number Placeholder 3"/>
          <p:cNvSpPr>
            <a:spLocks noGrp="1"/>
          </p:cNvSpPr>
          <p:nvPr>
            <p:ph type="sldNum" sz="quarter" idx="12"/>
          </p:nvPr>
        </p:nvSpPr>
        <p:spPr/>
        <p:txBody>
          <a:bodyPr/>
          <a:lstStyle/>
          <a:p>
            <a:fld id="{9C26F335-B4D6-424E-9970-711117E1B935}" type="slidenum">
              <a:rPr lang="en-US" smtClean="0"/>
              <a:t>21</a:t>
            </a:fld>
            <a:endParaRPr lang="en-US"/>
          </a:p>
        </p:txBody>
      </p:sp>
    </p:spTree>
    <p:extLst>
      <p:ext uri="{BB962C8B-B14F-4D97-AF65-F5344CB8AC3E}">
        <p14:creationId xmlns:p14="http://schemas.microsoft.com/office/powerpoint/2010/main" val="308627506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728889"/>
          </a:xfrm>
        </p:spPr>
        <p:txBody>
          <a:bodyPr/>
          <a:lstStyle/>
          <a:p>
            <a:r>
              <a:rPr lang="en-US" b="1" dirty="0" err="1" smtClean="0">
                <a:solidFill>
                  <a:srgbClr val="FF0000"/>
                </a:solidFill>
                <a:latin typeface="Arial" panose="020B0604020202020204" pitchFamily="34" charset="0"/>
                <a:cs typeface="Arial" panose="020B0604020202020204" pitchFamily="34" charset="0"/>
              </a:rPr>
              <a:t>Chuyển</a:t>
            </a:r>
            <a:r>
              <a:rPr lang="en-US" b="1" dirty="0" smtClean="0">
                <a:solidFill>
                  <a:srgbClr val="FF0000"/>
                </a:solidFill>
                <a:latin typeface="Arial" panose="020B0604020202020204" pitchFamily="34" charset="0"/>
                <a:cs typeface="Arial" panose="020B0604020202020204" pitchFamily="34" charset="0"/>
              </a:rPr>
              <a:t> </a:t>
            </a:r>
            <a:r>
              <a:rPr lang="en-US" b="1" dirty="0" err="1" smtClean="0">
                <a:solidFill>
                  <a:srgbClr val="FF0000"/>
                </a:solidFill>
                <a:latin typeface="Arial" panose="020B0604020202020204" pitchFamily="34" charset="0"/>
                <a:cs typeface="Arial" panose="020B0604020202020204" pitchFamily="34" charset="0"/>
              </a:rPr>
              <a:t>nguồn</a:t>
            </a:r>
            <a:r>
              <a:rPr lang="en-US" b="1" dirty="0" smtClean="0">
                <a:solidFill>
                  <a:srgbClr val="FF0000"/>
                </a:solidFill>
                <a:latin typeface="Arial" panose="020B0604020202020204" pitchFamily="34" charset="0"/>
                <a:cs typeface="Arial" panose="020B0604020202020204" pitchFamily="34" charset="0"/>
              </a:rPr>
              <a:t> </a:t>
            </a:r>
            <a:r>
              <a:rPr lang="en-US" b="1" dirty="0" err="1" smtClean="0">
                <a:solidFill>
                  <a:srgbClr val="FF0000"/>
                </a:solidFill>
                <a:latin typeface="Arial" panose="020B0604020202020204" pitchFamily="34" charset="0"/>
                <a:cs typeface="Arial" panose="020B0604020202020204" pitchFamily="34" charset="0"/>
              </a:rPr>
              <a:t>kinh</a:t>
            </a:r>
            <a:r>
              <a:rPr lang="en-US" b="1" dirty="0" smtClean="0">
                <a:solidFill>
                  <a:srgbClr val="FF0000"/>
                </a:solidFill>
                <a:latin typeface="Arial" panose="020B0604020202020204" pitchFamily="34" charset="0"/>
                <a:cs typeface="Arial" panose="020B0604020202020204" pitchFamily="34" charset="0"/>
              </a:rPr>
              <a:t> </a:t>
            </a:r>
            <a:r>
              <a:rPr lang="en-US" b="1" dirty="0" err="1" smtClean="0">
                <a:solidFill>
                  <a:srgbClr val="FF0000"/>
                </a:solidFill>
                <a:latin typeface="Arial" panose="020B0604020202020204" pitchFamily="34" charset="0"/>
                <a:cs typeface="Arial" panose="020B0604020202020204" pitchFamily="34" charset="0"/>
              </a:rPr>
              <a:t>phí</a:t>
            </a:r>
            <a:r>
              <a:rPr lang="en-US" b="1" dirty="0" smtClean="0">
                <a:solidFill>
                  <a:srgbClr val="FF0000"/>
                </a:solidFill>
                <a:latin typeface="Arial" panose="020B0604020202020204" pitchFamily="34" charset="0"/>
                <a:cs typeface="Arial" panose="020B0604020202020204" pitchFamily="34" charset="0"/>
              </a:rPr>
              <a:t> NSNN </a:t>
            </a:r>
            <a:r>
              <a:rPr lang="en-US" b="1" dirty="0" err="1" smtClean="0">
                <a:solidFill>
                  <a:srgbClr val="FF0000"/>
                </a:solidFill>
                <a:latin typeface="Arial" panose="020B0604020202020204" pitchFamily="34" charset="0"/>
                <a:cs typeface="Arial" panose="020B0604020202020204" pitchFamily="34" charset="0"/>
              </a:rPr>
              <a:t>cấp</a:t>
            </a:r>
            <a:endParaRPr lang="en-US" b="1" dirty="0">
              <a:solidFill>
                <a:srgbClr val="FF0000"/>
              </a:solidFill>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838200" y="1324304"/>
            <a:ext cx="10515600" cy="5533696"/>
          </a:xfrm>
        </p:spPr>
        <p:txBody>
          <a:bodyPr>
            <a:noAutofit/>
          </a:bodyPr>
          <a:lstStyle/>
          <a:p>
            <a:pPr algn="just"/>
            <a:r>
              <a:rPr lang="en-US" dirty="0" err="1" smtClean="0">
                <a:solidFill>
                  <a:srgbClr val="002060"/>
                </a:solidFill>
                <a:latin typeface="Arial" panose="020B0604020202020204" pitchFamily="34" charset="0"/>
                <a:cs typeface="Arial" panose="020B0604020202020204" pitchFamily="34" charset="0"/>
              </a:rPr>
              <a:t>Cuối</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năm</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các</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nội</a:t>
            </a:r>
            <a:r>
              <a:rPr lang="en-US" dirty="0" smtClean="0">
                <a:solidFill>
                  <a:srgbClr val="002060"/>
                </a:solidFill>
                <a:latin typeface="Arial" panose="020B0604020202020204" pitchFamily="34" charset="0"/>
                <a:cs typeface="Arial" panose="020B0604020202020204" pitchFamily="34" charset="0"/>
              </a:rPr>
              <a:t> dung </a:t>
            </a:r>
            <a:r>
              <a:rPr lang="en-US" dirty="0" err="1" smtClean="0">
                <a:solidFill>
                  <a:srgbClr val="002060"/>
                </a:solidFill>
                <a:latin typeface="Arial" panose="020B0604020202020204" pitchFamily="34" charset="0"/>
                <a:cs typeface="Arial" panose="020B0604020202020204" pitchFamily="34" charset="0"/>
              </a:rPr>
              <a:t>ngân</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sách</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cấp</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được</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xử</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lý</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như</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sau</a:t>
            </a:r>
            <a:r>
              <a:rPr lang="en-US" dirty="0" smtClean="0">
                <a:solidFill>
                  <a:srgbClr val="002060"/>
                </a:solidFill>
                <a:latin typeface="Arial" panose="020B0604020202020204" pitchFamily="34" charset="0"/>
                <a:cs typeface="Arial" panose="020B0604020202020204" pitchFamily="34" charset="0"/>
              </a:rPr>
              <a:t>:</a:t>
            </a:r>
          </a:p>
          <a:p>
            <a:pPr lvl="1" algn="just"/>
            <a:r>
              <a:rPr lang="en-US" sz="2800" dirty="0" err="1" smtClean="0">
                <a:solidFill>
                  <a:srgbClr val="002060"/>
                </a:solidFill>
                <a:latin typeface="Arial" panose="020B0604020202020204" pitchFamily="34" charset="0"/>
                <a:cs typeface="Arial" panose="020B0604020202020204" pitchFamily="34" charset="0"/>
              </a:rPr>
              <a:t>Kinh</a:t>
            </a:r>
            <a:r>
              <a:rPr lang="en-US" sz="2800" dirty="0" smtClean="0">
                <a:solidFill>
                  <a:srgbClr val="002060"/>
                </a:solidFill>
                <a:latin typeface="Arial" panose="020B0604020202020204" pitchFamily="34" charset="0"/>
                <a:cs typeface="Arial" panose="020B0604020202020204" pitchFamily="34" charset="0"/>
              </a:rPr>
              <a:t> </a:t>
            </a:r>
            <a:r>
              <a:rPr lang="en-US" sz="2800" dirty="0" err="1" smtClean="0">
                <a:solidFill>
                  <a:srgbClr val="002060"/>
                </a:solidFill>
                <a:latin typeface="Arial" panose="020B0604020202020204" pitchFamily="34" charset="0"/>
                <a:cs typeface="Arial" panose="020B0604020202020204" pitchFamily="34" charset="0"/>
              </a:rPr>
              <a:t>phí</a:t>
            </a:r>
            <a:r>
              <a:rPr lang="en-US" sz="2800" dirty="0" smtClean="0">
                <a:solidFill>
                  <a:srgbClr val="002060"/>
                </a:solidFill>
                <a:latin typeface="Arial" panose="020B0604020202020204" pitchFamily="34" charset="0"/>
                <a:cs typeface="Arial" panose="020B0604020202020204" pitchFamily="34" charset="0"/>
              </a:rPr>
              <a:t> </a:t>
            </a:r>
            <a:r>
              <a:rPr lang="en-US" sz="2800" dirty="0" err="1" smtClean="0">
                <a:solidFill>
                  <a:srgbClr val="002060"/>
                </a:solidFill>
                <a:latin typeface="Arial" panose="020B0604020202020204" pitchFamily="34" charset="0"/>
                <a:cs typeface="Arial" panose="020B0604020202020204" pitchFamily="34" charset="0"/>
              </a:rPr>
              <a:t>được</a:t>
            </a:r>
            <a:r>
              <a:rPr lang="en-US" sz="2800" dirty="0" smtClean="0">
                <a:solidFill>
                  <a:srgbClr val="002060"/>
                </a:solidFill>
                <a:latin typeface="Arial" panose="020B0604020202020204" pitchFamily="34" charset="0"/>
                <a:cs typeface="Arial" panose="020B0604020202020204" pitchFamily="34" charset="0"/>
              </a:rPr>
              <a:t> </a:t>
            </a:r>
            <a:r>
              <a:rPr lang="en-US" sz="2800" dirty="0" err="1" smtClean="0">
                <a:solidFill>
                  <a:srgbClr val="002060"/>
                </a:solidFill>
                <a:latin typeface="Arial" panose="020B0604020202020204" pitchFamily="34" charset="0"/>
                <a:cs typeface="Arial" panose="020B0604020202020204" pitchFamily="34" charset="0"/>
              </a:rPr>
              <a:t>chuyển</a:t>
            </a:r>
            <a:r>
              <a:rPr lang="en-US" sz="2800" dirty="0" smtClean="0">
                <a:solidFill>
                  <a:srgbClr val="002060"/>
                </a:solidFill>
                <a:latin typeface="Arial" panose="020B0604020202020204" pitchFamily="34" charset="0"/>
                <a:cs typeface="Arial" panose="020B0604020202020204" pitchFamily="34" charset="0"/>
              </a:rPr>
              <a:t> sang </a:t>
            </a:r>
            <a:r>
              <a:rPr lang="en-US" sz="2800" dirty="0" err="1" smtClean="0">
                <a:solidFill>
                  <a:srgbClr val="002060"/>
                </a:solidFill>
                <a:latin typeface="Arial" panose="020B0604020202020204" pitchFamily="34" charset="0"/>
                <a:cs typeface="Arial" panose="020B0604020202020204" pitchFamily="34" charset="0"/>
              </a:rPr>
              <a:t>năm</a:t>
            </a:r>
            <a:r>
              <a:rPr lang="en-US" sz="2800" dirty="0" smtClean="0">
                <a:solidFill>
                  <a:srgbClr val="002060"/>
                </a:solidFill>
                <a:latin typeface="Arial" panose="020B0604020202020204" pitchFamily="34" charset="0"/>
                <a:cs typeface="Arial" panose="020B0604020202020204" pitchFamily="34" charset="0"/>
              </a:rPr>
              <a:t> </a:t>
            </a:r>
            <a:r>
              <a:rPr lang="en-US" sz="2800" dirty="0" err="1" smtClean="0">
                <a:solidFill>
                  <a:srgbClr val="002060"/>
                </a:solidFill>
                <a:latin typeface="Arial" panose="020B0604020202020204" pitchFamily="34" charset="0"/>
                <a:cs typeface="Arial" panose="020B0604020202020204" pitchFamily="34" charset="0"/>
              </a:rPr>
              <a:t>sau</a:t>
            </a:r>
            <a:r>
              <a:rPr lang="en-US" sz="2800" dirty="0" smtClean="0">
                <a:solidFill>
                  <a:srgbClr val="002060"/>
                </a:solidFill>
                <a:latin typeface="Arial" panose="020B0604020202020204" pitchFamily="34" charset="0"/>
                <a:cs typeface="Arial" panose="020B0604020202020204" pitchFamily="34" charset="0"/>
              </a:rPr>
              <a:t> </a:t>
            </a:r>
            <a:r>
              <a:rPr lang="en-US" sz="2800" dirty="0" err="1" smtClean="0">
                <a:solidFill>
                  <a:srgbClr val="002060"/>
                </a:solidFill>
                <a:latin typeface="Arial" panose="020B0604020202020204" pitchFamily="34" charset="0"/>
                <a:cs typeface="Arial" panose="020B0604020202020204" pitchFamily="34" charset="0"/>
              </a:rPr>
              <a:t>để</a:t>
            </a:r>
            <a:r>
              <a:rPr lang="en-US" sz="2800" dirty="0" smtClean="0">
                <a:solidFill>
                  <a:srgbClr val="002060"/>
                </a:solidFill>
                <a:latin typeface="Arial" panose="020B0604020202020204" pitchFamily="34" charset="0"/>
                <a:cs typeface="Arial" panose="020B0604020202020204" pitchFamily="34" charset="0"/>
              </a:rPr>
              <a:t> </a:t>
            </a:r>
            <a:r>
              <a:rPr lang="en-US" sz="2800" dirty="0" err="1" smtClean="0">
                <a:solidFill>
                  <a:srgbClr val="002060"/>
                </a:solidFill>
                <a:latin typeface="Arial" panose="020B0604020202020204" pitchFamily="34" charset="0"/>
                <a:cs typeface="Arial" panose="020B0604020202020204" pitchFamily="34" charset="0"/>
              </a:rPr>
              <a:t>tiếp</a:t>
            </a:r>
            <a:r>
              <a:rPr lang="en-US" sz="2800" dirty="0" smtClean="0">
                <a:solidFill>
                  <a:srgbClr val="002060"/>
                </a:solidFill>
                <a:latin typeface="Arial" panose="020B0604020202020204" pitchFamily="34" charset="0"/>
                <a:cs typeface="Arial" panose="020B0604020202020204" pitchFamily="34" charset="0"/>
              </a:rPr>
              <a:t> </a:t>
            </a:r>
            <a:r>
              <a:rPr lang="en-US" sz="2800" dirty="0" err="1" smtClean="0">
                <a:solidFill>
                  <a:srgbClr val="002060"/>
                </a:solidFill>
                <a:latin typeface="Arial" panose="020B0604020202020204" pitchFamily="34" charset="0"/>
                <a:cs typeface="Arial" panose="020B0604020202020204" pitchFamily="34" charset="0"/>
              </a:rPr>
              <a:t>tục</a:t>
            </a:r>
            <a:r>
              <a:rPr lang="en-US" sz="2800" dirty="0" smtClean="0">
                <a:solidFill>
                  <a:srgbClr val="002060"/>
                </a:solidFill>
                <a:latin typeface="Arial" panose="020B0604020202020204" pitchFamily="34" charset="0"/>
                <a:cs typeface="Arial" panose="020B0604020202020204" pitchFamily="34" charset="0"/>
              </a:rPr>
              <a:t> </a:t>
            </a:r>
            <a:r>
              <a:rPr lang="en-US" sz="2800" dirty="0" err="1" smtClean="0">
                <a:solidFill>
                  <a:srgbClr val="002060"/>
                </a:solidFill>
                <a:latin typeface="Arial" panose="020B0604020202020204" pitchFamily="34" charset="0"/>
                <a:cs typeface="Arial" panose="020B0604020202020204" pitchFamily="34" charset="0"/>
              </a:rPr>
              <a:t>thực</a:t>
            </a:r>
            <a:r>
              <a:rPr lang="en-US" sz="2800" dirty="0" smtClean="0">
                <a:solidFill>
                  <a:srgbClr val="002060"/>
                </a:solidFill>
                <a:latin typeface="Arial" panose="020B0604020202020204" pitchFamily="34" charset="0"/>
                <a:cs typeface="Arial" panose="020B0604020202020204" pitchFamily="34" charset="0"/>
              </a:rPr>
              <a:t> </a:t>
            </a:r>
            <a:r>
              <a:rPr lang="en-US" sz="2800" dirty="0" err="1" smtClean="0">
                <a:solidFill>
                  <a:srgbClr val="002060"/>
                </a:solidFill>
                <a:latin typeface="Arial" panose="020B0604020202020204" pitchFamily="34" charset="0"/>
                <a:cs typeface="Arial" panose="020B0604020202020204" pitchFamily="34" charset="0"/>
              </a:rPr>
              <a:t>hiện</a:t>
            </a:r>
            <a:endParaRPr lang="en-US" sz="2800" dirty="0" smtClean="0">
              <a:solidFill>
                <a:srgbClr val="002060"/>
              </a:solidFill>
              <a:latin typeface="Arial" panose="020B0604020202020204" pitchFamily="34" charset="0"/>
              <a:cs typeface="Arial" panose="020B0604020202020204" pitchFamily="34" charset="0"/>
            </a:endParaRPr>
          </a:p>
          <a:p>
            <a:pPr lvl="2" algn="just"/>
            <a:r>
              <a:rPr lang="en-US" sz="2800" dirty="0" smtClean="0">
                <a:solidFill>
                  <a:srgbClr val="002060"/>
                </a:solidFill>
                <a:latin typeface="Arial" panose="020B0604020202020204" pitchFamily="34" charset="0"/>
                <a:cs typeface="Arial" panose="020B0604020202020204" pitchFamily="34" charset="0"/>
              </a:rPr>
              <a:t>Chi </a:t>
            </a:r>
            <a:r>
              <a:rPr lang="en-US" sz="2800" dirty="0" err="1" smtClean="0">
                <a:solidFill>
                  <a:srgbClr val="002060"/>
                </a:solidFill>
                <a:latin typeface="Arial" panose="020B0604020202020204" pitchFamily="34" charset="0"/>
                <a:cs typeface="Arial" panose="020B0604020202020204" pitchFamily="34" charset="0"/>
              </a:rPr>
              <a:t>đầu</a:t>
            </a:r>
            <a:r>
              <a:rPr lang="en-US" sz="2800" dirty="0" smtClean="0">
                <a:solidFill>
                  <a:srgbClr val="002060"/>
                </a:solidFill>
                <a:latin typeface="Arial" panose="020B0604020202020204" pitchFamily="34" charset="0"/>
                <a:cs typeface="Arial" panose="020B0604020202020204" pitchFamily="34" charset="0"/>
              </a:rPr>
              <a:t> </a:t>
            </a:r>
            <a:r>
              <a:rPr lang="en-US" sz="2800" dirty="0" err="1" smtClean="0">
                <a:solidFill>
                  <a:srgbClr val="002060"/>
                </a:solidFill>
                <a:latin typeface="Arial" panose="020B0604020202020204" pitchFamily="34" charset="0"/>
                <a:cs typeface="Arial" panose="020B0604020202020204" pitchFamily="34" charset="0"/>
              </a:rPr>
              <a:t>tư</a:t>
            </a:r>
            <a:r>
              <a:rPr lang="en-US" sz="2800" dirty="0" smtClean="0">
                <a:solidFill>
                  <a:srgbClr val="002060"/>
                </a:solidFill>
                <a:latin typeface="Arial" panose="020B0604020202020204" pitchFamily="34" charset="0"/>
                <a:cs typeface="Arial" panose="020B0604020202020204" pitchFamily="34" charset="0"/>
              </a:rPr>
              <a:t> </a:t>
            </a:r>
            <a:r>
              <a:rPr lang="en-US" sz="2800" dirty="0" err="1" smtClean="0">
                <a:solidFill>
                  <a:srgbClr val="002060"/>
                </a:solidFill>
                <a:latin typeface="Arial" panose="020B0604020202020204" pitchFamily="34" charset="0"/>
                <a:cs typeface="Arial" panose="020B0604020202020204" pitchFamily="34" charset="0"/>
              </a:rPr>
              <a:t>xây</a:t>
            </a:r>
            <a:r>
              <a:rPr lang="en-US" sz="2800" dirty="0" smtClean="0">
                <a:solidFill>
                  <a:srgbClr val="002060"/>
                </a:solidFill>
                <a:latin typeface="Arial" panose="020B0604020202020204" pitchFamily="34" charset="0"/>
                <a:cs typeface="Arial" panose="020B0604020202020204" pitchFamily="34" charset="0"/>
              </a:rPr>
              <a:t> </a:t>
            </a:r>
            <a:r>
              <a:rPr lang="en-US" sz="2800" dirty="0" err="1" smtClean="0">
                <a:solidFill>
                  <a:srgbClr val="002060"/>
                </a:solidFill>
                <a:latin typeface="Arial" panose="020B0604020202020204" pitchFamily="34" charset="0"/>
                <a:cs typeface="Arial" panose="020B0604020202020204" pitchFamily="34" charset="0"/>
              </a:rPr>
              <a:t>dựng</a:t>
            </a:r>
            <a:r>
              <a:rPr lang="en-US" sz="2800" dirty="0" smtClean="0">
                <a:solidFill>
                  <a:srgbClr val="002060"/>
                </a:solidFill>
                <a:latin typeface="Arial" panose="020B0604020202020204" pitchFamily="34" charset="0"/>
                <a:cs typeface="Arial" panose="020B0604020202020204" pitchFamily="34" charset="0"/>
              </a:rPr>
              <a:t> </a:t>
            </a:r>
            <a:r>
              <a:rPr lang="en-US" sz="2800" dirty="0" err="1" smtClean="0">
                <a:solidFill>
                  <a:srgbClr val="002060"/>
                </a:solidFill>
                <a:latin typeface="Arial" panose="020B0604020202020204" pitchFamily="34" charset="0"/>
                <a:cs typeface="Arial" panose="020B0604020202020204" pitchFamily="34" charset="0"/>
              </a:rPr>
              <a:t>cơ</a:t>
            </a:r>
            <a:r>
              <a:rPr lang="en-US" sz="2800" dirty="0" smtClean="0">
                <a:solidFill>
                  <a:srgbClr val="002060"/>
                </a:solidFill>
                <a:latin typeface="Arial" panose="020B0604020202020204" pitchFamily="34" charset="0"/>
                <a:cs typeface="Arial" panose="020B0604020202020204" pitchFamily="34" charset="0"/>
              </a:rPr>
              <a:t> </a:t>
            </a:r>
            <a:r>
              <a:rPr lang="en-US" sz="2800" dirty="0" err="1" smtClean="0">
                <a:solidFill>
                  <a:srgbClr val="002060"/>
                </a:solidFill>
                <a:latin typeface="Arial" panose="020B0604020202020204" pitchFamily="34" charset="0"/>
                <a:cs typeface="Arial" panose="020B0604020202020204" pitchFamily="34" charset="0"/>
              </a:rPr>
              <a:t>bản</a:t>
            </a:r>
            <a:r>
              <a:rPr lang="en-US" sz="2800" dirty="0" smtClean="0">
                <a:solidFill>
                  <a:srgbClr val="002060"/>
                </a:solidFill>
                <a:latin typeface="Arial" panose="020B0604020202020204" pitchFamily="34" charset="0"/>
                <a:cs typeface="Arial" panose="020B0604020202020204" pitchFamily="34" charset="0"/>
              </a:rPr>
              <a:t>; </a:t>
            </a:r>
          </a:p>
          <a:p>
            <a:pPr lvl="2" algn="just"/>
            <a:r>
              <a:rPr lang="en-US" sz="2800" dirty="0" smtClean="0">
                <a:solidFill>
                  <a:srgbClr val="002060"/>
                </a:solidFill>
                <a:latin typeface="Arial" panose="020B0604020202020204" pitchFamily="34" charset="0"/>
                <a:cs typeface="Arial" panose="020B0604020202020204" pitchFamily="34" charset="0"/>
              </a:rPr>
              <a:t>Chi </a:t>
            </a:r>
            <a:r>
              <a:rPr lang="en-US" sz="2800" dirty="0" err="1" smtClean="0">
                <a:solidFill>
                  <a:srgbClr val="002060"/>
                </a:solidFill>
                <a:latin typeface="Arial" panose="020B0604020202020204" pitchFamily="34" charset="0"/>
                <a:cs typeface="Arial" panose="020B0604020202020204" pitchFamily="34" charset="0"/>
              </a:rPr>
              <a:t>mua</a:t>
            </a:r>
            <a:r>
              <a:rPr lang="en-US" sz="2800" dirty="0" smtClean="0">
                <a:solidFill>
                  <a:srgbClr val="002060"/>
                </a:solidFill>
                <a:latin typeface="Arial" panose="020B0604020202020204" pitchFamily="34" charset="0"/>
                <a:cs typeface="Arial" panose="020B0604020202020204" pitchFamily="34" charset="0"/>
              </a:rPr>
              <a:t> </a:t>
            </a:r>
            <a:r>
              <a:rPr lang="en-US" sz="2800" dirty="0" err="1" smtClean="0">
                <a:solidFill>
                  <a:srgbClr val="002060"/>
                </a:solidFill>
                <a:latin typeface="Arial" panose="020B0604020202020204" pitchFamily="34" charset="0"/>
                <a:cs typeface="Arial" panose="020B0604020202020204" pitchFamily="34" charset="0"/>
              </a:rPr>
              <a:t>sắm</a:t>
            </a:r>
            <a:r>
              <a:rPr lang="en-US" sz="2800" dirty="0" smtClean="0">
                <a:solidFill>
                  <a:srgbClr val="002060"/>
                </a:solidFill>
                <a:latin typeface="Arial" panose="020B0604020202020204" pitchFamily="34" charset="0"/>
                <a:cs typeface="Arial" panose="020B0604020202020204" pitchFamily="34" charset="0"/>
              </a:rPr>
              <a:t> </a:t>
            </a:r>
            <a:r>
              <a:rPr lang="en-US" sz="2800" dirty="0" err="1" smtClean="0">
                <a:solidFill>
                  <a:srgbClr val="002060"/>
                </a:solidFill>
                <a:latin typeface="Arial" panose="020B0604020202020204" pitchFamily="34" charset="0"/>
                <a:cs typeface="Arial" panose="020B0604020202020204" pitchFamily="34" charset="0"/>
              </a:rPr>
              <a:t>trang</a:t>
            </a:r>
            <a:r>
              <a:rPr lang="en-US" sz="2800" dirty="0" smtClean="0">
                <a:solidFill>
                  <a:srgbClr val="002060"/>
                </a:solidFill>
                <a:latin typeface="Arial" panose="020B0604020202020204" pitchFamily="34" charset="0"/>
                <a:cs typeface="Arial" panose="020B0604020202020204" pitchFamily="34" charset="0"/>
              </a:rPr>
              <a:t> </a:t>
            </a:r>
            <a:r>
              <a:rPr lang="en-US" sz="2800" dirty="0" err="1" smtClean="0">
                <a:solidFill>
                  <a:srgbClr val="002060"/>
                </a:solidFill>
                <a:latin typeface="Arial" panose="020B0604020202020204" pitchFamily="34" charset="0"/>
                <a:cs typeface="Arial" panose="020B0604020202020204" pitchFamily="34" charset="0"/>
              </a:rPr>
              <a:t>thiết</a:t>
            </a:r>
            <a:r>
              <a:rPr lang="en-US" sz="2800" dirty="0" smtClean="0">
                <a:solidFill>
                  <a:srgbClr val="002060"/>
                </a:solidFill>
                <a:latin typeface="Arial" panose="020B0604020202020204" pitchFamily="34" charset="0"/>
                <a:cs typeface="Arial" panose="020B0604020202020204" pitchFamily="34" charset="0"/>
              </a:rPr>
              <a:t> </a:t>
            </a:r>
            <a:r>
              <a:rPr lang="en-US" sz="2800" dirty="0" err="1" smtClean="0">
                <a:solidFill>
                  <a:srgbClr val="002060"/>
                </a:solidFill>
                <a:latin typeface="Arial" panose="020B0604020202020204" pitchFamily="34" charset="0"/>
                <a:cs typeface="Arial" panose="020B0604020202020204" pitchFamily="34" charset="0"/>
              </a:rPr>
              <a:t>bị</a:t>
            </a:r>
            <a:r>
              <a:rPr lang="en-US" sz="2800" dirty="0" smtClean="0">
                <a:solidFill>
                  <a:srgbClr val="002060"/>
                </a:solidFill>
                <a:latin typeface="Arial" panose="020B0604020202020204" pitchFamily="34" charset="0"/>
                <a:cs typeface="Arial" panose="020B0604020202020204" pitchFamily="34" charset="0"/>
              </a:rPr>
              <a:t> </a:t>
            </a:r>
            <a:r>
              <a:rPr lang="en-US" sz="2800" dirty="0" err="1" smtClean="0">
                <a:solidFill>
                  <a:srgbClr val="002060"/>
                </a:solidFill>
                <a:latin typeface="Arial" panose="020B0604020202020204" pitchFamily="34" charset="0"/>
                <a:cs typeface="Arial" panose="020B0604020202020204" pitchFamily="34" charset="0"/>
              </a:rPr>
              <a:t>đã</a:t>
            </a:r>
            <a:r>
              <a:rPr lang="en-US" sz="2800" dirty="0" smtClean="0">
                <a:solidFill>
                  <a:srgbClr val="002060"/>
                </a:solidFill>
                <a:latin typeface="Arial" panose="020B0604020202020204" pitchFamily="34" charset="0"/>
                <a:cs typeface="Arial" panose="020B0604020202020204" pitchFamily="34" charset="0"/>
              </a:rPr>
              <a:t> </a:t>
            </a:r>
            <a:r>
              <a:rPr lang="en-US" sz="2800" dirty="0" err="1" smtClean="0">
                <a:solidFill>
                  <a:srgbClr val="002060"/>
                </a:solidFill>
                <a:latin typeface="Arial" panose="020B0604020202020204" pitchFamily="34" charset="0"/>
                <a:cs typeface="Arial" panose="020B0604020202020204" pitchFamily="34" charset="0"/>
              </a:rPr>
              <a:t>có</a:t>
            </a:r>
            <a:r>
              <a:rPr lang="en-US" sz="2800" dirty="0" smtClean="0">
                <a:solidFill>
                  <a:srgbClr val="002060"/>
                </a:solidFill>
                <a:latin typeface="Arial" panose="020B0604020202020204" pitchFamily="34" charset="0"/>
                <a:cs typeface="Arial" panose="020B0604020202020204" pitchFamily="34" charset="0"/>
              </a:rPr>
              <a:t> </a:t>
            </a:r>
            <a:r>
              <a:rPr lang="en-US" sz="2800" dirty="0" err="1" smtClean="0">
                <a:solidFill>
                  <a:srgbClr val="002060"/>
                </a:solidFill>
                <a:latin typeface="Arial" panose="020B0604020202020204" pitchFamily="34" charset="0"/>
                <a:cs typeface="Arial" panose="020B0604020202020204" pitchFamily="34" charset="0"/>
              </a:rPr>
              <a:t>đầy</a:t>
            </a:r>
            <a:r>
              <a:rPr lang="en-US" sz="2800" dirty="0" smtClean="0">
                <a:solidFill>
                  <a:srgbClr val="002060"/>
                </a:solidFill>
                <a:latin typeface="Arial" panose="020B0604020202020204" pitchFamily="34" charset="0"/>
                <a:cs typeface="Arial" panose="020B0604020202020204" pitchFamily="34" charset="0"/>
              </a:rPr>
              <a:t> </a:t>
            </a:r>
            <a:r>
              <a:rPr lang="en-US" sz="2800" dirty="0" err="1" smtClean="0">
                <a:solidFill>
                  <a:srgbClr val="002060"/>
                </a:solidFill>
                <a:latin typeface="Arial" panose="020B0604020202020204" pitchFamily="34" charset="0"/>
                <a:cs typeface="Arial" panose="020B0604020202020204" pitchFamily="34" charset="0"/>
              </a:rPr>
              <a:t>đủ</a:t>
            </a:r>
            <a:r>
              <a:rPr lang="en-US" sz="2800" dirty="0" smtClean="0">
                <a:solidFill>
                  <a:srgbClr val="002060"/>
                </a:solidFill>
                <a:latin typeface="Arial" panose="020B0604020202020204" pitchFamily="34" charset="0"/>
                <a:cs typeface="Arial" panose="020B0604020202020204" pitchFamily="34" charset="0"/>
              </a:rPr>
              <a:t> </a:t>
            </a:r>
            <a:r>
              <a:rPr lang="en-US" sz="2800" dirty="0" err="1" smtClean="0">
                <a:solidFill>
                  <a:srgbClr val="002060"/>
                </a:solidFill>
                <a:latin typeface="Arial" panose="020B0604020202020204" pitchFamily="34" charset="0"/>
                <a:cs typeface="Arial" panose="020B0604020202020204" pitchFamily="34" charset="0"/>
              </a:rPr>
              <a:t>hồ</a:t>
            </a:r>
            <a:r>
              <a:rPr lang="en-US" sz="2800" dirty="0" smtClean="0">
                <a:solidFill>
                  <a:srgbClr val="002060"/>
                </a:solidFill>
                <a:latin typeface="Arial" panose="020B0604020202020204" pitchFamily="34" charset="0"/>
                <a:cs typeface="Arial" panose="020B0604020202020204" pitchFamily="34" charset="0"/>
              </a:rPr>
              <a:t> </a:t>
            </a:r>
            <a:r>
              <a:rPr lang="en-US" sz="2800" dirty="0" err="1" smtClean="0">
                <a:solidFill>
                  <a:srgbClr val="002060"/>
                </a:solidFill>
                <a:latin typeface="Arial" panose="020B0604020202020204" pitchFamily="34" charset="0"/>
                <a:cs typeface="Arial" panose="020B0604020202020204" pitchFamily="34" charset="0"/>
              </a:rPr>
              <a:t>sơ</a:t>
            </a:r>
            <a:r>
              <a:rPr lang="en-US" sz="2800" dirty="0" smtClean="0">
                <a:solidFill>
                  <a:srgbClr val="002060"/>
                </a:solidFill>
                <a:latin typeface="Arial" panose="020B0604020202020204" pitchFamily="34" charset="0"/>
                <a:cs typeface="Arial" panose="020B0604020202020204" pitchFamily="34" charset="0"/>
              </a:rPr>
              <a:t> </a:t>
            </a:r>
            <a:r>
              <a:rPr lang="en-US" sz="2800" dirty="0" err="1" smtClean="0">
                <a:solidFill>
                  <a:srgbClr val="002060"/>
                </a:solidFill>
                <a:latin typeface="Arial" panose="020B0604020202020204" pitchFamily="34" charset="0"/>
                <a:cs typeface="Arial" panose="020B0604020202020204" pitchFamily="34" charset="0"/>
              </a:rPr>
              <a:t>mua</a:t>
            </a:r>
            <a:r>
              <a:rPr lang="en-US" sz="2800" dirty="0" smtClean="0">
                <a:solidFill>
                  <a:srgbClr val="002060"/>
                </a:solidFill>
                <a:latin typeface="Arial" panose="020B0604020202020204" pitchFamily="34" charset="0"/>
                <a:cs typeface="Arial" panose="020B0604020202020204" pitchFamily="34" charset="0"/>
              </a:rPr>
              <a:t> </a:t>
            </a:r>
            <a:r>
              <a:rPr lang="en-US" sz="2800" dirty="0" err="1" smtClean="0">
                <a:solidFill>
                  <a:srgbClr val="002060"/>
                </a:solidFill>
                <a:latin typeface="Arial" panose="020B0604020202020204" pitchFamily="34" charset="0"/>
                <a:cs typeface="Arial" panose="020B0604020202020204" pitchFamily="34" charset="0"/>
              </a:rPr>
              <a:t>sắm</a:t>
            </a:r>
            <a:r>
              <a:rPr lang="en-US" sz="2800" dirty="0" smtClean="0">
                <a:solidFill>
                  <a:srgbClr val="002060"/>
                </a:solidFill>
                <a:latin typeface="Arial" panose="020B0604020202020204" pitchFamily="34" charset="0"/>
                <a:cs typeface="Arial" panose="020B0604020202020204" pitchFamily="34" charset="0"/>
              </a:rPr>
              <a:t> </a:t>
            </a:r>
            <a:r>
              <a:rPr lang="en-US" sz="2800" dirty="0" err="1" smtClean="0">
                <a:solidFill>
                  <a:srgbClr val="002060"/>
                </a:solidFill>
                <a:latin typeface="Arial" panose="020B0604020202020204" pitchFamily="34" charset="0"/>
                <a:cs typeface="Arial" panose="020B0604020202020204" pitchFamily="34" charset="0"/>
              </a:rPr>
              <a:t>trang</a:t>
            </a:r>
            <a:r>
              <a:rPr lang="en-US" sz="2800" dirty="0" smtClean="0">
                <a:solidFill>
                  <a:srgbClr val="002060"/>
                </a:solidFill>
                <a:latin typeface="Arial" panose="020B0604020202020204" pitchFamily="34" charset="0"/>
                <a:cs typeface="Arial" panose="020B0604020202020204" pitchFamily="34" charset="0"/>
              </a:rPr>
              <a:t> </a:t>
            </a:r>
            <a:r>
              <a:rPr lang="en-US" sz="2800" dirty="0" err="1" smtClean="0">
                <a:solidFill>
                  <a:srgbClr val="002060"/>
                </a:solidFill>
                <a:latin typeface="Arial" panose="020B0604020202020204" pitchFamily="34" charset="0"/>
                <a:cs typeface="Arial" panose="020B0604020202020204" pitchFamily="34" charset="0"/>
              </a:rPr>
              <a:t>thiết</a:t>
            </a:r>
            <a:r>
              <a:rPr lang="en-US" sz="2800" dirty="0" smtClean="0">
                <a:solidFill>
                  <a:srgbClr val="002060"/>
                </a:solidFill>
                <a:latin typeface="Arial" panose="020B0604020202020204" pitchFamily="34" charset="0"/>
                <a:cs typeface="Arial" panose="020B0604020202020204" pitchFamily="34" charset="0"/>
              </a:rPr>
              <a:t> </a:t>
            </a:r>
            <a:r>
              <a:rPr lang="en-US" sz="2800" dirty="0" err="1" smtClean="0">
                <a:solidFill>
                  <a:srgbClr val="002060"/>
                </a:solidFill>
                <a:latin typeface="Arial" panose="020B0604020202020204" pitchFamily="34" charset="0"/>
                <a:cs typeface="Arial" panose="020B0604020202020204" pitchFamily="34" charset="0"/>
              </a:rPr>
              <a:t>bị</a:t>
            </a:r>
            <a:r>
              <a:rPr lang="en-US" sz="2800" dirty="0" smtClean="0">
                <a:solidFill>
                  <a:srgbClr val="002060"/>
                </a:solidFill>
                <a:latin typeface="Arial" panose="020B0604020202020204" pitchFamily="34" charset="0"/>
                <a:cs typeface="Arial" panose="020B0604020202020204" pitchFamily="34" charset="0"/>
              </a:rPr>
              <a:t> </a:t>
            </a:r>
            <a:r>
              <a:rPr lang="en-US" sz="2800" dirty="0" err="1" smtClean="0">
                <a:solidFill>
                  <a:srgbClr val="002060"/>
                </a:solidFill>
                <a:latin typeface="Arial" panose="020B0604020202020204" pitchFamily="34" charset="0"/>
                <a:cs typeface="Arial" panose="020B0604020202020204" pitchFamily="34" charset="0"/>
              </a:rPr>
              <a:t>ký</a:t>
            </a:r>
            <a:r>
              <a:rPr lang="en-US" sz="2800" dirty="0" smtClean="0">
                <a:solidFill>
                  <a:srgbClr val="002060"/>
                </a:solidFill>
                <a:latin typeface="Arial" panose="020B0604020202020204" pitchFamily="34" charset="0"/>
                <a:cs typeface="Arial" panose="020B0604020202020204" pitchFamily="34" charset="0"/>
              </a:rPr>
              <a:t> </a:t>
            </a:r>
            <a:r>
              <a:rPr lang="en-US" sz="2800" dirty="0" err="1" smtClean="0">
                <a:solidFill>
                  <a:srgbClr val="002060"/>
                </a:solidFill>
                <a:latin typeface="Arial" panose="020B0604020202020204" pitchFamily="34" charset="0"/>
                <a:cs typeface="Arial" panose="020B0604020202020204" pitchFamily="34" charset="0"/>
              </a:rPr>
              <a:t>trước</a:t>
            </a:r>
            <a:r>
              <a:rPr lang="en-US" sz="2800" dirty="0" smtClean="0">
                <a:solidFill>
                  <a:srgbClr val="002060"/>
                </a:solidFill>
                <a:latin typeface="Arial" panose="020B0604020202020204" pitchFamily="34" charset="0"/>
                <a:cs typeface="Arial" panose="020B0604020202020204" pitchFamily="34" charset="0"/>
              </a:rPr>
              <a:t> </a:t>
            </a:r>
            <a:r>
              <a:rPr lang="en-US" sz="2800" dirty="0" err="1" smtClean="0">
                <a:solidFill>
                  <a:srgbClr val="002060"/>
                </a:solidFill>
                <a:latin typeface="Arial" panose="020B0604020202020204" pitchFamily="34" charset="0"/>
                <a:cs typeface="Arial" panose="020B0604020202020204" pitchFamily="34" charset="0"/>
              </a:rPr>
              <a:t>ngày</a:t>
            </a:r>
            <a:r>
              <a:rPr lang="en-US" sz="2800" dirty="0" smtClean="0">
                <a:solidFill>
                  <a:srgbClr val="002060"/>
                </a:solidFill>
                <a:latin typeface="Arial" panose="020B0604020202020204" pitchFamily="34" charset="0"/>
                <a:cs typeface="Arial" panose="020B0604020202020204" pitchFamily="34" charset="0"/>
              </a:rPr>
              <a:t> 31/12/2018</a:t>
            </a:r>
          </a:p>
          <a:p>
            <a:pPr lvl="2" algn="just"/>
            <a:r>
              <a:rPr lang="en-US" sz="2800" dirty="0" err="1" smtClean="0">
                <a:solidFill>
                  <a:srgbClr val="002060"/>
                </a:solidFill>
                <a:latin typeface="Arial" panose="020B0604020202020204" pitchFamily="34" charset="0"/>
                <a:cs typeface="Arial" panose="020B0604020202020204" pitchFamily="34" charset="0"/>
              </a:rPr>
              <a:t>Các</a:t>
            </a:r>
            <a:r>
              <a:rPr lang="en-US" sz="2800" dirty="0" smtClean="0">
                <a:solidFill>
                  <a:srgbClr val="002060"/>
                </a:solidFill>
                <a:latin typeface="Arial" panose="020B0604020202020204" pitchFamily="34" charset="0"/>
                <a:cs typeface="Arial" panose="020B0604020202020204" pitchFamily="34" charset="0"/>
              </a:rPr>
              <a:t> </a:t>
            </a:r>
            <a:r>
              <a:rPr lang="en-US" sz="2800" dirty="0" err="1" smtClean="0">
                <a:solidFill>
                  <a:srgbClr val="002060"/>
                </a:solidFill>
                <a:latin typeface="Arial" panose="020B0604020202020204" pitchFamily="34" charset="0"/>
                <a:cs typeface="Arial" panose="020B0604020202020204" pitchFamily="34" charset="0"/>
              </a:rPr>
              <a:t>khoản</a:t>
            </a:r>
            <a:r>
              <a:rPr lang="en-US" sz="2800" dirty="0" smtClean="0">
                <a:solidFill>
                  <a:srgbClr val="002060"/>
                </a:solidFill>
                <a:latin typeface="Arial" panose="020B0604020202020204" pitchFamily="34" charset="0"/>
                <a:cs typeface="Arial" panose="020B0604020202020204" pitchFamily="34" charset="0"/>
              </a:rPr>
              <a:t> </a:t>
            </a:r>
            <a:r>
              <a:rPr lang="en-US" sz="2800" dirty="0" err="1" smtClean="0">
                <a:solidFill>
                  <a:srgbClr val="002060"/>
                </a:solidFill>
                <a:latin typeface="Arial" panose="020B0604020202020204" pitchFamily="34" charset="0"/>
                <a:cs typeface="Arial" panose="020B0604020202020204" pitchFamily="34" charset="0"/>
              </a:rPr>
              <a:t>được</a:t>
            </a:r>
            <a:r>
              <a:rPr lang="en-US" sz="2800" dirty="0" smtClean="0">
                <a:solidFill>
                  <a:srgbClr val="002060"/>
                </a:solidFill>
                <a:latin typeface="Arial" panose="020B0604020202020204" pitchFamily="34" charset="0"/>
                <a:cs typeface="Arial" panose="020B0604020202020204" pitchFamily="34" charset="0"/>
              </a:rPr>
              <a:t> HĐND </a:t>
            </a:r>
            <a:r>
              <a:rPr lang="en-US" sz="2800" dirty="0" err="1" smtClean="0">
                <a:solidFill>
                  <a:srgbClr val="002060"/>
                </a:solidFill>
                <a:latin typeface="Arial" panose="020B0604020202020204" pitchFamily="34" charset="0"/>
                <a:cs typeface="Arial" panose="020B0604020202020204" pitchFamily="34" charset="0"/>
              </a:rPr>
              <a:t>tỉnh</a:t>
            </a:r>
            <a:r>
              <a:rPr lang="en-US" sz="2800" dirty="0" smtClean="0">
                <a:solidFill>
                  <a:srgbClr val="002060"/>
                </a:solidFill>
                <a:latin typeface="Arial" panose="020B0604020202020204" pitchFamily="34" charset="0"/>
                <a:cs typeface="Arial" panose="020B0604020202020204" pitchFamily="34" charset="0"/>
              </a:rPr>
              <a:t> </a:t>
            </a:r>
            <a:r>
              <a:rPr lang="en-US" sz="2800" dirty="0" err="1" smtClean="0">
                <a:solidFill>
                  <a:srgbClr val="002060"/>
                </a:solidFill>
                <a:latin typeface="Arial" panose="020B0604020202020204" pitchFamily="34" charset="0"/>
                <a:cs typeface="Arial" panose="020B0604020202020204" pitchFamily="34" charset="0"/>
              </a:rPr>
              <a:t>cấp</a:t>
            </a:r>
            <a:r>
              <a:rPr lang="en-US" sz="2800" dirty="0" smtClean="0">
                <a:solidFill>
                  <a:srgbClr val="002060"/>
                </a:solidFill>
                <a:latin typeface="Arial" panose="020B0604020202020204" pitchFamily="34" charset="0"/>
                <a:cs typeface="Arial" panose="020B0604020202020204" pitchFamily="34" charset="0"/>
              </a:rPr>
              <a:t> </a:t>
            </a:r>
            <a:r>
              <a:rPr lang="en-US" sz="2800" dirty="0" err="1" smtClean="0">
                <a:solidFill>
                  <a:srgbClr val="002060"/>
                </a:solidFill>
                <a:latin typeface="Arial" panose="020B0604020202020204" pitchFamily="34" charset="0"/>
                <a:cs typeface="Arial" panose="020B0604020202020204" pitchFamily="34" charset="0"/>
              </a:rPr>
              <a:t>bổ</a:t>
            </a:r>
            <a:r>
              <a:rPr lang="en-US" sz="2800" dirty="0" smtClean="0">
                <a:solidFill>
                  <a:srgbClr val="002060"/>
                </a:solidFill>
                <a:latin typeface="Arial" panose="020B0604020202020204" pitchFamily="34" charset="0"/>
                <a:cs typeface="Arial" panose="020B0604020202020204" pitchFamily="34" charset="0"/>
              </a:rPr>
              <a:t> sung </a:t>
            </a:r>
            <a:r>
              <a:rPr lang="en-US" sz="2800" dirty="0" err="1" smtClean="0">
                <a:solidFill>
                  <a:srgbClr val="002060"/>
                </a:solidFill>
                <a:latin typeface="Arial" panose="020B0604020202020204" pitchFamily="34" charset="0"/>
                <a:cs typeface="Arial" panose="020B0604020202020204" pitchFamily="34" charset="0"/>
              </a:rPr>
              <a:t>sau</a:t>
            </a:r>
            <a:r>
              <a:rPr lang="en-US" sz="2800" dirty="0" smtClean="0">
                <a:solidFill>
                  <a:srgbClr val="002060"/>
                </a:solidFill>
                <a:latin typeface="Arial" panose="020B0604020202020204" pitchFamily="34" charset="0"/>
                <a:cs typeface="Arial" panose="020B0604020202020204" pitchFamily="34" charset="0"/>
              </a:rPr>
              <a:t> </a:t>
            </a:r>
            <a:r>
              <a:rPr lang="en-US" sz="2800" dirty="0" err="1" smtClean="0">
                <a:solidFill>
                  <a:srgbClr val="002060"/>
                </a:solidFill>
                <a:latin typeface="Arial" panose="020B0604020202020204" pitchFamily="34" charset="0"/>
                <a:cs typeface="Arial" panose="020B0604020202020204" pitchFamily="34" charset="0"/>
              </a:rPr>
              <a:t>ngày</a:t>
            </a:r>
            <a:r>
              <a:rPr lang="en-US" sz="2800" dirty="0" smtClean="0">
                <a:solidFill>
                  <a:srgbClr val="002060"/>
                </a:solidFill>
                <a:latin typeface="Arial" panose="020B0604020202020204" pitchFamily="34" charset="0"/>
                <a:cs typeface="Arial" panose="020B0604020202020204" pitchFamily="34" charset="0"/>
              </a:rPr>
              <a:t> 30/9/2018</a:t>
            </a:r>
          </a:p>
          <a:p>
            <a:pPr lvl="2" algn="just"/>
            <a:r>
              <a:rPr lang="en-US" sz="2800" dirty="0" err="1" smtClean="0">
                <a:solidFill>
                  <a:srgbClr val="002060"/>
                </a:solidFill>
                <a:latin typeface="Arial" panose="020B0604020202020204" pitchFamily="34" charset="0"/>
                <a:cs typeface="Arial" panose="020B0604020202020204" pitchFamily="34" charset="0"/>
              </a:rPr>
              <a:t>Kinh</a:t>
            </a:r>
            <a:r>
              <a:rPr lang="en-US" sz="2800" dirty="0" smtClean="0">
                <a:solidFill>
                  <a:srgbClr val="002060"/>
                </a:solidFill>
                <a:latin typeface="Arial" panose="020B0604020202020204" pitchFamily="34" charset="0"/>
                <a:cs typeface="Arial" panose="020B0604020202020204" pitchFamily="34" charset="0"/>
              </a:rPr>
              <a:t> </a:t>
            </a:r>
            <a:r>
              <a:rPr lang="en-US" sz="2800" dirty="0" err="1">
                <a:solidFill>
                  <a:srgbClr val="002060"/>
                </a:solidFill>
                <a:latin typeface="Arial" panose="020B0604020202020204" pitchFamily="34" charset="0"/>
                <a:cs typeface="Arial" panose="020B0604020202020204" pitchFamily="34" charset="0"/>
              </a:rPr>
              <a:t>phí</a:t>
            </a:r>
            <a:r>
              <a:rPr lang="en-US" sz="2800" dirty="0">
                <a:solidFill>
                  <a:srgbClr val="002060"/>
                </a:solidFill>
                <a:latin typeface="Arial" panose="020B0604020202020204" pitchFamily="34" charset="0"/>
                <a:cs typeface="Arial" panose="020B0604020202020204" pitchFamily="34" charset="0"/>
              </a:rPr>
              <a:t> </a:t>
            </a:r>
            <a:r>
              <a:rPr lang="en-US" sz="2800" dirty="0" smtClean="0">
                <a:solidFill>
                  <a:srgbClr val="002060"/>
                </a:solidFill>
                <a:latin typeface="Arial" panose="020B0604020202020204" pitchFamily="34" charset="0"/>
                <a:cs typeface="Arial" panose="020B0604020202020204" pitchFamily="34" charset="0"/>
              </a:rPr>
              <a:t>NSNN </a:t>
            </a:r>
            <a:r>
              <a:rPr lang="en-US" sz="2800" dirty="0" err="1" smtClean="0">
                <a:solidFill>
                  <a:srgbClr val="002060"/>
                </a:solidFill>
                <a:latin typeface="Arial" panose="020B0604020202020204" pitchFamily="34" charset="0"/>
                <a:cs typeface="Arial" panose="020B0604020202020204" pitchFamily="34" charset="0"/>
              </a:rPr>
              <a:t>cấp</a:t>
            </a:r>
            <a:r>
              <a:rPr lang="en-US" sz="2800" dirty="0" smtClean="0">
                <a:solidFill>
                  <a:srgbClr val="002060"/>
                </a:solidFill>
                <a:latin typeface="Arial" panose="020B0604020202020204" pitchFamily="34" charset="0"/>
                <a:cs typeface="Arial" panose="020B0604020202020204" pitchFamily="34" charset="0"/>
              </a:rPr>
              <a:t> chi </a:t>
            </a:r>
            <a:r>
              <a:rPr lang="en-US" sz="2800" dirty="0" err="1">
                <a:solidFill>
                  <a:srgbClr val="002060"/>
                </a:solidFill>
                <a:latin typeface="Arial" panose="020B0604020202020204" pitchFamily="34" charset="0"/>
                <a:cs typeface="Arial" panose="020B0604020202020204" pitchFamily="34" charset="0"/>
              </a:rPr>
              <a:t>thường</a:t>
            </a:r>
            <a:r>
              <a:rPr lang="en-US" sz="2800" dirty="0">
                <a:solidFill>
                  <a:srgbClr val="002060"/>
                </a:solidFill>
                <a:latin typeface="Arial" panose="020B0604020202020204" pitchFamily="34" charset="0"/>
                <a:cs typeface="Arial" panose="020B0604020202020204" pitchFamily="34" charset="0"/>
              </a:rPr>
              <a:t> </a:t>
            </a:r>
            <a:r>
              <a:rPr lang="en-US" sz="2800" dirty="0" err="1">
                <a:solidFill>
                  <a:srgbClr val="002060"/>
                </a:solidFill>
                <a:latin typeface="Arial" panose="020B0604020202020204" pitchFamily="34" charset="0"/>
                <a:cs typeface="Arial" panose="020B0604020202020204" pitchFamily="34" charset="0"/>
              </a:rPr>
              <a:t>xuyên</a:t>
            </a:r>
            <a:r>
              <a:rPr lang="en-US" sz="2800" dirty="0">
                <a:solidFill>
                  <a:srgbClr val="002060"/>
                </a:solidFill>
                <a:latin typeface="Arial" panose="020B0604020202020204" pitchFamily="34" charset="0"/>
                <a:cs typeface="Arial" panose="020B0604020202020204" pitchFamily="34" charset="0"/>
              </a:rPr>
              <a:t> (</a:t>
            </a:r>
            <a:r>
              <a:rPr lang="en-US" sz="2800" dirty="0" err="1">
                <a:solidFill>
                  <a:srgbClr val="002060"/>
                </a:solidFill>
                <a:latin typeface="Arial" panose="020B0604020202020204" pitchFamily="34" charset="0"/>
                <a:cs typeface="Arial" panose="020B0604020202020204" pitchFamily="34" charset="0"/>
              </a:rPr>
              <a:t>trừ</a:t>
            </a:r>
            <a:r>
              <a:rPr lang="en-US" sz="2800" dirty="0">
                <a:solidFill>
                  <a:srgbClr val="002060"/>
                </a:solidFill>
                <a:latin typeface="Arial" panose="020B0604020202020204" pitchFamily="34" charset="0"/>
                <a:cs typeface="Arial" panose="020B0604020202020204" pitchFamily="34" charset="0"/>
              </a:rPr>
              <a:t> </a:t>
            </a:r>
            <a:r>
              <a:rPr lang="en-US" sz="2800" dirty="0" err="1">
                <a:solidFill>
                  <a:srgbClr val="002060"/>
                </a:solidFill>
                <a:latin typeface="Arial" panose="020B0604020202020204" pitchFamily="34" charset="0"/>
                <a:cs typeface="Arial" panose="020B0604020202020204" pitchFamily="34" charset="0"/>
              </a:rPr>
              <a:t>các</a:t>
            </a:r>
            <a:r>
              <a:rPr lang="en-US" sz="2800" dirty="0">
                <a:solidFill>
                  <a:srgbClr val="002060"/>
                </a:solidFill>
                <a:latin typeface="Arial" panose="020B0604020202020204" pitchFamily="34" charset="0"/>
                <a:cs typeface="Arial" panose="020B0604020202020204" pitchFamily="34" charset="0"/>
              </a:rPr>
              <a:t> </a:t>
            </a:r>
            <a:r>
              <a:rPr lang="en-US" sz="2800" dirty="0" err="1">
                <a:solidFill>
                  <a:srgbClr val="002060"/>
                </a:solidFill>
                <a:latin typeface="Arial" panose="020B0604020202020204" pitchFamily="34" charset="0"/>
                <a:cs typeface="Arial" panose="020B0604020202020204" pitchFamily="34" charset="0"/>
              </a:rPr>
              <a:t>khoản</a:t>
            </a:r>
            <a:r>
              <a:rPr lang="en-US" sz="2800" dirty="0">
                <a:solidFill>
                  <a:srgbClr val="002060"/>
                </a:solidFill>
                <a:latin typeface="Arial" panose="020B0604020202020204" pitchFamily="34" charset="0"/>
                <a:cs typeface="Arial" panose="020B0604020202020204" pitchFamily="34" charset="0"/>
              </a:rPr>
              <a:t> chi con </a:t>
            </a:r>
            <a:r>
              <a:rPr lang="en-US" sz="2800" dirty="0" err="1">
                <a:solidFill>
                  <a:srgbClr val="002060"/>
                </a:solidFill>
                <a:latin typeface="Arial" panose="020B0604020202020204" pitchFamily="34" charset="0"/>
                <a:cs typeface="Arial" panose="020B0604020202020204" pitchFamily="34" charset="0"/>
              </a:rPr>
              <a:t>người</a:t>
            </a:r>
            <a:r>
              <a:rPr lang="en-US" sz="2800" dirty="0" smtClean="0">
                <a:solidFill>
                  <a:srgbClr val="002060"/>
                </a:solidFill>
                <a:latin typeface="Arial" panose="020B0604020202020204" pitchFamily="34" charset="0"/>
                <a:cs typeface="Arial" panose="020B0604020202020204" pitchFamily="34" charset="0"/>
              </a:rPr>
              <a:t>)</a:t>
            </a:r>
          </a:p>
          <a:p>
            <a:pPr lvl="2" algn="just"/>
            <a:r>
              <a:rPr lang="en-US" sz="2800" dirty="0" smtClean="0">
                <a:solidFill>
                  <a:srgbClr val="002060"/>
                </a:solidFill>
                <a:latin typeface="Arial" panose="020B0604020202020204" pitchFamily="34" charset="0"/>
                <a:cs typeface="Arial" panose="020B0604020202020204" pitchFamily="34" charset="0"/>
              </a:rPr>
              <a:t>….</a:t>
            </a:r>
            <a:endParaRPr lang="en-US" sz="2800" dirty="0">
              <a:solidFill>
                <a:srgbClr val="002060"/>
              </a:solidFill>
              <a:latin typeface="Arial" panose="020B0604020202020204" pitchFamily="34" charset="0"/>
              <a:cs typeface="Arial" panose="020B0604020202020204" pitchFamily="34" charset="0"/>
            </a:endParaRPr>
          </a:p>
          <a:p>
            <a:pPr lvl="1" algn="just"/>
            <a:r>
              <a:rPr lang="en-US" sz="2800" dirty="0" err="1" smtClean="0">
                <a:solidFill>
                  <a:srgbClr val="002060"/>
                </a:solidFill>
                <a:latin typeface="Arial" panose="020B0604020202020204" pitchFamily="34" charset="0"/>
                <a:cs typeface="Arial" panose="020B0604020202020204" pitchFamily="34" charset="0"/>
              </a:rPr>
              <a:t>Các</a:t>
            </a:r>
            <a:r>
              <a:rPr lang="en-US" sz="2800" dirty="0" smtClean="0">
                <a:solidFill>
                  <a:srgbClr val="002060"/>
                </a:solidFill>
                <a:latin typeface="Arial" panose="020B0604020202020204" pitchFamily="34" charset="0"/>
                <a:cs typeface="Arial" panose="020B0604020202020204" pitchFamily="34" charset="0"/>
              </a:rPr>
              <a:t> </a:t>
            </a:r>
            <a:r>
              <a:rPr lang="en-US" sz="2800" dirty="0" err="1" smtClean="0">
                <a:solidFill>
                  <a:srgbClr val="002060"/>
                </a:solidFill>
                <a:latin typeface="Arial" panose="020B0604020202020204" pitchFamily="34" charset="0"/>
                <a:cs typeface="Arial" panose="020B0604020202020204" pitchFamily="34" charset="0"/>
              </a:rPr>
              <a:t>nội</a:t>
            </a:r>
            <a:r>
              <a:rPr lang="en-US" sz="2800" dirty="0" smtClean="0">
                <a:solidFill>
                  <a:srgbClr val="002060"/>
                </a:solidFill>
                <a:latin typeface="Arial" panose="020B0604020202020204" pitchFamily="34" charset="0"/>
                <a:cs typeface="Arial" panose="020B0604020202020204" pitchFamily="34" charset="0"/>
              </a:rPr>
              <a:t> dung </a:t>
            </a:r>
            <a:r>
              <a:rPr lang="en-US" sz="2800" dirty="0" err="1" smtClean="0">
                <a:solidFill>
                  <a:srgbClr val="002060"/>
                </a:solidFill>
                <a:latin typeface="Arial" panose="020B0604020202020204" pitchFamily="34" charset="0"/>
                <a:cs typeface="Arial" panose="020B0604020202020204" pitchFamily="34" charset="0"/>
              </a:rPr>
              <a:t>còn</a:t>
            </a:r>
            <a:r>
              <a:rPr lang="en-US" sz="2800" dirty="0" smtClean="0">
                <a:solidFill>
                  <a:srgbClr val="002060"/>
                </a:solidFill>
                <a:latin typeface="Arial" panose="020B0604020202020204" pitchFamily="34" charset="0"/>
                <a:cs typeface="Arial" panose="020B0604020202020204" pitchFamily="34" charset="0"/>
              </a:rPr>
              <a:t> </a:t>
            </a:r>
            <a:r>
              <a:rPr lang="en-US" sz="2800" dirty="0" err="1" smtClean="0">
                <a:solidFill>
                  <a:srgbClr val="002060"/>
                </a:solidFill>
                <a:latin typeface="Arial" panose="020B0604020202020204" pitchFamily="34" charset="0"/>
                <a:cs typeface="Arial" panose="020B0604020202020204" pitchFamily="34" charset="0"/>
              </a:rPr>
              <a:t>lại</a:t>
            </a:r>
            <a:r>
              <a:rPr lang="en-US" sz="2800" dirty="0" smtClean="0">
                <a:solidFill>
                  <a:srgbClr val="002060"/>
                </a:solidFill>
                <a:latin typeface="Arial" panose="020B0604020202020204" pitchFamily="34" charset="0"/>
                <a:cs typeface="Arial" panose="020B0604020202020204" pitchFamily="34" charset="0"/>
              </a:rPr>
              <a:t> </a:t>
            </a:r>
            <a:r>
              <a:rPr lang="en-US" sz="2800" dirty="0" err="1" smtClean="0">
                <a:solidFill>
                  <a:srgbClr val="002060"/>
                </a:solidFill>
                <a:latin typeface="Arial" panose="020B0604020202020204" pitchFamily="34" charset="0"/>
                <a:cs typeface="Arial" panose="020B0604020202020204" pitchFamily="34" charset="0"/>
              </a:rPr>
              <a:t>thực</a:t>
            </a:r>
            <a:r>
              <a:rPr lang="en-US" sz="2800" dirty="0" smtClean="0">
                <a:solidFill>
                  <a:srgbClr val="002060"/>
                </a:solidFill>
                <a:latin typeface="Arial" panose="020B0604020202020204" pitchFamily="34" charset="0"/>
                <a:cs typeface="Arial" panose="020B0604020202020204" pitchFamily="34" charset="0"/>
              </a:rPr>
              <a:t> </a:t>
            </a:r>
            <a:r>
              <a:rPr lang="en-US" sz="2800" dirty="0" err="1" smtClean="0">
                <a:solidFill>
                  <a:srgbClr val="002060"/>
                </a:solidFill>
                <a:latin typeface="Arial" panose="020B0604020202020204" pitchFamily="34" charset="0"/>
                <a:cs typeface="Arial" panose="020B0604020202020204" pitchFamily="34" charset="0"/>
              </a:rPr>
              <a:t>hiện</a:t>
            </a:r>
            <a:r>
              <a:rPr lang="en-US" sz="2800" dirty="0" smtClean="0">
                <a:solidFill>
                  <a:srgbClr val="002060"/>
                </a:solidFill>
                <a:latin typeface="Arial" panose="020B0604020202020204" pitchFamily="34" charset="0"/>
                <a:cs typeface="Arial" panose="020B0604020202020204" pitchFamily="34" charset="0"/>
              </a:rPr>
              <a:t> </a:t>
            </a:r>
            <a:r>
              <a:rPr lang="en-US" sz="2800" dirty="0" err="1" smtClean="0">
                <a:solidFill>
                  <a:srgbClr val="002060"/>
                </a:solidFill>
                <a:latin typeface="Arial" panose="020B0604020202020204" pitchFamily="34" charset="0"/>
                <a:cs typeface="Arial" panose="020B0604020202020204" pitchFamily="34" charset="0"/>
              </a:rPr>
              <a:t>hủy</a:t>
            </a:r>
            <a:r>
              <a:rPr lang="en-US" sz="2800" dirty="0" smtClean="0">
                <a:solidFill>
                  <a:srgbClr val="002060"/>
                </a:solidFill>
                <a:latin typeface="Arial" panose="020B0604020202020204" pitchFamily="34" charset="0"/>
                <a:cs typeface="Arial" panose="020B0604020202020204" pitchFamily="34" charset="0"/>
              </a:rPr>
              <a:t> </a:t>
            </a:r>
            <a:r>
              <a:rPr lang="en-US" sz="2800" dirty="0" err="1">
                <a:solidFill>
                  <a:srgbClr val="002060"/>
                </a:solidFill>
                <a:latin typeface="Arial" panose="020B0604020202020204" pitchFamily="34" charset="0"/>
                <a:cs typeface="Arial" panose="020B0604020202020204" pitchFamily="34" charset="0"/>
              </a:rPr>
              <a:t>dự</a:t>
            </a:r>
            <a:r>
              <a:rPr lang="en-US" sz="2800" dirty="0">
                <a:solidFill>
                  <a:srgbClr val="002060"/>
                </a:solidFill>
                <a:latin typeface="Arial" panose="020B0604020202020204" pitchFamily="34" charset="0"/>
                <a:cs typeface="Arial" panose="020B0604020202020204" pitchFamily="34" charset="0"/>
              </a:rPr>
              <a:t> </a:t>
            </a:r>
            <a:r>
              <a:rPr lang="en-US" sz="2800" dirty="0" err="1">
                <a:solidFill>
                  <a:srgbClr val="002060"/>
                </a:solidFill>
                <a:latin typeface="Arial" panose="020B0604020202020204" pitchFamily="34" charset="0"/>
                <a:cs typeface="Arial" panose="020B0604020202020204" pitchFamily="34" charset="0"/>
              </a:rPr>
              <a:t>toán</a:t>
            </a:r>
            <a:r>
              <a:rPr lang="en-US" sz="2800" dirty="0">
                <a:solidFill>
                  <a:srgbClr val="002060"/>
                </a:solidFill>
                <a:latin typeface="Arial" panose="020B0604020202020204" pitchFamily="34" charset="0"/>
                <a:cs typeface="Arial" panose="020B0604020202020204" pitchFamily="34" charset="0"/>
              </a:rPr>
              <a:t>, </a:t>
            </a:r>
            <a:r>
              <a:rPr lang="en-US" sz="2800" dirty="0" err="1">
                <a:solidFill>
                  <a:srgbClr val="002060"/>
                </a:solidFill>
                <a:latin typeface="Arial" panose="020B0604020202020204" pitchFamily="34" charset="0"/>
                <a:cs typeface="Arial" panose="020B0604020202020204" pitchFamily="34" charset="0"/>
              </a:rPr>
              <a:t>hoàn</a:t>
            </a:r>
            <a:r>
              <a:rPr lang="en-US" sz="2800" dirty="0">
                <a:solidFill>
                  <a:srgbClr val="002060"/>
                </a:solidFill>
                <a:latin typeface="Arial" panose="020B0604020202020204" pitchFamily="34" charset="0"/>
                <a:cs typeface="Arial" panose="020B0604020202020204" pitchFamily="34" charset="0"/>
              </a:rPr>
              <a:t> </a:t>
            </a:r>
            <a:r>
              <a:rPr lang="en-US" sz="2800" dirty="0" err="1">
                <a:solidFill>
                  <a:srgbClr val="002060"/>
                </a:solidFill>
                <a:latin typeface="Arial" panose="020B0604020202020204" pitchFamily="34" charset="0"/>
                <a:cs typeface="Arial" panose="020B0604020202020204" pitchFamily="34" charset="0"/>
              </a:rPr>
              <a:t>trả</a:t>
            </a:r>
            <a:r>
              <a:rPr lang="en-US" sz="2800" dirty="0">
                <a:solidFill>
                  <a:srgbClr val="002060"/>
                </a:solidFill>
                <a:latin typeface="Arial" panose="020B0604020202020204" pitchFamily="34" charset="0"/>
                <a:cs typeface="Arial" panose="020B0604020202020204" pitchFamily="34" charset="0"/>
              </a:rPr>
              <a:t> </a:t>
            </a:r>
            <a:r>
              <a:rPr lang="en-US" sz="2800" dirty="0" smtClean="0">
                <a:solidFill>
                  <a:srgbClr val="002060"/>
                </a:solidFill>
                <a:latin typeface="Arial" panose="020B0604020202020204" pitchFamily="34" charset="0"/>
                <a:cs typeface="Arial" panose="020B0604020202020204" pitchFamily="34" charset="0"/>
              </a:rPr>
              <a:t>NSNN</a:t>
            </a:r>
          </a:p>
        </p:txBody>
      </p:sp>
      <p:sp>
        <p:nvSpPr>
          <p:cNvPr id="4" name="Slide Number Placeholder 3"/>
          <p:cNvSpPr>
            <a:spLocks noGrp="1"/>
          </p:cNvSpPr>
          <p:nvPr>
            <p:ph type="sldNum" sz="quarter" idx="12"/>
          </p:nvPr>
        </p:nvSpPr>
        <p:spPr/>
        <p:txBody>
          <a:bodyPr/>
          <a:lstStyle/>
          <a:p>
            <a:fld id="{9C26F335-B4D6-424E-9970-711117E1B935}" type="slidenum">
              <a:rPr lang="en-US" smtClean="0"/>
              <a:t>22</a:t>
            </a:fld>
            <a:endParaRPr lang="en-US"/>
          </a:p>
        </p:txBody>
      </p:sp>
    </p:spTree>
    <p:extLst>
      <p:ext uri="{BB962C8B-B14F-4D97-AF65-F5344CB8AC3E}">
        <p14:creationId xmlns:p14="http://schemas.microsoft.com/office/powerpoint/2010/main" val="310301412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6990" y="215225"/>
            <a:ext cx="10515600" cy="836336"/>
          </a:xfrm>
        </p:spPr>
        <p:txBody>
          <a:bodyPr>
            <a:normAutofit/>
          </a:bodyPr>
          <a:lstStyle/>
          <a:p>
            <a:pPr algn="ctr"/>
            <a:r>
              <a:rPr lang="en-US" sz="4000" dirty="0" smtClean="0">
                <a:solidFill>
                  <a:srgbClr val="FF0000"/>
                </a:solidFill>
                <a:latin typeface="Arial" panose="020B0604020202020204" pitchFamily="34" charset="0"/>
                <a:cs typeface="Arial" panose="020B0604020202020204" pitchFamily="34" charset="0"/>
              </a:rPr>
              <a:t>TRÁCH NHIỆM CỦA THỦ TRƯỞNG ĐƠN VỊ</a:t>
            </a:r>
            <a:endParaRPr lang="en-US" sz="4000" dirty="0">
              <a:solidFill>
                <a:srgbClr val="FF0000"/>
              </a:solidFill>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838200" y="1426463"/>
            <a:ext cx="11122152" cy="4750499"/>
          </a:xfrm>
        </p:spPr>
        <p:txBody>
          <a:bodyPr>
            <a:normAutofit/>
          </a:bodyPr>
          <a:lstStyle/>
          <a:p>
            <a:pPr algn="just"/>
            <a:r>
              <a:rPr lang="en-US" sz="4000" dirty="0" err="1" smtClean="0">
                <a:solidFill>
                  <a:srgbClr val="002060"/>
                </a:solidFill>
                <a:latin typeface="Arial" panose="020B0604020202020204" pitchFamily="34" charset="0"/>
                <a:cs typeface="Arial" panose="020B0604020202020204" pitchFamily="34" charset="0"/>
              </a:rPr>
              <a:t>Phải</a:t>
            </a:r>
            <a:r>
              <a:rPr lang="en-US" sz="4000" dirty="0" smtClean="0">
                <a:solidFill>
                  <a:srgbClr val="002060"/>
                </a:solidFill>
                <a:latin typeface="Arial" panose="020B0604020202020204" pitchFamily="34" charset="0"/>
                <a:cs typeface="Arial" panose="020B0604020202020204" pitchFamily="34" charset="0"/>
              </a:rPr>
              <a:t> ban </a:t>
            </a:r>
            <a:r>
              <a:rPr lang="en-US" sz="4000" dirty="0" err="1" smtClean="0">
                <a:solidFill>
                  <a:srgbClr val="002060"/>
                </a:solidFill>
                <a:latin typeface="Arial" panose="020B0604020202020204" pitchFamily="34" charset="0"/>
                <a:cs typeface="Arial" panose="020B0604020202020204" pitchFamily="34" charset="0"/>
              </a:rPr>
              <a:t>hành</a:t>
            </a:r>
            <a:r>
              <a:rPr lang="en-US" sz="4000" dirty="0" smtClean="0">
                <a:solidFill>
                  <a:srgbClr val="002060"/>
                </a:solidFill>
                <a:latin typeface="Arial" panose="020B0604020202020204" pitchFamily="34" charset="0"/>
                <a:cs typeface="Arial" panose="020B0604020202020204" pitchFamily="34" charset="0"/>
              </a:rPr>
              <a:t> </a:t>
            </a:r>
            <a:r>
              <a:rPr lang="en-US" sz="4000" dirty="0" err="1" smtClean="0">
                <a:solidFill>
                  <a:srgbClr val="002060"/>
                </a:solidFill>
                <a:latin typeface="Arial" panose="020B0604020202020204" pitchFamily="34" charset="0"/>
                <a:cs typeface="Arial" panose="020B0604020202020204" pitchFamily="34" charset="0"/>
              </a:rPr>
              <a:t>và</a:t>
            </a:r>
            <a:r>
              <a:rPr lang="en-US" sz="4000" dirty="0" smtClean="0">
                <a:solidFill>
                  <a:srgbClr val="002060"/>
                </a:solidFill>
                <a:latin typeface="Arial" panose="020B0604020202020204" pitchFamily="34" charset="0"/>
                <a:cs typeface="Arial" panose="020B0604020202020204" pitchFamily="34" charset="0"/>
              </a:rPr>
              <a:t> </a:t>
            </a:r>
            <a:r>
              <a:rPr lang="en-US" sz="4000" dirty="0" err="1" smtClean="0">
                <a:solidFill>
                  <a:srgbClr val="002060"/>
                </a:solidFill>
                <a:latin typeface="Arial" panose="020B0604020202020204" pitchFamily="34" charset="0"/>
                <a:cs typeface="Arial" panose="020B0604020202020204" pitchFamily="34" charset="0"/>
              </a:rPr>
              <a:t>tổ</a:t>
            </a:r>
            <a:r>
              <a:rPr lang="en-US" sz="4000" dirty="0" smtClean="0">
                <a:solidFill>
                  <a:srgbClr val="002060"/>
                </a:solidFill>
                <a:latin typeface="Arial" panose="020B0604020202020204" pitchFamily="34" charset="0"/>
                <a:cs typeface="Arial" panose="020B0604020202020204" pitchFamily="34" charset="0"/>
              </a:rPr>
              <a:t> </a:t>
            </a:r>
            <a:r>
              <a:rPr lang="en-US" sz="4000" dirty="0" err="1" smtClean="0">
                <a:solidFill>
                  <a:srgbClr val="002060"/>
                </a:solidFill>
                <a:latin typeface="Arial" panose="020B0604020202020204" pitchFamily="34" charset="0"/>
                <a:cs typeface="Arial" panose="020B0604020202020204" pitchFamily="34" charset="0"/>
              </a:rPr>
              <a:t>chức</a:t>
            </a:r>
            <a:r>
              <a:rPr lang="en-US" sz="4000" dirty="0" smtClean="0">
                <a:solidFill>
                  <a:srgbClr val="002060"/>
                </a:solidFill>
                <a:latin typeface="Arial" panose="020B0604020202020204" pitchFamily="34" charset="0"/>
                <a:cs typeface="Arial" panose="020B0604020202020204" pitchFamily="34" charset="0"/>
              </a:rPr>
              <a:t> </a:t>
            </a:r>
            <a:r>
              <a:rPr lang="en-US" sz="4000" dirty="0" err="1" smtClean="0">
                <a:solidFill>
                  <a:srgbClr val="002060"/>
                </a:solidFill>
                <a:latin typeface="Arial" panose="020B0604020202020204" pitchFamily="34" charset="0"/>
                <a:cs typeface="Arial" panose="020B0604020202020204" pitchFamily="34" charset="0"/>
              </a:rPr>
              <a:t>thực</a:t>
            </a:r>
            <a:r>
              <a:rPr lang="en-US" sz="4000" dirty="0" smtClean="0">
                <a:solidFill>
                  <a:srgbClr val="002060"/>
                </a:solidFill>
                <a:latin typeface="Arial" panose="020B0604020202020204" pitchFamily="34" charset="0"/>
                <a:cs typeface="Arial" panose="020B0604020202020204" pitchFamily="34" charset="0"/>
              </a:rPr>
              <a:t> </a:t>
            </a:r>
            <a:r>
              <a:rPr lang="en-US" sz="4000" dirty="0" err="1" smtClean="0">
                <a:solidFill>
                  <a:srgbClr val="002060"/>
                </a:solidFill>
                <a:latin typeface="Arial" panose="020B0604020202020204" pitchFamily="34" charset="0"/>
                <a:cs typeface="Arial" panose="020B0604020202020204" pitchFamily="34" charset="0"/>
              </a:rPr>
              <a:t>hiện</a:t>
            </a:r>
            <a:r>
              <a:rPr lang="en-US" sz="4000" dirty="0" smtClean="0">
                <a:solidFill>
                  <a:srgbClr val="002060"/>
                </a:solidFill>
                <a:latin typeface="Arial" panose="020B0604020202020204" pitchFamily="34" charset="0"/>
                <a:cs typeface="Arial" panose="020B0604020202020204" pitchFamily="34" charset="0"/>
              </a:rPr>
              <a:t>:</a:t>
            </a:r>
          </a:p>
          <a:p>
            <a:pPr lvl="2" algn="just"/>
            <a:r>
              <a:rPr lang="en-US" sz="4000" dirty="0" smtClean="0">
                <a:solidFill>
                  <a:srgbClr val="002060"/>
                </a:solidFill>
                <a:latin typeface="Arial" panose="020B0604020202020204" pitchFamily="34" charset="0"/>
                <a:cs typeface="Arial" panose="020B0604020202020204" pitchFamily="34" charset="0"/>
              </a:rPr>
              <a:t>Q</a:t>
            </a:r>
            <a:r>
              <a:rPr lang="vi-VN" sz="4000" dirty="0" smtClean="0">
                <a:solidFill>
                  <a:srgbClr val="002060"/>
                </a:solidFill>
                <a:latin typeface="Arial" panose="020B0604020202020204" pitchFamily="34" charset="0"/>
                <a:cs typeface="Arial" panose="020B0604020202020204" pitchFamily="34" charset="0"/>
              </a:rPr>
              <a:t>uy chế chi tiêu nội bộ</a:t>
            </a:r>
            <a:r>
              <a:rPr lang="en-US" sz="4000" dirty="0" smtClean="0">
                <a:solidFill>
                  <a:srgbClr val="002060"/>
                </a:solidFill>
                <a:latin typeface="Arial" panose="020B0604020202020204" pitchFamily="34" charset="0"/>
                <a:cs typeface="Arial" panose="020B0604020202020204" pitchFamily="34" charset="0"/>
              </a:rPr>
              <a:t> </a:t>
            </a:r>
            <a:r>
              <a:rPr lang="en-US" sz="4000" dirty="0" err="1" smtClean="0">
                <a:solidFill>
                  <a:srgbClr val="002060"/>
                </a:solidFill>
                <a:latin typeface="Arial" panose="020B0604020202020204" pitchFamily="34" charset="0"/>
                <a:cs typeface="Arial" panose="020B0604020202020204" pitchFamily="34" charset="0"/>
              </a:rPr>
              <a:t>của</a:t>
            </a:r>
            <a:r>
              <a:rPr lang="en-US" sz="4000" dirty="0" smtClean="0">
                <a:solidFill>
                  <a:srgbClr val="002060"/>
                </a:solidFill>
                <a:latin typeface="Arial" panose="020B0604020202020204" pitchFamily="34" charset="0"/>
                <a:cs typeface="Arial" panose="020B0604020202020204" pitchFamily="34" charset="0"/>
              </a:rPr>
              <a:t> </a:t>
            </a:r>
            <a:r>
              <a:rPr lang="en-US" sz="4000" dirty="0" err="1" smtClean="0">
                <a:solidFill>
                  <a:srgbClr val="002060"/>
                </a:solidFill>
                <a:latin typeface="Arial" panose="020B0604020202020204" pitchFamily="34" charset="0"/>
                <a:cs typeface="Arial" panose="020B0604020202020204" pitchFamily="34" charset="0"/>
              </a:rPr>
              <a:t>đơn</a:t>
            </a:r>
            <a:r>
              <a:rPr lang="en-US" sz="4000" dirty="0" smtClean="0">
                <a:solidFill>
                  <a:srgbClr val="002060"/>
                </a:solidFill>
                <a:latin typeface="Arial" panose="020B0604020202020204" pitchFamily="34" charset="0"/>
                <a:cs typeface="Arial" panose="020B0604020202020204" pitchFamily="34" charset="0"/>
              </a:rPr>
              <a:t> </a:t>
            </a:r>
            <a:r>
              <a:rPr lang="en-US" sz="4000" dirty="0" err="1" smtClean="0">
                <a:solidFill>
                  <a:srgbClr val="002060"/>
                </a:solidFill>
                <a:latin typeface="Arial" panose="020B0604020202020204" pitchFamily="34" charset="0"/>
                <a:cs typeface="Arial" panose="020B0604020202020204" pitchFamily="34" charset="0"/>
              </a:rPr>
              <a:t>vị</a:t>
            </a:r>
            <a:r>
              <a:rPr lang="en-US" sz="4000" dirty="0" smtClean="0">
                <a:solidFill>
                  <a:srgbClr val="002060"/>
                </a:solidFill>
                <a:latin typeface="Arial" panose="020B0604020202020204" pitchFamily="34" charset="0"/>
                <a:cs typeface="Arial" panose="020B0604020202020204" pitchFamily="34" charset="0"/>
              </a:rPr>
              <a:t>;</a:t>
            </a:r>
          </a:p>
          <a:p>
            <a:pPr lvl="2" algn="just"/>
            <a:r>
              <a:rPr lang="en-US" sz="4000" dirty="0" err="1" smtClean="0">
                <a:solidFill>
                  <a:srgbClr val="002060"/>
                </a:solidFill>
                <a:latin typeface="Arial" panose="020B0604020202020204" pitchFamily="34" charset="0"/>
                <a:cs typeface="Arial" panose="020B0604020202020204" pitchFamily="34" charset="0"/>
              </a:rPr>
              <a:t>Quy</a:t>
            </a:r>
            <a:r>
              <a:rPr lang="en-US" sz="4000" dirty="0" smtClean="0">
                <a:solidFill>
                  <a:srgbClr val="002060"/>
                </a:solidFill>
                <a:latin typeface="Arial" panose="020B0604020202020204" pitchFamily="34" charset="0"/>
                <a:cs typeface="Arial" panose="020B0604020202020204" pitchFamily="34" charset="0"/>
              </a:rPr>
              <a:t> </a:t>
            </a:r>
            <a:r>
              <a:rPr lang="en-US" sz="4000" dirty="0" err="1" smtClean="0">
                <a:solidFill>
                  <a:srgbClr val="002060"/>
                </a:solidFill>
                <a:latin typeface="Arial" panose="020B0604020202020204" pitchFamily="34" charset="0"/>
                <a:cs typeface="Arial" panose="020B0604020202020204" pitchFamily="34" charset="0"/>
              </a:rPr>
              <a:t>chế</a:t>
            </a:r>
            <a:r>
              <a:rPr lang="en-US" sz="4000" dirty="0" smtClean="0">
                <a:solidFill>
                  <a:srgbClr val="002060"/>
                </a:solidFill>
                <a:latin typeface="Arial" panose="020B0604020202020204" pitchFamily="34" charset="0"/>
                <a:cs typeface="Arial" panose="020B0604020202020204" pitchFamily="34" charset="0"/>
              </a:rPr>
              <a:t> </a:t>
            </a:r>
            <a:r>
              <a:rPr lang="en-US" sz="4000" dirty="0" err="1" smtClean="0">
                <a:solidFill>
                  <a:srgbClr val="002060"/>
                </a:solidFill>
                <a:latin typeface="Arial" panose="020B0604020202020204" pitchFamily="34" charset="0"/>
                <a:cs typeface="Arial" panose="020B0604020202020204" pitchFamily="34" charset="0"/>
              </a:rPr>
              <a:t>quản</a:t>
            </a:r>
            <a:r>
              <a:rPr lang="en-US" sz="4000" dirty="0" smtClean="0">
                <a:solidFill>
                  <a:srgbClr val="002060"/>
                </a:solidFill>
                <a:latin typeface="Arial" panose="020B0604020202020204" pitchFamily="34" charset="0"/>
                <a:cs typeface="Arial" panose="020B0604020202020204" pitchFamily="34" charset="0"/>
              </a:rPr>
              <a:t> </a:t>
            </a:r>
            <a:r>
              <a:rPr lang="en-US" sz="4000" dirty="0" err="1" smtClean="0">
                <a:solidFill>
                  <a:srgbClr val="002060"/>
                </a:solidFill>
                <a:latin typeface="Arial" panose="020B0604020202020204" pitchFamily="34" charset="0"/>
                <a:cs typeface="Arial" panose="020B0604020202020204" pitchFamily="34" charset="0"/>
              </a:rPr>
              <a:t>lý</a:t>
            </a:r>
            <a:r>
              <a:rPr lang="en-US" sz="4000" dirty="0" smtClean="0">
                <a:solidFill>
                  <a:srgbClr val="002060"/>
                </a:solidFill>
                <a:latin typeface="Arial" panose="020B0604020202020204" pitchFamily="34" charset="0"/>
                <a:cs typeface="Arial" panose="020B0604020202020204" pitchFamily="34" charset="0"/>
              </a:rPr>
              <a:t>, </a:t>
            </a:r>
            <a:r>
              <a:rPr lang="en-US" sz="4000" dirty="0" err="1" smtClean="0">
                <a:solidFill>
                  <a:srgbClr val="002060"/>
                </a:solidFill>
                <a:latin typeface="Arial" panose="020B0604020202020204" pitchFamily="34" charset="0"/>
                <a:cs typeface="Arial" panose="020B0604020202020204" pitchFamily="34" charset="0"/>
              </a:rPr>
              <a:t>sử</a:t>
            </a:r>
            <a:r>
              <a:rPr lang="en-US" sz="4000" dirty="0" smtClean="0">
                <a:solidFill>
                  <a:srgbClr val="002060"/>
                </a:solidFill>
                <a:latin typeface="Arial" panose="020B0604020202020204" pitchFamily="34" charset="0"/>
                <a:cs typeface="Arial" panose="020B0604020202020204" pitchFamily="34" charset="0"/>
              </a:rPr>
              <a:t> </a:t>
            </a:r>
            <a:r>
              <a:rPr lang="en-US" sz="4000" dirty="0" err="1" smtClean="0">
                <a:solidFill>
                  <a:srgbClr val="002060"/>
                </a:solidFill>
                <a:latin typeface="Arial" panose="020B0604020202020204" pitchFamily="34" charset="0"/>
                <a:cs typeface="Arial" panose="020B0604020202020204" pitchFamily="34" charset="0"/>
              </a:rPr>
              <a:t>dụng</a:t>
            </a:r>
            <a:r>
              <a:rPr lang="en-US" sz="4000" dirty="0" smtClean="0">
                <a:solidFill>
                  <a:srgbClr val="002060"/>
                </a:solidFill>
                <a:latin typeface="Arial" panose="020B0604020202020204" pitchFamily="34" charset="0"/>
                <a:cs typeface="Arial" panose="020B0604020202020204" pitchFamily="34" charset="0"/>
              </a:rPr>
              <a:t> </a:t>
            </a:r>
            <a:r>
              <a:rPr lang="en-US" sz="4000" dirty="0" err="1" smtClean="0">
                <a:solidFill>
                  <a:srgbClr val="002060"/>
                </a:solidFill>
                <a:latin typeface="Arial" panose="020B0604020202020204" pitchFamily="34" charset="0"/>
                <a:cs typeface="Arial" panose="020B0604020202020204" pitchFamily="34" charset="0"/>
              </a:rPr>
              <a:t>tài</a:t>
            </a:r>
            <a:r>
              <a:rPr lang="en-US" sz="4000" dirty="0" smtClean="0">
                <a:solidFill>
                  <a:srgbClr val="002060"/>
                </a:solidFill>
                <a:latin typeface="Arial" panose="020B0604020202020204" pitchFamily="34" charset="0"/>
                <a:cs typeface="Arial" panose="020B0604020202020204" pitchFamily="34" charset="0"/>
              </a:rPr>
              <a:t> </a:t>
            </a:r>
            <a:r>
              <a:rPr lang="en-US" sz="4000" dirty="0" err="1" smtClean="0">
                <a:solidFill>
                  <a:srgbClr val="002060"/>
                </a:solidFill>
                <a:latin typeface="Arial" panose="020B0604020202020204" pitchFamily="34" charset="0"/>
                <a:cs typeface="Arial" panose="020B0604020202020204" pitchFamily="34" charset="0"/>
              </a:rPr>
              <a:t>sản</a:t>
            </a:r>
            <a:r>
              <a:rPr lang="en-US" sz="4000" dirty="0" smtClean="0">
                <a:solidFill>
                  <a:srgbClr val="002060"/>
                </a:solidFill>
                <a:latin typeface="Arial" panose="020B0604020202020204" pitchFamily="34" charset="0"/>
                <a:cs typeface="Arial" panose="020B0604020202020204" pitchFamily="34" charset="0"/>
              </a:rPr>
              <a:t> </a:t>
            </a:r>
            <a:r>
              <a:rPr lang="en-US" sz="4000" dirty="0" err="1" smtClean="0">
                <a:solidFill>
                  <a:srgbClr val="002060"/>
                </a:solidFill>
                <a:latin typeface="Arial" panose="020B0604020202020204" pitchFamily="34" charset="0"/>
                <a:cs typeface="Arial" panose="020B0604020202020204" pitchFamily="34" charset="0"/>
              </a:rPr>
              <a:t>công</a:t>
            </a:r>
            <a:r>
              <a:rPr lang="en-US" sz="4000" dirty="0" smtClean="0">
                <a:solidFill>
                  <a:srgbClr val="002060"/>
                </a:solidFill>
                <a:latin typeface="Arial" panose="020B0604020202020204" pitchFamily="34" charset="0"/>
                <a:cs typeface="Arial" panose="020B0604020202020204" pitchFamily="34" charset="0"/>
              </a:rPr>
              <a:t> </a:t>
            </a:r>
            <a:r>
              <a:rPr lang="en-US" sz="4000" dirty="0" err="1" smtClean="0">
                <a:solidFill>
                  <a:srgbClr val="002060"/>
                </a:solidFill>
                <a:latin typeface="Arial" panose="020B0604020202020204" pitchFamily="34" charset="0"/>
                <a:cs typeface="Arial" panose="020B0604020202020204" pitchFamily="34" charset="0"/>
              </a:rPr>
              <a:t>được</a:t>
            </a:r>
            <a:r>
              <a:rPr lang="en-US" sz="4000" dirty="0" smtClean="0">
                <a:solidFill>
                  <a:srgbClr val="002060"/>
                </a:solidFill>
                <a:latin typeface="Arial" panose="020B0604020202020204" pitchFamily="34" charset="0"/>
                <a:cs typeface="Arial" panose="020B0604020202020204" pitchFamily="34" charset="0"/>
              </a:rPr>
              <a:t> </a:t>
            </a:r>
            <a:r>
              <a:rPr lang="en-US" sz="4000" dirty="0" err="1" smtClean="0">
                <a:solidFill>
                  <a:srgbClr val="002060"/>
                </a:solidFill>
                <a:latin typeface="Arial" panose="020B0604020202020204" pitchFamily="34" charset="0"/>
                <a:cs typeface="Arial" panose="020B0604020202020204" pitchFamily="34" charset="0"/>
              </a:rPr>
              <a:t>nhà</a:t>
            </a:r>
            <a:r>
              <a:rPr lang="en-US" sz="4000" dirty="0" smtClean="0">
                <a:solidFill>
                  <a:srgbClr val="002060"/>
                </a:solidFill>
                <a:latin typeface="Arial" panose="020B0604020202020204" pitchFamily="34" charset="0"/>
                <a:cs typeface="Arial" panose="020B0604020202020204" pitchFamily="34" charset="0"/>
              </a:rPr>
              <a:t> </a:t>
            </a:r>
            <a:r>
              <a:rPr lang="en-US" sz="4000" dirty="0" err="1" smtClean="0">
                <a:solidFill>
                  <a:srgbClr val="002060"/>
                </a:solidFill>
                <a:latin typeface="Arial" panose="020B0604020202020204" pitchFamily="34" charset="0"/>
                <a:cs typeface="Arial" panose="020B0604020202020204" pitchFamily="34" charset="0"/>
              </a:rPr>
              <a:t>nước</a:t>
            </a:r>
            <a:r>
              <a:rPr lang="en-US" sz="4000" dirty="0" smtClean="0">
                <a:solidFill>
                  <a:srgbClr val="002060"/>
                </a:solidFill>
                <a:latin typeface="Arial" panose="020B0604020202020204" pitchFamily="34" charset="0"/>
                <a:cs typeface="Arial" panose="020B0604020202020204" pitchFamily="34" charset="0"/>
              </a:rPr>
              <a:t> </a:t>
            </a:r>
            <a:r>
              <a:rPr lang="en-US" sz="4000" dirty="0" err="1" smtClean="0">
                <a:solidFill>
                  <a:srgbClr val="002060"/>
                </a:solidFill>
                <a:latin typeface="Arial" panose="020B0604020202020204" pitchFamily="34" charset="0"/>
                <a:cs typeface="Arial" panose="020B0604020202020204" pitchFamily="34" charset="0"/>
              </a:rPr>
              <a:t>giao</a:t>
            </a:r>
            <a:r>
              <a:rPr lang="en-US" sz="4000" dirty="0" smtClean="0">
                <a:solidFill>
                  <a:srgbClr val="002060"/>
                </a:solidFill>
                <a:latin typeface="Arial" panose="020B0604020202020204" pitchFamily="34" charset="0"/>
                <a:cs typeface="Arial" panose="020B0604020202020204" pitchFamily="34" charset="0"/>
              </a:rPr>
              <a:t>.</a:t>
            </a:r>
          </a:p>
          <a:p>
            <a:pPr lvl="2" algn="just"/>
            <a:r>
              <a:rPr lang="en-US" sz="4000" dirty="0" err="1" smtClean="0">
                <a:solidFill>
                  <a:srgbClr val="002060"/>
                </a:solidFill>
                <a:latin typeface="Arial" panose="020B0604020202020204" pitchFamily="34" charset="0"/>
                <a:cs typeface="Arial" panose="020B0604020202020204" pitchFamily="34" charset="0"/>
              </a:rPr>
              <a:t>Quy</a:t>
            </a:r>
            <a:r>
              <a:rPr lang="en-US" sz="4000" dirty="0" smtClean="0">
                <a:solidFill>
                  <a:srgbClr val="002060"/>
                </a:solidFill>
                <a:latin typeface="Arial" panose="020B0604020202020204" pitchFamily="34" charset="0"/>
                <a:cs typeface="Arial" panose="020B0604020202020204" pitchFamily="34" charset="0"/>
              </a:rPr>
              <a:t> </a:t>
            </a:r>
            <a:r>
              <a:rPr lang="en-US" sz="4000" dirty="0" err="1" smtClean="0">
                <a:solidFill>
                  <a:srgbClr val="002060"/>
                </a:solidFill>
                <a:latin typeface="Arial" panose="020B0604020202020204" pitchFamily="34" charset="0"/>
                <a:cs typeface="Arial" panose="020B0604020202020204" pitchFamily="34" charset="0"/>
              </a:rPr>
              <a:t>chế</a:t>
            </a:r>
            <a:r>
              <a:rPr lang="en-US" sz="4000" dirty="0" smtClean="0">
                <a:solidFill>
                  <a:srgbClr val="002060"/>
                </a:solidFill>
                <a:latin typeface="Arial" panose="020B0604020202020204" pitchFamily="34" charset="0"/>
                <a:cs typeface="Arial" panose="020B0604020202020204" pitchFamily="34" charset="0"/>
              </a:rPr>
              <a:t> </a:t>
            </a:r>
            <a:r>
              <a:rPr lang="en-US" sz="4000" dirty="0" err="1" smtClean="0">
                <a:solidFill>
                  <a:srgbClr val="002060"/>
                </a:solidFill>
                <a:latin typeface="Arial" panose="020B0604020202020204" pitchFamily="34" charset="0"/>
                <a:cs typeface="Arial" panose="020B0604020202020204" pitchFamily="34" charset="0"/>
              </a:rPr>
              <a:t>công</a:t>
            </a:r>
            <a:r>
              <a:rPr lang="en-US" sz="4000" dirty="0" smtClean="0">
                <a:solidFill>
                  <a:srgbClr val="002060"/>
                </a:solidFill>
                <a:latin typeface="Arial" panose="020B0604020202020204" pitchFamily="34" charset="0"/>
                <a:cs typeface="Arial" panose="020B0604020202020204" pitchFamily="34" charset="0"/>
              </a:rPr>
              <a:t> </a:t>
            </a:r>
            <a:r>
              <a:rPr lang="en-US" sz="4000" dirty="0" err="1" smtClean="0">
                <a:solidFill>
                  <a:srgbClr val="002060"/>
                </a:solidFill>
                <a:latin typeface="Arial" panose="020B0604020202020204" pitchFamily="34" charset="0"/>
                <a:cs typeface="Arial" panose="020B0604020202020204" pitchFamily="34" charset="0"/>
              </a:rPr>
              <a:t>khai</a:t>
            </a:r>
            <a:r>
              <a:rPr lang="en-US" sz="4000" dirty="0" smtClean="0">
                <a:solidFill>
                  <a:srgbClr val="002060"/>
                </a:solidFill>
                <a:latin typeface="Arial" panose="020B0604020202020204" pitchFamily="34" charset="0"/>
                <a:cs typeface="Arial" panose="020B0604020202020204" pitchFamily="34" charset="0"/>
              </a:rPr>
              <a:t> </a:t>
            </a:r>
            <a:r>
              <a:rPr lang="en-US" sz="4000" dirty="0" err="1" smtClean="0">
                <a:solidFill>
                  <a:srgbClr val="002060"/>
                </a:solidFill>
                <a:latin typeface="Arial" panose="020B0604020202020204" pitchFamily="34" charset="0"/>
                <a:cs typeface="Arial" panose="020B0604020202020204" pitchFamily="34" charset="0"/>
              </a:rPr>
              <a:t>tài</a:t>
            </a:r>
            <a:r>
              <a:rPr lang="en-US" sz="4000" dirty="0" smtClean="0">
                <a:solidFill>
                  <a:srgbClr val="002060"/>
                </a:solidFill>
                <a:latin typeface="Arial" panose="020B0604020202020204" pitchFamily="34" charset="0"/>
                <a:cs typeface="Arial" panose="020B0604020202020204" pitchFamily="34" charset="0"/>
              </a:rPr>
              <a:t> </a:t>
            </a:r>
            <a:r>
              <a:rPr lang="en-US" sz="4000" dirty="0" err="1" smtClean="0">
                <a:solidFill>
                  <a:srgbClr val="002060"/>
                </a:solidFill>
                <a:latin typeface="Arial" panose="020B0604020202020204" pitchFamily="34" charset="0"/>
                <a:cs typeface="Arial" panose="020B0604020202020204" pitchFamily="34" charset="0"/>
              </a:rPr>
              <a:t>chính</a:t>
            </a:r>
            <a:endParaRPr lang="en-US" sz="4000" dirty="0">
              <a:solidFill>
                <a:srgbClr val="002060"/>
              </a:solidFill>
              <a:latin typeface="Arial" panose="020B0604020202020204" pitchFamily="34" charset="0"/>
              <a:cs typeface="Arial" panose="020B0604020202020204" pitchFamily="34" charset="0"/>
            </a:endParaRPr>
          </a:p>
          <a:p>
            <a:pPr algn="just"/>
            <a:endParaRPr lang="en-US" sz="3600" dirty="0" smtClean="0">
              <a:solidFill>
                <a:srgbClr val="002060"/>
              </a:solidFill>
              <a:latin typeface="Arial" panose="020B0604020202020204" pitchFamily="34" charset="0"/>
              <a:cs typeface="Arial" panose="020B0604020202020204" pitchFamily="34" charset="0"/>
            </a:endParaRPr>
          </a:p>
          <a:p>
            <a:pPr algn="just"/>
            <a:endParaRPr lang="en-US" dirty="0" smtClean="0">
              <a:solidFill>
                <a:srgbClr val="002060"/>
              </a:solidFill>
              <a:latin typeface="Arial" pitchFamily="34" charset="0"/>
              <a:cs typeface="Arial" pitchFamily="34" charset="0"/>
            </a:endParaRPr>
          </a:p>
          <a:p>
            <a:pPr algn="just"/>
            <a:endParaRPr lang="en-US" dirty="0">
              <a:solidFill>
                <a:srgbClr val="002060"/>
              </a:solidFill>
              <a:latin typeface="Arial" panose="020B0604020202020204" pitchFamily="34" charset="0"/>
              <a:cs typeface="Arial" panose="020B0604020202020204" pitchFamily="34" charset="0"/>
            </a:endParaRPr>
          </a:p>
          <a:p>
            <a:pPr algn="just"/>
            <a:endParaRPr lang="en-US" dirty="0" smtClean="0">
              <a:solidFill>
                <a:srgbClr val="002060"/>
              </a:solidFill>
              <a:latin typeface="Times New Roman" panose="02020603050405020304" pitchFamily="18" charset="0"/>
              <a:cs typeface="Times New Roman" panose="02020603050405020304" pitchFamily="18" charset="0"/>
            </a:endParaRPr>
          </a:p>
          <a:p>
            <a:pPr algn="just"/>
            <a:endParaRPr lang="en-US" dirty="0" smtClean="0">
              <a:solidFill>
                <a:srgbClr val="002060"/>
              </a:solidFill>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fld id="{9C26F335-B4D6-424E-9970-711117E1B935}" type="slidenum">
              <a:rPr lang="en-US" smtClean="0"/>
              <a:t>23</a:t>
            </a:fld>
            <a:endParaRPr lang="en-US"/>
          </a:p>
        </p:txBody>
      </p:sp>
    </p:spTree>
    <p:extLst>
      <p:ext uri="{BB962C8B-B14F-4D97-AF65-F5344CB8AC3E}">
        <p14:creationId xmlns:p14="http://schemas.microsoft.com/office/powerpoint/2010/main" val="399891875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solidFill>
                  <a:srgbClr val="FF0000"/>
                </a:solidFill>
                <a:latin typeface="Arial" panose="020B0604020202020204" pitchFamily="34" charset="0"/>
                <a:cs typeface="Arial" panose="020B0604020202020204" pitchFamily="34" charset="0"/>
              </a:rPr>
              <a:t>TRÁCH NHIỆM CỦA THỦ TRƯỞNG ĐƠN </a:t>
            </a:r>
            <a:r>
              <a:rPr lang="en-US" sz="3600" dirty="0" smtClean="0">
                <a:solidFill>
                  <a:srgbClr val="FF0000"/>
                </a:solidFill>
                <a:latin typeface="Arial" panose="020B0604020202020204" pitchFamily="34" charset="0"/>
                <a:cs typeface="Arial" panose="020B0604020202020204" pitchFamily="34" charset="0"/>
              </a:rPr>
              <a:t>VỊ (TT)</a:t>
            </a:r>
            <a:endParaRPr lang="en-US" sz="3600" dirty="0"/>
          </a:p>
        </p:txBody>
      </p:sp>
      <p:sp>
        <p:nvSpPr>
          <p:cNvPr id="3" name="Content Placeholder 2"/>
          <p:cNvSpPr>
            <a:spLocks noGrp="1"/>
          </p:cNvSpPr>
          <p:nvPr>
            <p:ph idx="1"/>
          </p:nvPr>
        </p:nvSpPr>
        <p:spPr/>
        <p:txBody>
          <a:bodyPr/>
          <a:lstStyle/>
          <a:p>
            <a:pPr algn="just"/>
            <a:r>
              <a:rPr lang="vi-VN" b="1" dirty="0">
                <a:solidFill>
                  <a:srgbClr val="002060"/>
                </a:solidFill>
              </a:rPr>
              <a:t>Điều 9</a:t>
            </a:r>
            <a:r>
              <a:rPr lang="en-US" b="1" dirty="0">
                <a:solidFill>
                  <a:srgbClr val="002060"/>
                </a:solidFill>
              </a:rPr>
              <a:t> </a:t>
            </a:r>
            <a:r>
              <a:rPr lang="en-US" b="1" dirty="0" err="1">
                <a:solidFill>
                  <a:srgbClr val="002060"/>
                </a:solidFill>
              </a:rPr>
              <a:t>Nghị</a:t>
            </a:r>
            <a:r>
              <a:rPr lang="en-US" b="1" dirty="0">
                <a:solidFill>
                  <a:srgbClr val="002060"/>
                </a:solidFill>
              </a:rPr>
              <a:t> </a:t>
            </a:r>
            <a:r>
              <a:rPr lang="en-US" b="1" dirty="0" err="1">
                <a:solidFill>
                  <a:srgbClr val="002060"/>
                </a:solidFill>
              </a:rPr>
              <a:t>định</a:t>
            </a:r>
            <a:r>
              <a:rPr lang="en-US" b="1" dirty="0">
                <a:solidFill>
                  <a:srgbClr val="002060"/>
                </a:solidFill>
              </a:rPr>
              <a:t> 05/2019/NĐ-CP </a:t>
            </a:r>
            <a:r>
              <a:rPr lang="en-US" b="1" dirty="0" err="1">
                <a:solidFill>
                  <a:srgbClr val="002060"/>
                </a:solidFill>
              </a:rPr>
              <a:t>ngày</a:t>
            </a:r>
            <a:r>
              <a:rPr lang="en-US" b="1" dirty="0">
                <a:solidFill>
                  <a:srgbClr val="002060"/>
                </a:solidFill>
              </a:rPr>
              <a:t> 22/01/2019 </a:t>
            </a:r>
            <a:r>
              <a:rPr lang="en-US" b="1" dirty="0" err="1">
                <a:solidFill>
                  <a:srgbClr val="002060"/>
                </a:solidFill>
              </a:rPr>
              <a:t>quy</a:t>
            </a:r>
            <a:r>
              <a:rPr lang="en-US" b="1" dirty="0">
                <a:solidFill>
                  <a:srgbClr val="002060"/>
                </a:solidFill>
              </a:rPr>
              <a:t> </a:t>
            </a:r>
            <a:r>
              <a:rPr lang="en-US" b="1" dirty="0" err="1">
                <a:solidFill>
                  <a:srgbClr val="002060"/>
                </a:solidFill>
              </a:rPr>
              <a:t>định</a:t>
            </a:r>
            <a:r>
              <a:rPr lang="en-US" b="1" dirty="0">
                <a:solidFill>
                  <a:srgbClr val="002060"/>
                </a:solidFill>
              </a:rPr>
              <a:t> </a:t>
            </a:r>
            <a:r>
              <a:rPr lang="vi-VN" b="1" dirty="0">
                <a:solidFill>
                  <a:srgbClr val="002060"/>
                </a:solidFill>
              </a:rPr>
              <a:t>Công tác kiểm toán nội bộ đối với đơn vị sự nghiệp công lập</a:t>
            </a:r>
            <a:r>
              <a:rPr lang="en-US" b="1" dirty="0">
                <a:solidFill>
                  <a:srgbClr val="002060"/>
                </a:solidFill>
              </a:rPr>
              <a:t> </a:t>
            </a:r>
            <a:r>
              <a:rPr lang="en-US" b="1" dirty="0" err="1">
                <a:solidFill>
                  <a:srgbClr val="002060"/>
                </a:solidFill>
              </a:rPr>
              <a:t>quy</a:t>
            </a:r>
            <a:r>
              <a:rPr lang="en-US" b="1" dirty="0">
                <a:solidFill>
                  <a:srgbClr val="002060"/>
                </a:solidFill>
              </a:rPr>
              <a:t> </a:t>
            </a:r>
            <a:r>
              <a:rPr lang="en-US" b="1" dirty="0" err="1">
                <a:solidFill>
                  <a:srgbClr val="002060"/>
                </a:solidFill>
              </a:rPr>
              <a:t>định</a:t>
            </a:r>
            <a:r>
              <a:rPr lang="en-US" dirty="0">
                <a:solidFill>
                  <a:srgbClr val="002060"/>
                </a:solidFill>
              </a:rPr>
              <a:t>: “</a:t>
            </a:r>
            <a:r>
              <a:rPr lang="vi-VN" dirty="0">
                <a:solidFill>
                  <a:srgbClr val="002060"/>
                </a:solidFill>
              </a:rPr>
              <a:t>Đơn vị sự nghiệp công lập tự đảm bảo chi thường xuyên và chi đầu tư, đơn vị sự nghiệp công lập tự đảm bảo chi thường xuyên: có tổng quỹ tiền lương, phụ cấp và các khoản đóng góp theo lương của số người lao động hiện có (bao gồm: số biên chế có mặt, lao động hợp đồng theo Nghị định số </a:t>
            </a:r>
            <a:r>
              <a:rPr lang="vi-VN" dirty="0">
                <a:solidFill>
                  <a:srgbClr val="002060"/>
                </a:solidFill>
                <a:hlinkClick r:id="rId2" tooltip="Nghị định 68/2000/NĐ-CP"/>
              </a:rPr>
              <a:t>68/2000/NĐ-CP</a:t>
            </a:r>
            <a:r>
              <a:rPr lang="vi-VN" dirty="0">
                <a:solidFill>
                  <a:srgbClr val="002060"/>
                </a:solidFill>
              </a:rPr>
              <a:t> ngày 17 tháng 11 năm 2000 của Chính phủ và lao động hợp đồng chuyên môn khác) trong một năm từ 20 tỷ đồng trở lên hoặc sử dụng từ 200 người lao động trở lên phải thực hiện công tác kiểm toán nội bộ</a:t>
            </a:r>
            <a:r>
              <a:rPr lang="en-US" dirty="0">
                <a:solidFill>
                  <a:srgbClr val="002060"/>
                </a:solidFill>
              </a:rPr>
              <a:t>”</a:t>
            </a:r>
            <a:endParaRPr lang="vi-VN" dirty="0">
              <a:solidFill>
                <a:srgbClr val="002060"/>
              </a:solidFill>
            </a:endParaRPr>
          </a:p>
          <a:p>
            <a:endParaRPr lang="en-US" dirty="0"/>
          </a:p>
        </p:txBody>
      </p:sp>
      <p:sp>
        <p:nvSpPr>
          <p:cNvPr id="4" name="Slide Number Placeholder 3"/>
          <p:cNvSpPr>
            <a:spLocks noGrp="1"/>
          </p:cNvSpPr>
          <p:nvPr>
            <p:ph type="sldNum" sz="quarter" idx="12"/>
          </p:nvPr>
        </p:nvSpPr>
        <p:spPr/>
        <p:txBody>
          <a:bodyPr/>
          <a:lstStyle/>
          <a:p>
            <a:fld id="{9C26F335-B4D6-424E-9970-711117E1B935}" type="slidenum">
              <a:rPr lang="en-US" smtClean="0"/>
              <a:t>24</a:t>
            </a:fld>
            <a:endParaRPr lang="en-US"/>
          </a:p>
        </p:txBody>
      </p:sp>
    </p:spTree>
    <p:extLst>
      <p:ext uri="{BB962C8B-B14F-4D97-AF65-F5344CB8AC3E}">
        <p14:creationId xmlns:p14="http://schemas.microsoft.com/office/powerpoint/2010/main" val="276414780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solidFill>
                  <a:srgbClr val="FF0000"/>
                </a:solidFill>
                <a:latin typeface="Arial" panose="020B0604020202020204" pitchFamily="34" charset="0"/>
                <a:cs typeface="Arial" panose="020B0604020202020204" pitchFamily="34" charset="0"/>
              </a:rPr>
              <a:t>TRÁCH NHIỆM CỦA THỦ TRƯỞNG ĐƠN VỊ (TT)</a:t>
            </a:r>
            <a:endParaRPr lang="en-US" sz="3600" dirty="0"/>
          </a:p>
        </p:txBody>
      </p:sp>
      <p:sp>
        <p:nvSpPr>
          <p:cNvPr id="3" name="Content Placeholder 2"/>
          <p:cNvSpPr>
            <a:spLocks noGrp="1"/>
          </p:cNvSpPr>
          <p:nvPr>
            <p:ph idx="1"/>
          </p:nvPr>
        </p:nvSpPr>
        <p:spPr>
          <a:xfrm>
            <a:off x="838200" y="1825625"/>
            <a:ext cx="11021568" cy="4351338"/>
          </a:xfrm>
        </p:spPr>
        <p:txBody>
          <a:bodyPr>
            <a:normAutofit/>
          </a:bodyPr>
          <a:lstStyle/>
          <a:p>
            <a:r>
              <a:rPr lang="en-US" sz="3500" b="1" u="sng" dirty="0" err="1" smtClean="0">
                <a:solidFill>
                  <a:srgbClr val="002060"/>
                </a:solidFill>
              </a:rPr>
              <a:t>Một</a:t>
            </a:r>
            <a:r>
              <a:rPr lang="en-US" sz="3500" b="1" u="sng" dirty="0" smtClean="0">
                <a:solidFill>
                  <a:srgbClr val="002060"/>
                </a:solidFill>
              </a:rPr>
              <a:t> </a:t>
            </a:r>
            <a:r>
              <a:rPr lang="en-US" sz="3500" b="1" u="sng" dirty="0" err="1" smtClean="0">
                <a:solidFill>
                  <a:srgbClr val="002060"/>
                </a:solidFill>
              </a:rPr>
              <a:t>số</a:t>
            </a:r>
            <a:r>
              <a:rPr lang="en-US" sz="3500" b="1" u="sng" dirty="0" smtClean="0">
                <a:solidFill>
                  <a:srgbClr val="002060"/>
                </a:solidFill>
              </a:rPr>
              <a:t> </a:t>
            </a:r>
            <a:r>
              <a:rPr lang="en-US" sz="3500" b="1" u="sng" dirty="0" err="1" smtClean="0">
                <a:solidFill>
                  <a:srgbClr val="002060"/>
                </a:solidFill>
              </a:rPr>
              <a:t>lưu</a:t>
            </a:r>
            <a:r>
              <a:rPr lang="en-US" sz="3500" b="1" u="sng" dirty="0" smtClean="0">
                <a:solidFill>
                  <a:srgbClr val="002060"/>
                </a:solidFill>
              </a:rPr>
              <a:t> ý </a:t>
            </a:r>
            <a:r>
              <a:rPr lang="en-US" sz="3500" b="1" u="sng" dirty="0" err="1" smtClean="0">
                <a:solidFill>
                  <a:srgbClr val="002060"/>
                </a:solidFill>
              </a:rPr>
              <a:t>khi</a:t>
            </a:r>
            <a:r>
              <a:rPr lang="en-US" sz="3500" b="1" u="sng" dirty="0" smtClean="0">
                <a:solidFill>
                  <a:srgbClr val="002060"/>
                </a:solidFill>
              </a:rPr>
              <a:t> </a:t>
            </a:r>
            <a:r>
              <a:rPr lang="en-US" sz="3500" b="1" u="sng" dirty="0" err="1" smtClean="0">
                <a:solidFill>
                  <a:srgbClr val="002060"/>
                </a:solidFill>
              </a:rPr>
              <a:t>xây</a:t>
            </a:r>
            <a:r>
              <a:rPr lang="en-US" sz="3500" b="1" u="sng" dirty="0" smtClean="0">
                <a:solidFill>
                  <a:srgbClr val="002060"/>
                </a:solidFill>
              </a:rPr>
              <a:t> </a:t>
            </a:r>
            <a:r>
              <a:rPr lang="en-US" sz="3500" b="1" u="sng" dirty="0" err="1" smtClean="0">
                <a:solidFill>
                  <a:srgbClr val="002060"/>
                </a:solidFill>
              </a:rPr>
              <a:t>dựng</a:t>
            </a:r>
            <a:r>
              <a:rPr lang="en-US" sz="3500" b="1" u="sng" dirty="0" smtClean="0">
                <a:solidFill>
                  <a:srgbClr val="002060"/>
                </a:solidFill>
              </a:rPr>
              <a:t> </a:t>
            </a:r>
            <a:r>
              <a:rPr lang="en-US" sz="3500" b="1" u="sng" dirty="0" err="1" smtClean="0">
                <a:solidFill>
                  <a:srgbClr val="002060"/>
                </a:solidFill>
              </a:rPr>
              <a:t>Quy</a:t>
            </a:r>
            <a:r>
              <a:rPr lang="en-US" sz="3500" b="1" u="sng" dirty="0" smtClean="0">
                <a:solidFill>
                  <a:srgbClr val="002060"/>
                </a:solidFill>
              </a:rPr>
              <a:t> </a:t>
            </a:r>
            <a:r>
              <a:rPr lang="en-US" sz="3500" b="1" u="sng" dirty="0" err="1" smtClean="0">
                <a:solidFill>
                  <a:srgbClr val="002060"/>
                </a:solidFill>
              </a:rPr>
              <a:t>chế</a:t>
            </a:r>
            <a:r>
              <a:rPr lang="en-US" sz="3500" b="1" u="sng" dirty="0" smtClean="0">
                <a:solidFill>
                  <a:srgbClr val="002060"/>
                </a:solidFill>
              </a:rPr>
              <a:t> chi </a:t>
            </a:r>
            <a:r>
              <a:rPr lang="en-US" sz="3500" b="1" u="sng" dirty="0" err="1" smtClean="0">
                <a:solidFill>
                  <a:srgbClr val="002060"/>
                </a:solidFill>
              </a:rPr>
              <a:t>tiêu</a:t>
            </a:r>
            <a:r>
              <a:rPr lang="en-US" sz="3500" b="1" u="sng" dirty="0" smtClean="0">
                <a:solidFill>
                  <a:srgbClr val="002060"/>
                </a:solidFill>
              </a:rPr>
              <a:t> </a:t>
            </a:r>
            <a:r>
              <a:rPr lang="en-US" sz="3500" b="1" u="sng" dirty="0" err="1" smtClean="0">
                <a:solidFill>
                  <a:srgbClr val="002060"/>
                </a:solidFill>
              </a:rPr>
              <a:t>nội</a:t>
            </a:r>
            <a:r>
              <a:rPr lang="en-US" sz="3500" b="1" u="sng" dirty="0" smtClean="0">
                <a:solidFill>
                  <a:srgbClr val="002060"/>
                </a:solidFill>
              </a:rPr>
              <a:t> </a:t>
            </a:r>
            <a:r>
              <a:rPr lang="en-US" sz="3500" b="1" u="sng" dirty="0" err="1" smtClean="0">
                <a:solidFill>
                  <a:srgbClr val="002060"/>
                </a:solidFill>
              </a:rPr>
              <a:t>bộ</a:t>
            </a:r>
            <a:r>
              <a:rPr lang="en-US" sz="3500" b="1" u="sng" dirty="0" smtClean="0">
                <a:solidFill>
                  <a:srgbClr val="002060"/>
                </a:solidFill>
              </a:rPr>
              <a:t>:</a:t>
            </a:r>
          </a:p>
          <a:p>
            <a:pPr lvl="1" algn="just"/>
            <a:r>
              <a:rPr lang="en-US" dirty="0" err="1" smtClean="0">
                <a:solidFill>
                  <a:srgbClr val="002060"/>
                </a:solidFill>
                <a:latin typeface="Arial" panose="020B0604020202020204" pitchFamily="34" charset="0"/>
                <a:cs typeface="Arial" panose="020B0604020202020204" pitchFamily="34" charset="0"/>
              </a:rPr>
              <a:t>Nhóm</a:t>
            </a:r>
            <a:r>
              <a:rPr lang="en-US" dirty="0" smtClean="0">
                <a:solidFill>
                  <a:srgbClr val="002060"/>
                </a:solidFill>
                <a:latin typeface="Arial" panose="020B0604020202020204" pitchFamily="34" charset="0"/>
                <a:cs typeface="Arial" panose="020B0604020202020204" pitchFamily="34" charset="0"/>
              </a:rPr>
              <a:t> 1,2: </a:t>
            </a:r>
            <a:r>
              <a:rPr lang="en-US" dirty="0" err="1" smtClean="0">
                <a:solidFill>
                  <a:srgbClr val="002060"/>
                </a:solidFill>
                <a:latin typeface="Arial" panose="020B0604020202020204" pitchFamily="34" charset="0"/>
                <a:cs typeface="Arial" panose="020B0604020202020204" pitchFamily="34" charset="0"/>
              </a:rPr>
              <a:t>Thủ</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trưởng</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đơn</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vị</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được</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quyết</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định</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mức</a:t>
            </a:r>
            <a:r>
              <a:rPr lang="en-US" dirty="0" smtClean="0">
                <a:solidFill>
                  <a:srgbClr val="002060"/>
                </a:solidFill>
                <a:latin typeface="Arial" panose="020B0604020202020204" pitchFamily="34" charset="0"/>
                <a:cs typeface="Arial" panose="020B0604020202020204" pitchFamily="34" charset="0"/>
              </a:rPr>
              <a:t> chi </a:t>
            </a:r>
            <a:r>
              <a:rPr lang="en-US" dirty="0" err="1" smtClean="0">
                <a:solidFill>
                  <a:srgbClr val="002060"/>
                </a:solidFill>
                <a:latin typeface="Arial" panose="020B0604020202020204" pitchFamily="34" charset="0"/>
                <a:cs typeface="Arial" panose="020B0604020202020204" pitchFamily="34" charset="0"/>
              </a:rPr>
              <a:t>quản</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lý</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và</a:t>
            </a:r>
            <a:r>
              <a:rPr lang="en-US" dirty="0" smtClean="0">
                <a:solidFill>
                  <a:srgbClr val="002060"/>
                </a:solidFill>
                <a:latin typeface="Arial" panose="020B0604020202020204" pitchFamily="34" charset="0"/>
                <a:cs typeface="Arial" panose="020B0604020202020204" pitchFamily="34" charset="0"/>
              </a:rPr>
              <a:t> chi </a:t>
            </a:r>
            <a:r>
              <a:rPr lang="en-US" dirty="0" err="1" smtClean="0">
                <a:solidFill>
                  <a:srgbClr val="002060"/>
                </a:solidFill>
                <a:latin typeface="Arial" panose="020B0604020202020204" pitchFamily="34" charset="0"/>
                <a:cs typeface="Arial" panose="020B0604020202020204" pitchFamily="34" charset="0"/>
              </a:rPr>
              <a:t>nghiệp</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vụ</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cao</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hơn</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hoặc</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thấp</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hơn</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mức</a:t>
            </a:r>
            <a:r>
              <a:rPr lang="en-US" dirty="0" smtClean="0">
                <a:solidFill>
                  <a:srgbClr val="002060"/>
                </a:solidFill>
                <a:latin typeface="Arial" panose="020B0604020202020204" pitchFamily="34" charset="0"/>
                <a:cs typeface="Arial" panose="020B0604020202020204" pitchFamily="34" charset="0"/>
              </a:rPr>
              <a:t> chi do </a:t>
            </a:r>
            <a:r>
              <a:rPr lang="en-US" dirty="0" err="1" smtClean="0">
                <a:solidFill>
                  <a:srgbClr val="002060"/>
                </a:solidFill>
                <a:latin typeface="Arial" panose="020B0604020202020204" pitchFamily="34" charset="0"/>
                <a:cs typeface="Arial" panose="020B0604020202020204" pitchFamily="34" charset="0"/>
              </a:rPr>
              <a:t>cơ</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quan</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nhà</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nước</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có</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thẩm</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quyền</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quy</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định</a:t>
            </a:r>
            <a:r>
              <a:rPr lang="en-US" dirty="0" smtClean="0">
                <a:solidFill>
                  <a:srgbClr val="002060"/>
                </a:solidFill>
                <a:latin typeface="Arial" panose="020B0604020202020204" pitchFamily="34" charset="0"/>
                <a:cs typeface="Arial" panose="020B0604020202020204" pitchFamily="34" charset="0"/>
              </a:rPr>
              <a:t>.</a:t>
            </a:r>
          </a:p>
          <a:p>
            <a:pPr lvl="1" algn="just"/>
            <a:r>
              <a:rPr lang="en-US" dirty="0" err="1" smtClean="0">
                <a:solidFill>
                  <a:srgbClr val="002060"/>
                </a:solidFill>
                <a:latin typeface="Arial" panose="020B0604020202020204" pitchFamily="34" charset="0"/>
                <a:cs typeface="Arial" panose="020B0604020202020204" pitchFamily="34" charset="0"/>
              </a:rPr>
              <a:t>Nhóm</a:t>
            </a:r>
            <a:r>
              <a:rPr lang="en-US" dirty="0" smtClean="0">
                <a:solidFill>
                  <a:srgbClr val="002060"/>
                </a:solidFill>
                <a:latin typeface="Arial" panose="020B0604020202020204" pitchFamily="34" charset="0"/>
                <a:cs typeface="Arial" panose="020B0604020202020204" pitchFamily="34" charset="0"/>
              </a:rPr>
              <a:t> 3: </a:t>
            </a:r>
            <a:r>
              <a:rPr lang="en-US" dirty="0" err="1" smtClean="0">
                <a:solidFill>
                  <a:srgbClr val="002060"/>
                </a:solidFill>
                <a:latin typeface="Arial" panose="020B0604020202020204" pitchFamily="34" charset="0"/>
                <a:cs typeface="Arial" panose="020B0604020202020204" pitchFamily="34" charset="0"/>
              </a:rPr>
              <a:t>Thủ</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trưởng</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đơn</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vị</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quyết</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định</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mức</a:t>
            </a:r>
            <a:r>
              <a:rPr lang="en-US" dirty="0" smtClean="0">
                <a:solidFill>
                  <a:srgbClr val="002060"/>
                </a:solidFill>
                <a:latin typeface="Arial" panose="020B0604020202020204" pitchFamily="34" charset="0"/>
                <a:cs typeface="Arial" panose="020B0604020202020204" pitchFamily="34" charset="0"/>
              </a:rPr>
              <a:t> chi </a:t>
            </a:r>
            <a:r>
              <a:rPr lang="en-US" dirty="0" err="1" smtClean="0">
                <a:solidFill>
                  <a:srgbClr val="002060"/>
                </a:solidFill>
                <a:latin typeface="Arial" panose="020B0604020202020204" pitchFamily="34" charset="0"/>
                <a:cs typeface="Arial" panose="020B0604020202020204" pitchFamily="34" charset="0"/>
              </a:rPr>
              <a:t>không</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vượt</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quá</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mức</a:t>
            </a:r>
            <a:r>
              <a:rPr lang="en-US" dirty="0" smtClean="0">
                <a:solidFill>
                  <a:srgbClr val="002060"/>
                </a:solidFill>
                <a:latin typeface="Arial" panose="020B0604020202020204" pitchFamily="34" charset="0"/>
                <a:cs typeface="Arial" panose="020B0604020202020204" pitchFamily="34" charset="0"/>
              </a:rPr>
              <a:t> chi do </a:t>
            </a:r>
            <a:r>
              <a:rPr lang="en-US" dirty="0" err="1" smtClean="0">
                <a:solidFill>
                  <a:srgbClr val="002060"/>
                </a:solidFill>
                <a:latin typeface="Arial" panose="020B0604020202020204" pitchFamily="34" charset="0"/>
                <a:cs typeface="Arial" panose="020B0604020202020204" pitchFamily="34" charset="0"/>
              </a:rPr>
              <a:t>cơ</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quan</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nhà</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nước</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có</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thẩm</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quyền</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quy</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định</a:t>
            </a:r>
            <a:r>
              <a:rPr lang="en-US" dirty="0" smtClean="0">
                <a:solidFill>
                  <a:srgbClr val="002060"/>
                </a:solidFill>
                <a:latin typeface="Arial" panose="020B0604020202020204" pitchFamily="34" charset="0"/>
                <a:cs typeface="Arial" panose="020B0604020202020204" pitchFamily="34" charset="0"/>
              </a:rPr>
              <a:t>.</a:t>
            </a:r>
          </a:p>
          <a:p>
            <a:pPr lvl="1" algn="just"/>
            <a:r>
              <a:rPr lang="en-US" dirty="0" err="1" smtClean="0">
                <a:solidFill>
                  <a:srgbClr val="002060"/>
                </a:solidFill>
                <a:latin typeface="Arial" panose="020B0604020202020204" pitchFamily="34" charset="0"/>
                <a:cs typeface="Arial" panose="020B0604020202020204" pitchFamily="34" charset="0"/>
              </a:rPr>
              <a:t>Đối</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với</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những</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nội</a:t>
            </a:r>
            <a:r>
              <a:rPr lang="en-US" dirty="0" smtClean="0">
                <a:solidFill>
                  <a:srgbClr val="002060"/>
                </a:solidFill>
                <a:latin typeface="Arial" panose="020B0604020202020204" pitchFamily="34" charset="0"/>
                <a:cs typeface="Arial" panose="020B0604020202020204" pitchFamily="34" charset="0"/>
              </a:rPr>
              <a:t> dung chi, </a:t>
            </a:r>
            <a:r>
              <a:rPr lang="en-US" dirty="0" err="1" smtClean="0">
                <a:solidFill>
                  <a:srgbClr val="002060"/>
                </a:solidFill>
                <a:latin typeface="Arial" panose="020B0604020202020204" pitchFamily="34" charset="0"/>
                <a:cs typeface="Arial" panose="020B0604020202020204" pitchFamily="34" charset="0"/>
              </a:rPr>
              <a:t>mức</a:t>
            </a:r>
            <a:r>
              <a:rPr lang="en-US" dirty="0" smtClean="0">
                <a:solidFill>
                  <a:srgbClr val="002060"/>
                </a:solidFill>
                <a:latin typeface="Arial" panose="020B0604020202020204" pitchFamily="34" charset="0"/>
                <a:cs typeface="Arial" panose="020B0604020202020204" pitchFamily="34" charset="0"/>
              </a:rPr>
              <a:t> chi </a:t>
            </a:r>
            <a:r>
              <a:rPr lang="en-US" dirty="0" err="1" smtClean="0">
                <a:solidFill>
                  <a:srgbClr val="002060"/>
                </a:solidFill>
                <a:latin typeface="Arial" panose="020B0604020202020204" pitchFamily="34" charset="0"/>
                <a:cs typeface="Arial" panose="020B0604020202020204" pitchFamily="34" charset="0"/>
              </a:rPr>
              <a:t>cần</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thiết</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cho</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hoạt</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động</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của</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đơn</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vị</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trong</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phạm</a:t>
            </a:r>
            <a:r>
              <a:rPr lang="en-US" dirty="0" smtClean="0">
                <a:solidFill>
                  <a:srgbClr val="002060"/>
                </a:solidFill>
                <a:latin typeface="Arial" panose="020B0604020202020204" pitchFamily="34" charset="0"/>
                <a:cs typeface="Arial" panose="020B0604020202020204" pitchFamily="34" charset="0"/>
              </a:rPr>
              <a:t> vi </a:t>
            </a:r>
            <a:r>
              <a:rPr lang="en-US" dirty="0" err="1" smtClean="0">
                <a:solidFill>
                  <a:srgbClr val="002060"/>
                </a:solidFill>
                <a:latin typeface="Arial" panose="020B0604020202020204" pitchFamily="34" charset="0"/>
                <a:cs typeface="Arial" panose="020B0604020202020204" pitchFamily="34" charset="0"/>
              </a:rPr>
              <a:t>xây</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dựng</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quy</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chế</a:t>
            </a:r>
            <a:r>
              <a:rPr lang="en-US" dirty="0" smtClean="0">
                <a:solidFill>
                  <a:srgbClr val="002060"/>
                </a:solidFill>
                <a:latin typeface="Arial" panose="020B0604020202020204" pitchFamily="34" charset="0"/>
                <a:cs typeface="Arial" panose="020B0604020202020204" pitchFamily="34" charset="0"/>
              </a:rPr>
              <a:t> chi </a:t>
            </a:r>
            <a:r>
              <a:rPr lang="en-US" dirty="0" err="1" smtClean="0">
                <a:solidFill>
                  <a:srgbClr val="002060"/>
                </a:solidFill>
                <a:latin typeface="Arial" panose="020B0604020202020204" pitchFamily="34" charset="0"/>
                <a:cs typeface="Arial" panose="020B0604020202020204" pitchFamily="34" charset="0"/>
              </a:rPr>
              <a:t>tiêu</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nội</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bộ</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nhưng</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cơ</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quan</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nhà</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nước</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có</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thẩm</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quyền</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chưa</a:t>
            </a:r>
            <a:r>
              <a:rPr lang="en-US" dirty="0" smtClean="0">
                <a:solidFill>
                  <a:srgbClr val="002060"/>
                </a:solidFill>
                <a:latin typeface="Arial" panose="020B0604020202020204" pitchFamily="34" charset="0"/>
                <a:cs typeface="Arial" panose="020B0604020202020204" pitchFamily="34" charset="0"/>
              </a:rPr>
              <a:t> ban </a:t>
            </a:r>
            <a:r>
              <a:rPr lang="en-US" dirty="0" err="1" smtClean="0">
                <a:solidFill>
                  <a:srgbClr val="002060"/>
                </a:solidFill>
                <a:latin typeface="Arial" panose="020B0604020202020204" pitchFamily="34" charset="0"/>
                <a:cs typeface="Arial" panose="020B0604020202020204" pitchFamily="34" charset="0"/>
              </a:rPr>
              <a:t>hành</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thì</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Thủ</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trưởng</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đơn</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vị</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có</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thể</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xây</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dựng</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mức</a:t>
            </a:r>
            <a:r>
              <a:rPr lang="en-US" dirty="0" smtClean="0">
                <a:solidFill>
                  <a:srgbClr val="002060"/>
                </a:solidFill>
                <a:latin typeface="Arial" panose="020B0604020202020204" pitchFamily="34" charset="0"/>
                <a:cs typeface="Arial" panose="020B0604020202020204" pitchFamily="34" charset="0"/>
              </a:rPr>
              <a:t> chi </a:t>
            </a:r>
            <a:r>
              <a:rPr lang="en-US" dirty="0" err="1" smtClean="0">
                <a:solidFill>
                  <a:srgbClr val="002060"/>
                </a:solidFill>
                <a:latin typeface="Arial" panose="020B0604020202020204" pitchFamily="34" charset="0"/>
                <a:cs typeface="Arial" panose="020B0604020202020204" pitchFamily="34" charset="0"/>
              </a:rPr>
              <a:t>cho</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từng</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nhiệm</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vụ</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nội</a:t>
            </a:r>
            <a:r>
              <a:rPr lang="en-US" dirty="0" smtClean="0">
                <a:solidFill>
                  <a:srgbClr val="002060"/>
                </a:solidFill>
                <a:latin typeface="Arial" panose="020B0604020202020204" pitchFamily="34" charset="0"/>
                <a:cs typeface="Arial" panose="020B0604020202020204" pitchFamily="34" charset="0"/>
              </a:rPr>
              <a:t> dung </a:t>
            </a:r>
            <a:r>
              <a:rPr lang="en-US" dirty="0" err="1" smtClean="0">
                <a:solidFill>
                  <a:srgbClr val="002060"/>
                </a:solidFill>
                <a:latin typeface="Arial" panose="020B0604020202020204" pitchFamily="34" charset="0"/>
                <a:cs typeface="Arial" panose="020B0604020202020204" pitchFamily="34" charset="0"/>
              </a:rPr>
              <a:t>công</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việc</a:t>
            </a:r>
            <a:r>
              <a:rPr lang="en-US" dirty="0" smtClean="0">
                <a:solidFill>
                  <a:srgbClr val="002060"/>
                </a:solidFill>
                <a:latin typeface="Arial" panose="020B0604020202020204" pitchFamily="34" charset="0"/>
                <a:cs typeface="Arial" panose="020B0604020202020204" pitchFamily="34" charset="0"/>
              </a:rPr>
              <a:t> </a:t>
            </a:r>
            <a:r>
              <a:rPr lang="en-US" b="1" dirty="0" err="1" smtClean="0">
                <a:solidFill>
                  <a:srgbClr val="002060"/>
                </a:solidFill>
                <a:latin typeface="Arial" panose="020B0604020202020204" pitchFamily="34" charset="0"/>
                <a:cs typeface="Arial" panose="020B0604020202020204" pitchFamily="34" charset="0"/>
              </a:rPr>
              <a:t>trong</a:t>
            </a:r>
            <a:r>
              <a:rPr lang="en-US" b="1" dirty="0" smtClean="0">
                <a:solidFill>
                  <a:srgbClr val="002060"/>
                </a:solidFill>
                <a:latin typeface="Arial" panose="020B0604020202020204" pitchFamily="34" charset="0"/>
                <a:cs typeface="Arial" panose="020B0604020202020204" pitchFamily="34" charset="0"/>
              </a:rPr>
              <a:t> </a:t>
            </a:r>
            <a:r>
              <a:rPr lang="en-US" b="1" dirty="0" err="1" smtClean="0">
                <a:solidFill>
                  <a:srgbClr val="002060"/>
                </a:solidFill>
                <a:latin typeface="Arial" panose="020B0604020202020204" pitchFamily="34" charset="0"/>
                <a:cs typeface="Arial" panose="020B0604020202020204" pitchFamily="34" charset="0"/>
              </a:rPr>
              <a:t>phạm</a:t>
            </a:r>
            <a:r>
              <a:rPr lang="en-US" b="1" dirty="0" smtClean="0">
                <a:solidFill>
                  <a:srgbClr val="002060"/>
                </a:solidFill>
                <a:latin typeface="Arial" panose="020B0604020202020204" pitchFamily="34" charset="0"/>
                <a:cs typeface="Arial" panose="020B0604020202020204" pitchFamily="34" charset="0"/>
              </a:rPr>
              <a:t> vi </a:t>
            </a:r>
            <a:r>
              <a:rPr lang="en-US" b="1" dirty="0" err="1" smtClean="0">
                <a:solidFill>
                  <a:srgbClr val="002060"/>
                </a:solidFill>
                <a:latin typeface="Arial" panose="020B0604020202020204" pitchFamily="34" charset="0"/>
                <a:cs typeface="Arial" panose="020B0604020202020204" pitchFamily="34" charset="0"/>
              </a:rPr>
              <a:t>nguồn</a:t>
            </a:r>
            <a:r>
              <a:rPr lang="en-US" b="1" dirty="0" smtClean="0">
                <a:solidFill>
                  <a:srgbClr val="002060"/>
                </a:solidFill>
                <a:latin typeface="Arial" panose="020B0604020202020204" pitchFamily="34" charset="0"/>
                <a:cs typeface="Arial" panose="020B0604020202020204" pitchFamily="34" charset="0"/>
              </a:rPr>
              <a:t> </a:t>
            </a:r>
            <a:r>
              <a:rPr lang="en-US" b="1" dirty="0" err="1" smtClean="0">
                <a:solidFill>
                  <a:srgbClr val="002060"/>
                </a:solidFill>
                <a:latin typeface="Arial" panose="020B0604020202020204" pitchFamily="34" charset="0"/>
                <a:cs typeface="Arial" panose="020B0604020202020204" pitchFamily="34" charset="0"/>
              </a:rPr>
              <a:t>tài</a:t>
            </a:r>
            <a:r>
              <a:rPr lang="en-US" b="1" dirty="0" smtClean="0">
                <a:solidFill>
                  <a:srgbClr val="002060"/>
                </a:solidFill>
                <a:latin typeface="Arial" panose="020B0604020202020204" pitchFamily="34" charset="0"/>
                <a:cs typeface="Arial" panose="020B0604020202020204" pitchFamily="34" charset="0"/>
              </a:rPr>
              <a:t> </a:t>
            </a:r>
            <a:r>
              <a:rPr lang="en-US" b="1" dirty="0" err="1" smtClean="0">
                <a:solidFill>
                  <a:srgbClr val="002060"/>
                </a:solidFill>
                <a:latin typeface="Arial" panose="020B0604020202020204" pitchFamily="34" charset="0"/>
                <a:cs typeface="Arial" panose="020B0604020202020204" pitchFamily="34" charset="0"/>
              </a:rPr>
              <a:t>chính</a:t>
            </a:r>
            <a:r>
              <a:rPr lang="en-US" b="1" dirty="0" smtClean="0">
                <a:solidFill>
                  <a:srgbClr val="002060"/>
                </a:solidFill>
                <a:latin typeface="Arial" panose="020B0604020202020204" pitchFamily="34" charset="0"/>
                <a:cs typeface="Arial" panose="020B0604020202020204" pitchFamily="34" charset="0"/>
              </a:rPr>
              <a:t> </a:t>
            </a:r>
            <a:r>
              <a:rPr lang="en-US" b="1" dirty="0" err="1" smtClean="0">
                <a:solidFill>
                  <a:srgbClr val="002060"/>
                </a:solidFill>
                <a:latin typeface="Arial" panose="020B0604020202020204" pitchFamily="34" charset="0"/>
                <a:cs typeface="Arial" panose="020B0604020202020204" pitchFamily="34" charset="0"/>
              </a:rPr>
              <a:t>của</a:t>
            </a:r>
            <a:r>
              <a:rPr lang="en-US" b="1" dirty="0" smtClean="0">
                <a:solidFill>
                  <a:srgbClr val="002060"/>
                </a:solidFill>
                <a:latin typeface="Arial" panose="020B0604020202020204" pitchFamily="34" charset="0"/>
                <a:cs typeface="Arial" panose="020B0604020202020204" pitchFamily="34" charset="0"/>
              </a:rPr>
              <a:t> </a:t>
            </a:r>
            <a:r>
              <a:rPr lang="en-US" b="1" dirty="0" err="1" smtClean="0">
                <a:solidFill>
                  <a:srgbClr val="002060"/>
                </a:solidFill>
                <a:latin typeface="Arial" panose="020B0604020202020204" pitchFamily="34" charset="0"/>
                <a:cs typeface="Arial" panose="020B0604020202020204" pitchFamily="34" charset="0"/>
              </a:rPr>
              <a:t>đơn</a:t>
            </a:r>
            <a:r>
              <a:rPr lang="en-US" b="1" dirty="0" smtClean="0">
                <a:solidFill>
                  <a:srgbClr val="002060"/>
                </a:solidFill>
                <a:latin typeface="Arial" panose="020B0604020202020204" pitchFamily="34" charset="0"/>
                <a:cs typeface="Arial" panose="020B0604020202020204" pitchFamily="34" charset="0"/>
              </a:rPr>
              <a:t> </a:t>
            </a:r>
            <a:r>
              <a:rPr lang="en-US" b="1" dirty="0" err="1" smtClean="0">
                <a:solidFill>
                  <a:srgbClr val="002060"/>
                </a:solidFill>
                <a:latin typeface="Arial" panose="020B0604020202020204" pitchFamily="34" charset="0"/>
                <a:cs typeface="Arial" panose="020B0604020202020204" pitchFamily="34" charset="0"/>
              </a:rPr>
              <a:t>vị</a:t>
            </a:r>
            <a:r>
              <a:rPr lang="en-US" b="1" dirty="0">
                <a:solidFill>
                  <a:srgbClr val="002060"/>
                </a:solidFill>
                <a:latin typeface="Arial" panose="020B0604020202020204" pitchFamily="34" charset="0"/>
                <a:cs typeface="Arial" panose="020B0604020202020204" pitchFamily="34" charset="0"/>
              </a:rPr>
              <a:t> </a:t>
            </a:r>
            <a:r>
              <a:rPr lang="en-US" b="1" dirty="0" smtClean="0">
                <a:solidFill>
                  <a:srgbClr val="FF0000"/>
                </a:solidFill>
                <a:latin typeface="Arial" panose="020B0604020202020204" pitchFamily="34" charset="0"/>
                <a:cs typeface="Arial" panose="020B0604020202020204" pitchFamily="34" charset="0"/>
              </a:rPr>
              <a:t>(</a:t>
            </a:r>
            <a:r>
              <a:rPr lang="en-US" b="1" dirty="0" err="1" smtClean="0">
                <a:solidFill>
                  <a:srgbClr val="FF0000"/>
                </a:solidFill>
                <a:latin typeface="Arial" panose="020B0604020202020204" pitchFamily="34" charset="0"/>
                <a:cs typeface="Arial" panose="020B0604020202020204" pitchFamily="34" charset="0"/>
              </a:rPr>
              <a:t>Ví</a:t>
            </a:r>
            <a:r>
              <a:rPr lang="en-US" b="1" dirty="0" smtClean="0">
                <a:solidFill>
                  <a:srgbClr val="FF0000"/>
                </a:solidFill>
                <a:latin typeface="Arial" panose="020B0604020202020204" pitchFamily="34" charset="0"/>
                <a:cs typeface="Arial" panose="020B0604020202020204" pitchFamily="34" charset="0"/>
              </a:rPr>
              <a:t> </a:t>
            </a:r>
            <a:r>
              <a:rPr lang="en-US" b="1" dirty="0" err="1" smtClean="0">
                <a:solidFill>
                  <a:srgbClr val="FF0000"/>
                </a:solidFill>
                <a:latin typeface="Arial" panose="020B0604020202020204" pitchFamily="34" charset="0"/>
                <a:cs typeface="Arial" panose="020B0604020202020204" pitchFamily="34" charset="0"/>
              </a:rPr>
              <a:t>dụ</a:t>
            </a:r>
            <a:r>
              <a:rPr lang="en-US" b="1" dirty="0" smtClean="0">
                <a:solidFill>
                  <a:srgbClr val="FF0000"/>
                </a:solidFill>
                <a:latin typeface="Arial" panose="020B0604020202020204" pitchFamily="34" charset="0"/>
                <a:cs typeface="Arial" panose="020B0604020202020204" pitchFamily="34" charset="0"/>
              </a:rPr>
              <a:t>: Chi </a:t>
            </a:r>
            <a:r>
              <a:rPr lang="en-US" b="1" dirty="0" err="1" smtClean="0">
                <a:solidFill>
                  <a:srgbClr val="FF0000"/>
                </a:solidFill>
                <a:latin typeface="Arial" panose="020B0604020202020204" pitchFamily="34" charset="0"/>
                <a:cs typeface="Arial" panose="020B0604020202020204" pitchFamily="34" charset="0"/>
              </a:rPr>
              <a:t>phí</a:t>
            </a:r>
            <a:r>
              <a:rPr lang="en-US" b="1" dirty="0" smtClean="0">
                <a:solidFill>
                  <a:srgbClr val="FF0000"/>
                </a:solidFill>
                <a:latin typeface="Arial" panose="020B0604020202020204" pitchFamily="34" charset="0"/>
                <a:cs typeface="Arial" panose="020B0604020202020204" pitchFamily="34" charset="0"/>
              </a:rPr>
              <a:t> </a:t>
            </a:r>
            <a:r>
              <a:rPr lang="en-US" b="1" dirty="0" err="1" smtClean="0">
                <a:solidFill>
                  <a:srgbClr val="FF0000"/>
                </a:solidFill>
                <a:latin typeface="Arial" panose="020B0604020202020204" pitchFamily="34" charset="0"/>
                <a:cs typeface="Arial" panose="020B0604020202020204" pitchFamily="34" charset="0"/>
              </a:rPr>
              <a:t>thuê</a:t>
            </a:r>
            <a:r>
              <a:rPr lang="en-US" b="1" dirty="0" smtClean="0">
                <a:solidFill>
                  <a:srgbClr val="FF0000"/>
                </a:solidFill>
                <a:latin typeface="Arial" panose="020B0604020202020204" pitchFamily="34" charset="0"/>
                <a:cs typeface="Arial" panose="020B0604020202020204" pitchFamily="34" charset="0"/>
              </a:rPr>
              <a:t> </a:t>
            </a:r>
            <a:r>
              <a:rPr lang="en-US" b="1" dirty="0" err="1" smtClean="0">
                <a:solidFill>
                  <a:srgbClr val="FF0000"/>
                </a:solidFill>
                <a:latin typeface="Arial" panose="020B0604020202020204" pitchFamily="34" charset="0"/>
                <a:cs typeface="Arial" panose="020B0604020202020204" pitchFamily="34" charset="0"/>
              </a:rPr>
              <a:t>dịch</a:t>
            </a:r>
            <a:r>
              <a:rPr lang="en-US" b="1" dirty="0" smtClean="0">
                <a:solidFill>
                  <a:srgbClr val="FF0000"/>
                </a:solidFill>
                <a:latin typeface="Arial" panose="020B0604020202020204" pitchFamily="34" charset="0"/>
                <a:cs typeface="Arial" panose="020B0604020202020204" pitchFamily="34" charset="0"/>
              </a:rPr>
              <a:t> </a:t>
            </a:r>
            <a:r>
              <a:rPr lang="en-US" b="1" dirty="0" err="1" smtClean="0">
                <a:solidFill>
                  <a:srgbClr val="FF0000"/>
                </a:solidFill>
                <a:latin typeface="Arial" panose="020B0604020202020204" pitchFamily="34" charset="0"/>
                <a:cs typeface="Arial" panose="020B0604020202020204" pitchFamily="34" charset="0"/>
              </a:rPr>
              <a:t>vụ</a:t>
            </a:r>
            <a:r>
              <a:rPr lang="en-US" b="1" dirty="0" smtClean="0">
                <a:solidFill>
                  <a:srgbClr val="FF0000"/>
                </a:solidFill>
                <a:latin typeface="Arial" panose="020B0604020202020204" pitchFamily="34" charset="0"/>
                <a:cs typeface="Arial" panose="020B0604020202020204" pitchFamily="34" charset="0"/>
              </a:rPr>
              <a:t> </a:t>
            </a:r>
            <a:r>
              <a:rPr lang="en-US" b="1" dirty="0" err="1" smtClean="0">
                <a:solidFill>
                  <a:srgbClr val="FF0000"/>
                </a:solidFill>
                <a:latin typeface="Arial" panose="020B0604020202020204" pitchFamily="34" charset="0"/>
                <a:cs typeface="Arial" panose="020B0604020202020204" pitchFamily="34" charset="0"/>
              </a:rPr>
              <a:t>kiểm</a:t>
            </a:r>
            <a:r>
              <a:rPr lang="en-US" b="1" dirty="0" smtClean="0">
                <a:solidFill>
                  <a:srgbClr val="FF0000"/>
                </a:solidFill>
                <a:latin typeface="Arial" panose="020B0604020202020204" pitchFamily="34" charset="0"/>
                <a:cs typeface="Arial" panose="020B0604020202020204" pitchFamily="34" charset="0"/>
              </a:rPr>
              <a:t> </a:t>
            </a:r>
            <a:r>
              <a:rPr lang="en-US" b="1" dirty="0" err="1" smtClean="0">
                <a:solidFill>
                  <a:srgbClr val="FF0000"/>
                </a:solidFill>
                <a:latin typeface="Arial" panose="020B0604020202020204" pitchFamily="34" charset="0"/>
                <a:cs typeface="Arial" panose="020B0604020202020204" pitchFamily="34" charset="0"/>
              </a:rPr>
              <a:t>toán</a:t>
            </a:r>
            <a:r>
              <a:rPr lang="en-US" b="1" dirty="0" smtClean="0">
                <a:solidFill>
                  <a:srgbClr val="FF0000"/>
                </a:solidFill>
                <a:latin typeface="Arial" panose="020B0604020202020204" pitchFamily="34" charset="0"/>
                <a:cs typeface="Arial" panose="020B0604020202020204" pitchFamily="34" charset="0"/>
              </a:rPr>
              <a:t> </a:t>
            </a:r>
            <a:r>
              <a:rPr lang="en-US" b="1" dirty="0" err="1" smtClean="0">
                <a:solidFill>
                  <a:srgbClr val="FF0000"/>
                </a:solidFill>
                <a:latin typeface="Arial" panose="020B0604020202020204" pitchFamily="34" charset="0"/>
                <a:cs typeface="Arial" panose="020B0604020202020204" pitchFamily="34" charset="0"/>
              </a:rPr>
              <a:t>độc</a:t>
            </a:r>
            <a:r>
              <a:rPr lang="en-US" b="1" dirty="0" smtClean="0">
                <a:solidFill>
                  <a:srgbClr val="FF0000"/>
                </a:solidFill>
                <a:latin typeface="Arial" panose="020B0604020202020204" pitchFamily="34" charset="0"/>
                <a:cs typeface="Arial" panose="020B0604020202020204" pitchFamily="34" charset="0"/>
              </a:rPr>
              <a:t> </a:t>
            </a:r>
            <a:r>
              <a:rPr lang="en-US" b="1" dirty="0" err="1" smtClean="0">
                <a:solidFill>
                  <a:srgbClr val="FF0000"/>
                </a:solidFill>
                <a:latin typeface="Arial" panose="020B0604020202020204" pitchFamily="34" charset="0"/>
                <a:cs typeface="Arial" panose="020B0604020202020204" pitchFamily="34" charset="0"/>
              </a:rPr>
              <a:t>lập</a:t>
            </a:r>
            <a:r>
              <a:rPr lang="en-US" b="1" dirty="0" smtClean="0">
                <a:solidFill>
                  <a:srgbClr val="FF0000"/>
                </a:solidFill>
                <a:latin typeface="Arial" panose="020B0604020202020204" pitchFamily="34" charset="0"/>
                <a:cs typeface="Arial" panose="020B0604020202020204" pitchFamily="34" charset="0"/>
              </a:rPr>
              <a:t>)</a:t>
            </a:r>
            <a:r>
              <a:rPr lang="en-US" b="1" dirty="0" smtClean="0">
                <a:solidFill>
                  <a:srgbClr val="002060"/>
                </a:solidFill>
                <a:latin typeface="Arial" panose="020B0604020202020204" pitchFamily="34" charset="0"/>
                <a:cs typeface="Arial" panose="020B0604020202020204" pitchFamily="34" charset="0"/>
              </a:rPr>
              <a:t>.</a:t>
            </a:r>
            <a:endParaRPr lang="en-US" b="1" dirty="0">
              <a:solidFill>
                <a:srgbClr val="002060"/>
              </a:solidFill>
              <a:latin typeface="Arial" panose="020B0604020202020204" pitchFamily="34" charset="0"/>
              <a:cs typeface="Arial" panose="020B0604020202020204" pitchFamily="34" charset="0"/>
            </a:endParaRPr>
          </a:p>
          <a:p>
            <a:pPr lvl="1"/>
            <a:endParaRPr lang="en-US" dirty="0"/>
          </a:p>
        </p:txBody>
      </p:sp>
      <p:sp>
        <p:nvSpPr>
          <p:cNvPr id="4" name="Slide Number Placeholder 3"/>
          <p:cNvSpPr>
            <a:spLocks noGrp="1"/>
          </p:cNvSpPr>
          <p:nvPr>
            <p:ph type="sldNum" sz="quarter" idx="12"/>
          </p:nvPr>
        </p:nvSpPr>
        <p:spPr/>
        <p:txBody>
          <a:bodyPr/>
          <a:lstStyle/>
          <a:p>
            <a:fld id="{9C26F335-B4D6-424E-9970-711117E1B935}" type="slidenum">
              <a:rPr lang="en-US" smtClean="0"/>
              <a:t>25</a:t>
            </a:fld>
            <a:endParaRPr lang="en-US"/>
          </a:p>
        </p:txBody>
      </p:sp>
    </p:spTree>
    <p:extLst>
      <p:ext uri="{BB962C8B-B14F-4D97-AF65-F5344CB8AC3E}">
        <p14:creationId xmlns:p14="http://schemas.microsoft.com/office/powerpoint/2010/main" val="371316466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solidFill>
                  <a:srgbClr val="FF0000"/>
                </a:solidFill>
                <a:latin typeface="Arial" panose="020B0604020202020204" pitchFamily="34" charset="0"/>
                <a:cs typeface="Arial" panose="020B0604020202020204" pitchFamily="34" charset="0"/>
              </a:rPr>
              <a:t>TRÁCH NHIỆM CỦA THỦ TRƯỞNG ĐƠN VỊ (TT)</a:t>
            </a:r>
            <a:endParaRPr lang="en-US" sz="3600" dirty="0"/>
          </a:p>
        </p:txBody>
      </p:sp>
      <p:sp>
        <p:nvSpPr>
          <p:cNvPr id="3" name="Content Placeholder 2"/>
          <p:cNvSpPr>
            <a:spLocks noGrp="1"/>
          </p:cNvSpPr>
          <p:nvPr>
            <p:ph idx="1"/>
          </p:nvPr>
        </p:nvSpPr>
        <p:spPr>
          <a:xfrm>
            <a:off x="838200" y="1825624"/>
            <a:ext cx="10515600" cy="4896451"/>
          </a:xfrm>
        </p:spPr>
        <p:txBody>
          <a:bodyPr>
            <a:normAutofit/>
          </a:bodyPr>
          <a:lstStyle/>
          <a:p>
            <a:r>
              <a:rPr lang="en-US" sz="3800" b="1" u="sng" dirty="0" err="1">
                <a:solidFill>
                  <a:srgbClr val="002060"/>
                </a:solidFill>
              </a:rPr>
              <a:t>Một</a:t>
            </a:r>
            <a:r>
              <a:rPr lang="en-US" sz="3800" b="1" u="sng" dirty="0">
                <a:solidFill>
                  <a:srgbClr val="002060"/>
                </a:solidFill>
              </a:rPr>
              <a:t> </a:t>
            </a:r>
            <a:r>
              <a:rPr lang="en-US" sz="3800" b="1" u="sng" dirty="0" err="1">
                <a:solidFill>
                  <a:srgbClr val="002060"/>
                </a:solidFill>
              </a:rPr>
              <a:t>số</a:t>
            </a:r>
            <a:r>
              <a:rPr lang="en-US" sz="3800" b="1" u="sng" dirty="0">
                <a:solidFill>
                  <a:srgbClr val="002060"/>
                </a:solidFill>
              </a:rPr>
              <a:t> </a:t>
            </a:r>
            <a:r>
              <a:rPr lang="en-US" sz="3800" b="1" u="sng" dirty="0" err="1">
                <a:solidFill>
                  <a:srgbClr val="002060"/>
                </a:solidFill>
              </a:rPr>
              <a:t>lưu</a:t>
            </a:r>
            <a:r>
              <a:rPr lang="en-US" sz="3800" b="1" u="sng" dirty="0">
                <a:solidFill>
                  <a:srgbClr val="002060"/>
                </a:solidFill>
              </a:rPr>
              <a:t> ý </a:t>
            </a:r>
            <a:r>
              <a:rPr lang="en-US" sz="3800" b="1" u="sng" dirty="0" err="1">
                <a:solidFill>
                  <a:srgbClr val="002060"/>
                </a:solidFill>
              </a:rPr>
              <a:t>khi</a:t>
            </a:r>
            <a:r>
              <a:rPr lang="en-US" sz="3800" b="1" u="sng" dirty="0">
                <a:solidFill>
                  <a:srgbClr val="002060"/>
                </a:solidFill>
              </a:rPr>
              <a:t> </a:t>
            </a:r>
            <a:r>
              <a:rPr lang="en-US" sz="3800" b="1" u="sng" dirty="0" err="1">
                <a:solidFill>
                  <a:srgbClr val="002060"/>
                </a:solidFill>
              </a:rPr>
              <a:t>xây</a:t>
            </a:r>
            <a:r>
              <a:rPr lang="en-US" sz="3800" b="1" u="sng" dirty="0">
                <a:solidFill>
                  <a:srgbClr val="002060"/>
                </a:solidFill>
              </a:rPr>
              <a:t> </a:t>
            </a:r>
            <a:r>
              <a:rPr lang="en-US" sz="3800" b="1" u="sng" dirty="0" err="1">
                <a:solidFill>
                  <a:srgbClr val="002060"/>
                </a:solidFill>
              </a:rPr>
              <a:t>dựng</a:t>
            </a:r>
            <a:r>
              <a:rPr lang="en-US" sz="3800" b="1" u="sng" dirty="0">
                <a:solidFill>
                  <a:srgbClr val="002060"/>
                </a:solidFill>
              </a:rPr>
              <a:t> </a:t>
            </a:r>
            <a:r>
              <a:rPr lang="en-US" sz="3800" b="1" u="sng" dirty="0" err="1">
                <a:solidFill>
                  <a:srgbClr val="002060"/>
                </a:solidFill>
              </a:rPr>
              <a:t>Quy</a:t>
            </a:r>
            <a:r>
              <a:rPr lang="en-US" sz="3800" b="1" u="sng" dirty="0">
                <a:solidFill>
                  <a:srgbClr val="002060"/>
                </a:solidFill>
              </a:rPr>
              <a:t> </a:t>
            </a:r>
            <a:r>
              <a:rPr lang="en-US" sz="3800" b="1" u="sng" dirty="0" err="1">
                <a:solidFill>
                  <a:srgbClr val="002060"/>
                </a:solidFill>
              </a:rPr>
              <a:t>chế</a:t>
            </a:r>
            <a:r>
              <a:rPr lang="en-US" sz="3800" b="1" u="sng" dirty="0">
                <a:solidFill>
                  <a:srgbClr val="002060"/>
                </a:solidFill>
              </a:rPr>
              <a:t> chi </a:t>
            </a:r>
            <a:r>
              <a:rPr lang="en-US" sz="3800" b="1" u="sng" dirty="0" err="1">
                <a:solidFill>
                  <a:srgbClr val="002060"/>
                </a:solidFill>
              </a:rPr>
              <a:t>tiêu</a:t>
            </a:r>
            <a:r>
              <a:rPr lang="en-US" sz="3800" b="1" u="sng" dirty="0">
                <a:solidFill>
                  <a:srgbClr val="002060"/>
                </a:solidFill>
              </a:rPr>
              <a:t> </a:t>
            </a:r>
            <a:r>
              <a:rPr lang="en-US" sz="3800" b="1" u="sng" dirty="0" err="1">
                <a:solidFill>
                  <a:srgbClr val="002060"/>
                </a:solidFill>
              </a:rPr>
              <a:t>nội</a:t>
            </a:r>
            <a:r>
              <a:rPr lang="en-US" sz="3800" b="1" u="sng" dirty="0">
                <a:solidFill>
                  <a:srgbClr val="002060"/>
                </a:solidFill>
              </a:rPr>
              <a:t> </a:t>
            </a:r>
            <a:r>
              <a:rPr lang="en-US" sz="3800" b="1" u="sng" dirty="0" err="1">
                <a:solidFill>
                  <a:srgbClr val="002060"/>
                </a:solidFill>
              </a:rPr>
              <a:t>bộ</a:t>
            </a:r>
            <a:r>
              <a:rPr lang="en-US" sz="3800" b="1" u="sng" dirty="0">
                <a:solidFill>
                  <a:srgbClr val="002060"/>
                </a:solidFill>
              </a:rPr>
              <a:t> </a:t>
            </a:r>
            <a:r>
              <a:rPr lang="en-US" sz="3800" b="1" u="sng" dirty="0" smtClean="0">
                <a:solidFill>
                  <a:srgbClr val="002060"/>
                </a:solidFill>
              </a:rPr>
              <a:t>(</a:t>
            </a:r>
            <a:r>
              <a:rPr lang="en-US" sz="3800" b="1" u="sng" dirty="0" err="1" smtClean="0">
                <a:solidFill>
                  <a:srgbClr val="002060"/>
                </a:solidFill>
              </a:rPr>
              <a:t>tt</a:t>
            </a:r>
            <a:r>
              <a:rPr lang="en-US" sz="3800" b="1" u="sng" dirty="0" smtClean="0">
                <a:solidFill>
                  <a:srgbClr val="002060"/>
                </a:solidFill>
              </a:rPr>
              <a:t>):</a:t>
            </a:r>
            <a:endParaRPr lang="en-US" sz="3800" b="1" u="sng" dirty="0">
              <a:solidFill>
                <a:srgbClr val="002060"/>
              </a:solidFill>
            </a:endParaRPr>
          </a:p>
          <a:p>
            <a:pPr algn="just"/>
            <a:r>
              <a:rPr lang="vi-VN" dirty="0"/>
              <a:t> </a:t>
            </a:r>
            <a:r>
              <a:rPr lang="en-US" dirty="0" smtClean="0"/>
              <a:t>05 </a:t>
            </a:r>
            <a:r>
              <a:rPr lang="vi-VN" dirty="0" smtClean="0">
                <a:solidFill>
                  <a:srgbClr val="002060"/>
                </a:solidFill>
              </a:rPr>
              <a:t>tiêu </a:t>
            </a:r>
            <a:r>
              <a:rPr lang="vi-VN" dirty="0">
                <a:solidFill>
                  <a:srgbClr val="002060"/>
                </a:solidFill>
              </a:rPr>
              <a:t>chuẩn, định mức và mức chi đơn vị sự nghiệp phải thực hiện đúng các quy định của nhà </a:t>
            </a:r>
            <a:r>
              <a:rPr lang="vi-VN" dirty="0" smtClean="0">
                <a:solidFill>
                  <a:srgbClr val="002060"/>
                </a:solidFill>
              </a:rPr>
              <a:t>nước:</a:t>
            </a:r>
            <a:endParaRPr lang="en-US" dirty="0" smtClean="0">
              <a:solidFill>
                <a:srgbClr val="002060"/>
              </a:solidFill>
            </a:endParaRPr>
          </a:p>
          <a:p>
            <a:pPr marL="457200" lvl="1" indent="0" algn="just">
              <a:buNone/>
            </a:pPr>
            <a:r>
              <a:rPr lang="en-US" dirty="0" smtClean="0">
                <a:solidFill>
                  <a:srgbClr val="002060"/>
                </a:solidFill>
              </a:rPr>
              <a:t>- </a:t>
            </a:r>
            <a:r>
              <a:rPr lang="vi-VN" dirty="0" smtClean="0">
                <a:solidFill>
                  <a:srgbClr val="002060"/>
                </a:solidFill>
              </a:rPr>
              <a:t>Tiêu </a:t>
            </a:r>
            <a:r>
              <a:rPr lang="vi-VN" dirty="0">
                <a:solidFill>
                  <a:srgbClr val="002060"/>
                </a:solidFill>
              </a:rPr>
              <a:t>chuẩn, định mức sử dụng xe ô tô;</a:t>
            </a:r>
          </a:p>
          <a:p>
            <a:pPr marL="457200" lvl="1" indent="0" algn="just">
              <a:buNone/>
            </a:pPr>
            <a:r>
              <a:rPr lang="vi-VN" dirty="0">
                <a:solidFill>
                  <a:srgbClr val="002060"/>
                </a:solidFill>
              </a:rPr>
              <a:t>- </a:t>
            </a:r>
            <a:r>
              <a:rPr lang="vi-VN" dirty="0" smtClean="0">
                <a:solidFill>
                  <a:srgbClr val="002060"/>
                </a:solidFill>
              </a:rPr>
              <a:t>Tiêu </a:t>
            </a:r>
            <a:r>
              <a:rPr lang="vi-VN" dirty="0">
                <a:solidFill>
                  <a:srgbClr val="002060"/>
                </a:solidFill>
              </a:rPr>
              <a:t>chuẩn, định mức về nhà làm việc;</a:t>
            </a:r>
          </a:p>
          <a:p>
            <a:pPr marL="457200" lvl="1" indent="0" algn="just">
              <a:buNone/>
            </a:pPr>
            <a:r>
              <a:rPr lang="vi-VN" dirty="0">
                <a:solidFill>
                  <a:srgbClr val="002060"/>
                </a:solidFill>
              </a:rPr>
              <a:t>- Tiêu chuẩn, định mức trang bị điện thoại công vụ tại nhà riêng và điện thoại di động;</a:t>
            </a:r>
          </a:p>
          <a:p>
            <a:pPr marL="457200" lvl="1" indent="0" algn="just">
              <a:buNone/>
            </a:pPr>
            <a:r>
              <a:rPr lang="vi-VN" dirty="0">
                <a:solidFill>
                  <a:srgbClr val="002060"/>
                </a:solidFill>
              </a:rPr>
              <a:t>- Chế độ công tác phí nước ngoài;</a:t>
            </a:r>
          </a:p>
          <a:p>
            <a:pPr marL="457200" lvl="1" indent="0" algn="just">
              <a:buNone/>
            </a:pPr>
            <a:r>
              <a:rPr lang="vi-VN" dirty="0">
                <a:solidFill>
                  <a:srgbClr val="002060"/>
                </a:solidFill>
              </a:rPr>
              <a:t>- Chế độ tiếp khách nước ngoài và hội thảo quốc tế ở Việt Nam;</a:t>
            </a:r>
          </a:p>
          <a:p>
            <a:pPr marL="914400" lvl="2" indent="0" algn="just">
              <a:buNone/>
            </a:pPr>
            <a:endParaRPr lang="en-US" dirty="0">
              <a:solidFill>
                <a:srgbClr val="002060"/>
              </a:solidFill>
            </a:endParaRPr>
          </a:p>
        </p:txBody>
      </p:sp>
      <p:sp>
        <p:nvSpPr>
          <p:cNvPr id="4" name="Slide Number Placeholder 3"/>
          <p:cNvSpPr>
            <a:spLocks noGrp="1"/>
          </p:cNvSpPr>
          <p:nvPr>
            <p:ph type="sldNum" sz="quarter" idx="12"/>
          </p:nvPr>
        </p:nvSpPr>
        <p:spPr/>
        <p:txBody>
          <a:bodyPr/>
          <a:lstStyle/>
          <a:p>
            <a:fld id="{9C26F335-B4D6-424E-9970-711117E1B935}" type="slidenum">
              <a:rPr lang="en-US" smtClean="0"/>
              <a:t>26</a:t>
            </a:fld>
            <a:endParaRPr lang="en-US"/>
          </a:p>
        </p:txBody>
      </p:sp>
    </p:spTree>
    <p:extLst>
      <p:ext uri="{BB962C8B-B14F-4D97-AF65-F5344CB8AC3E}">
        <p14:creationId xmlns:p14="http://schemas.microsoft.com/office/powerpoint/2010/main" val="47286397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solidFill>
                  <a:srgbClr val="FF0000"/>
                </a:solidFill>
                <a:latin typeface="Arial" panose="020B0604020202020204" pitchFamily="34" charset="0"/>
                <a:cs typeface="Arial" panose="020B0604020202020204" pitchFamily="34" charset="0"/>
              </a:rPr>
              <a:t>TRÁCH NHIỆM CỦA THỦ TRƯỞNG ĐƠN VỊ (TT)</a:t>
            </a:r>
            <a:endParaRPr lang="en-US" sz="3600" dirty="0"/>
          </a:p>
        </p:txBody>
      </p:sp>
      <p:sp>
        <p:nvSpPr>
          <p:cNvPr id="3" name="Content Placeholder 2"/>
          <p:cNvSpPr>
            <a:spLocks noGrp="1"/>
          </p:cNvSpPr>
          <p:nvPr>
            <p:ph idx="1"/>
          </p:nvPr>
        </p:nvSpPr>
        <p:spPr/>
        <p:txBody>
          <a:bodyPr>
            <a:normAutofit fontScale="92500"/>
          </a:bodyPr>
          <a:lstStyle/>
          <a:p>
            <a:r>
              <a:rPr lang="en-US" sz="3600" b="1" u="sng" dirty="0" err="1">
                <a:solidFill>
                  <a:srgbClr val="002060"/>
                </a:solidFill>
              </a:rPr>
              <a:t>Một</a:t>
            </a:r>
            <a:r>
              <a:rPr lang="en-US" sz="3600" b="1" u="sng" dirty="0">
                <a:solidFill>
                  <a:srgbClr val="002060"/>
                </a:solidFill>
              </a:rPr>
              <a:t> </a:t>
            </a:r>
            <a:r>
              <a:rPr lang="en-US" sz="3600" b="1" u="sng" dirty="0" err="1">
                <a:solidFill>
                  <a:srgbClr val="002060"/>
                </a:solidFill>
              </a:rPr>
              <a:t>số</a:t>
            </a:r>
            <a:r>
              <a:rPr lang="en-US" sz="3600" b="1" u="sng" dirty="0">
                <a:solidFill>
                  <a:srgbClr val="002060"/>
                </a:solidFill>
              </a:rPr>
              <a:t> </a:t>
            </a:r>
            <a:r>
              <a:rPr lang="en-US" sz="3600" b="1" u="sng" dirty="0" err="1">
                <a:solidFill>
                  <a:srgbClr val="002060"/>
                </a:solidFill>
              </a:rPr>
              <a:t>lưu</a:t>
            </a:r>
            <a:r>
              <a:rPr lang="en-US" sz="3600" b="1" u="sng" dirty="0">
                <a:solidFill>
                  <a:srgbClr val="002060"/>
                </a:solidFill>
              </a:rPr>
              <a:t> ý </a:t>
            </a:r>
            <a:r>
              <a:rPr lang="en-US" sz="3600" b="1" u="sng" dirty="0" err="1">
                <a:solidFill>
                  <a:srgbClr val="002060"/>
                </a:solidFill>
              </a:rPr>
              <a:t>khi</a:t>
            </a:r>
            <a:r>
              <a:rPr lang="en-US" sz="3600" b="1" u="sng" dirty="0">
                <a:solidFill>
                  <a:srgbClr val="002060"/>
                </a:solidFill>
              </a:rPr>
              <a:t> </a:t>
            </a:r>
            <a:r>
              <a:rPr lang="en-US" sz="3600" b="1" u="sng" dirty="0" err="1">
                <a:solidFill>
                  <a:srgbClr val="002060"/>
                </a:solidFill>
              </a:rPr>
              <a:t>xây</a:t>
            </a:r>
            <a:r>
              <a:rPr lang="en-US" sz="3600" b="1" u="sng" dirty="0">
                <a:solidFill>
                  <a:srgbClr val="002060"/>
                </a:solidFill>
              </a:rPr>
              <a:t> </a:t>
            </a:r>
            <a:r>
              <a:rPr lang="en-US" sz="3600" b="1" u="sng" dirty="0" err="1">
                <a:solidFill>
                  <a:srgbClr val="002060"/>
                </a:solidFill>
              </a:rPr>
              <a:t>dựng</a:t>
            </a:r>
            <a:r>
              <a:rPr lang="en-US" sz="3600" b="1" u="sng" dirty="0">
                <a:solidFill>
                  <a:srgbClr val="002060"/>
                </a:solidFill>
              </a:rPr>
              <a:t> </a:t>
            </a:r>
            <a:r>
              <a:rPr lang="en-US" sz="3600" b="1" u="sng" dirty="0" err="1">
                <a:solidFill>
                  <a:srgbClr val="002060"/>
                </a:solidFill>
              </a:rPr>
              <a:t>Quy</a:t>
            </a:r>
            <a:r>
              <a:rPr lang="en-US" sz="3600" b="1" u="sng" dirty="0">
                <a:solidFill>
                  <a:srgbClr val="002060"/>
                </a:solidFill>
              </a:rPr>
              <a:t> </a:t>
            </a:r>
            <a:r>
              <a:rPr lang="en-US" sz="3600" b="1" u="sng" dirty="0" err="1">
                <a:solidFill>
                  <a:srgbClr val="002060"/>
                </a:solidFill>
              </a:rPr>
              <a:t>chế</a:t>
            </a:r>
            <a:r>
              <a:rPr lang="en-US" sz="3600" b="1" u="sng" dirty="0">
                <a:solidFill>
                  <a:srgbClr val="002060"/>
                </a:solidFill>
              </a:rPr>
              <a:t> chi </a:t>
            </a:r>
            <a:r>
              <a:rPr lang="en-US" sz="3600" b="1" u="sng" dirty="0" err="1">
                <a:solidFill>
                  <a:srgbClr val="002060"/>
                </a:solidFill>
              </a:rPr>
              <a:t>tiêu</a:t>
            </a:r>
            <a:r>
              <a:rPr lang="en-US" sz="3600" b="1" u="sng" dirty="0">
                <a:solidFill>
                  <a:srgbClr val="002060"/>
                </a:solidFill>
              </a:rPr>
              <a:t> </a:t>
            </a:r>
            <a:r>
              <a:rPr lang="en-US" sz="3600" b="1" u="sng" dirty="0" err="1">
                <a:solidFill>
                  <a:srgbClr val="002060"/>
                </a:solidFill>
              </a:rPr>
              <a:t>nội</a:t>
            </a:r>
            <a:r>
              <a:rPr lang="en-US" sz="3600" b="1" u="sng" dirty="0">
                <a:solidFill>
                  <a:srgbClr val="002060"/>
                </a:solidFill>
              </a:rPr>
              <a:t> </a:t>
            </a:r>
            <a:r>
              <a:rPr lang="en-US" sz="3600" b="1" u="sng" dirty="0" err="1" smtClean="0">
                <a:solidFill>
                  <a:srgbClr val="002060"/>
                </a:solidFill>
              </a:rPr>
              <a:t>bộ</a:t>
            </a:r>
            <a:r>
              <a:rPr lang="en-US" sz="3600" b="1" u="sng" dirty="0" smtClean="0">
                <a:solidFill>
                  <a:srgbClr val="002060"/>
                </a:solidFill>
              </a:rPr>
              <a:t> (</a:t>
            </a:r>
            <a:r>
              <a:rPr lang="en-US" sz="3600" b="1" u="sng" dirty="0" err="1" smtClean="0">
                <a:solidFill>
                  <a:srgbClr val="002060"/>
                </a:solidFill>
              </a:rPr>
              <a:t>tt</a:t>
            </a:r>
            <a:r>
              <a:rPr lang="en-US" sz="3600" b="1" u="sng" dirty="0" smtClean="0">
                <a:solidFill>
                  <a:srgbClr val="002060"/>
                </a:solidFill>
              </a:rPr>
              <a:t>):</a:t>
            </a:r>
          </a:p>
          <a:p>
            <a:pPr lvl="1" algn="just"/>
            <a:r>
              <a:rPr lang="en-US" sz="4000" dirty="0" err="1" smtClean="0">
                <a:solidFill>
                  <a:srgbClr val="002060"/>
                </a:solidFill>
                <a:latin typeface="Arial" panose="020B0604020202020204" pitchFamily="34" charset="0"/>
                <a:cs typeface="Arial" panose="020B0604020202020204" pitchFamily="34" charset="0"/>
              </a:rPr>
              <a:t>Các</a:t>
            </a:r>
            <a:r>
              <a:rPr lang="en-US" sz="4000" dirty="0" smtClean="0">
                <a:solidFill>
                  <a:srgbClr val="002060"/>
                </a:solidFill>
                <a:latin typeface="Arial" panose="020B0604020202020204" pitchFamily="34" charset="0"/>
                <a:cs typeface="Arial" panose="020B0604020202020204" pitchFamily="34" charset="0"/>
              </a:rPr>
              <a:t> </a:t>
            </a:r>
            <a:r>
              <a:rPr lang="en-US" sz="4000" dirty="0" err="1" smtClean="0">
                <a:solidFill>
                  <a:srgbClr val="002060"/>
                </a:solidFill>
                <a:latin typeface="Arial" panose="020B0604020202020204" pitchFamily="34" charset="0"/>
                <a:cs typeface="Arial" panose="020B0604020202020204" pitchFamily="34" charset="0"/>
              </a:rPr>
              <a:t>đơn</a:t>
            </a:r>
            <a:r>
              <a:rPr lang="en-US" sz="4000" dirty="0" smtClean="0">
                <a:solidFill>
                  <a:srgbClr val="002060"/>
                </a:solidFill>
                <a:latin typeface="Arial" panose="020B0604020202020204" pitchFamily="34" charset="0"/>
                <a:cs typeface="Arial" panose="020B0604020202020204" pitchFamily="34" charset="0"/>
              </a:rPr>
              <a:t> </a:t>
            </a:r>
            <a:r>
              <a:rPr lang="en-US" sz="4000" dirty="0" err="1" smtClean="0">
                <a:solidFill>
                  <a:srgbClr val="002060"/>
                </a:solidFill>
                <a:latin typeface="Arial" panose="020B0604020202020204" pitchFamily="34" charset="0"/>
                <a:cs typeface="Arial" panose="020B0604020202020204" pitchFamily="34" charset="0"/>
              </a:rPr>
              <a:t>vị</a:t>
            </a:r>
            <a:r>
              <a:rPr lang="en-US" sz="4000" dirty="0" smtClean="0">
                <a:solidFill>
                  <a:srgbClr val="002060"/>
                </a:solidFill>
                <a:latin typeface="Arial" panose="020B0604020202020204" pitchFamily="34" charset="0"/>
                <a:cs typeface="Arial" panose="020B0604020202020204" pitchFamily="34" charset="0"/>
              </a:rPr>
              <a:t> </a:t>
            </a:r>
            <a:r>
              <a:rPr lang="en-US" sz="4000" dirty="0" err="1" smtClean="0">
                <a:solidFill>
                  <a:srgbClr val="002060"/>
                </a:solidFill>
                <a:latin typeface="Arial" panose="020B0604020202020204" pitchFamily="34" charset="0"/>
                <a:cs typeface="Arial" panose="020B0604020202020204" pitchFamily="34" charset="0"/>
              </a:rPr>
              <a:t>mới</a:t>
            </a:r>
            <a:r>
              <a:rPr lang="en-US" sz="4000" dirty="0" smtClean="0">
                <a:solidFill>
                  <a:srgbClr val="002060"/>
                </a:solidFill>
                <a:latin typeface="Arial" panose="020B0604020202020204" pitchFamily="34" charset="0"/>
                <a:cs typeface="Arial" panose="020B0604020202020204" pitchFamily="34" charset="0"/>
              </a:rPr>
              <a:t> </a:t>
            </a:r>
            <a:r>
              <a:rPr lang="en-US" sz="4000" dirty="0" err="1" smtClean="0">
                <a:solidFill>
                  <a:srgbClr val="002060"/>
                </a:solidFill>
                <a:latin typeface="Arial" panose="020B0604020202020204" pitchFamily="34" charset="0"/>
                <a:cs typeface="Arial" panose="020B0604020202020204" pitchFamily="34" charset="0"/>
              </a:rPr>
              <a:t>tổ</a:t>
            </a:r>
            <a:r>
              <a:rPr lang="en-US" sz="4000" dirty="0" smtClean="0">
                <a:solidFill>
                  <a:srgbClr val="002060"/>
                </a:solidFill>
                <a:latin typeface="Arial" panose="020B0604020202020204" pitchFamily="34" charset="0"/>
                <a:cs typeface="Arial" panose="020B0604020202020204" pitchFamily="34" charset="0"/>
              </a:rPr>
              <a:t> </a:t>
            </a:r>
            <a:r>
              <a:rPr lang="en-US" sz="4000" dirty="0" err="1" smtClean="0">
                <a:solidFill>
                  <a:srgbClr val="002060"/>
                </a:solidFill>
                <a:latin typeface="Arial" panose="020B0604020202020204" pitchFamily="34" charset="0"/>
                <a:cs typeface="Arial" panose="020B0604020202020204" pitchFamily="34" charset="0"/>
              </a:rPr>
              <a:t>chức</a:t>
            </a:r>
            <a:r>
              <a:rPr lang="en-US" sz="4000" dirty="0" smtClean="0">
                <a:solidFill>
                  <a:srgbClr val="002060"/>
                </a:solidFill>
                <a:latin typeface="Arial" panose="020B0604020202020204" pitchFamily="34" charset="0"/>
                <a:cs typeface="Arial" panose="020B0604020202020204" pitchFamily="34" charset="0"/>
              </a:rPr>
              <a:t> </a:t>
            </a:r>
            <a:r>
              <a:rPr lang="en-US" sz="4000" dirty="0" err="1" smtClean="0">
                <a:solidFill>
                  <a:srgbClr val="002060"/>
                </a:solidFill>
                <a:latin typeface="Arial" panose="020B0604020202020204" pitchFamily="34" charset="0"/>
                <a:cs typeface="Arial" panose="020B0604020202020204" pitchFamily="34" charset="0"/>
              </a:rPr>
              <a:t>lại</a:t>
            </a:r>
            <a:r>
              <a:rPr lang="en-US" sz="4000" dirty="0" smtClean="0">
                <a:solidFill>
                  <a:srgbClr val="002060"/>
                </a:solidFill>
                <a:latin typeface="Arial" panose="020B0604020202020204" pitchFamily="34" charset="0"/>
                <a:cs typeface="Arial" panose="020B0604020202020204" pitchFamily="34" charset="0"/>
              </a:rPr>
              <a:t> </a:t>
            </a:r>
            <a:r>
              <a:rPr lang="en-US" sz="4000" dirty="0" err="1" smtClean="0">
                <a:solidFill>
                  <a:srgbClr val="002060"/>
                </a:solidFill>
                <a:latin typeface="Arial" panose="020B0604020202020204" pitchFamily="34" charset="0"/>
                <a:cs typeface="Arial" panose="020B0604020202020204" pitchFamily="34" charset="0"/>
              </a:rPr>
              <a:t>phải</a:t>
            </a:r>
            <a:r>
              <a:rPr lang="en-US" sz="4000" dirty="0" smtClean="0">
                <a:solidFill>
                  <a:srgbClr val="002060"/>
                </a:solidFill>
                <a:latin typeface="Arial" panose="020B0604020202020204" pitchFamily="34" charset="0"/>
                <a:cs typeface="Arial" panose="020B0604020202020204" pitchFamily="34" charset="0"/>
              </a:rPr>
              <a:t> </a:t>
            </a:r>
            <a:r>
              <a:rPr lang="en-US" sz="4000" dirty="0" err="1" smtClean="0">
                <a:solidFill>
                  <a:srgbClr val="002060"/>
                </a:solidFill>
                <a:latin typeface="Arial" panose="020B0604020202020204" pitchFamily="34" charset="0"/>
                <a:cs typeface="Arial" panose="020B0604020202020204" pitchFamily="34" charset="0"/>
              </a:rPr>
              <a:t>đảm</a:t>
            </a:r>
            <a:r>
              <a:rPr lang="en-US" sz="4000" dirty="0" smtClean="0">
                <a:solidFill>
                  <a:srgbClr val="002060"/>
                </a:solidFill>
                <a:latin typeface="Arial" panose="020B0604020202020204" pitchFamily="34" charset="0"/>
                <a:cs typeface="Arial" panose="020B0604020202020204" pitchFamily="34" charset="0"/>
              </a:rPr>
              <a:t> </a:t>
            </a:r>
            <a:r>
              <a:rPr lang="en-US" sz="4000" dirty="0" err="1" smtClean="0">
                <a:solidFill>
                  <a:srgbClr val="002060"/>
                </a:solidFill>
                <a:latin typeface="Arial" panose="020B0604020202020204" pitchFamily="34" charset="0"/>
                <a:cs typeface="Arial" panose="020B0604020202020204" pitchFamily="34" charset="0"/>
              </a:rPr>
              <a:t>nhiệm</a:t>
            </a:r>
            <a:r>
              <a:rPr lang="en-US" sz="4000" dirty="0" smtClean="0">
                <a:solidFill>
                  <a:srgbClr val="002060"/>
                </a:solidFill>
                <a:latin typeface="Arial" panose="020B0604020202020204" pitchFamily="34" charset="0"/>
                <a:cs typeface="Arial" panose="020B0604020202020204" pitchFamily="34" charset="0"/>
              </a:rPr>
              <a:t> </a:t>
            </a:r>
            <a:r>
              <a:rPr lang="en-US" sz="4000" dirty="0" err="1" smtClean="0">
                <a:solidFill>
                  <a:srgbClr val="002060"/>
                </a:solidFill>
                <a:latin typeface="Arial" panose="020B0604020202020204" pitchFamily="34" charset="0"/>
                <a:cs typeface="Arial" panose="020B0604020202020204" pitchFamily="34" charset="0"/>
              </a:rPr>
              <a:t>nhiều</a:t>
            </a:r>
            <a:r>
              <a:rPr lang="en-US" sz="4000" dirty="0" smtClean="0">
                <a:solidFill>
                  <a:srgbClr val="002060"/>
                </a:solidFill>
                <a:latin typeface="Arial" panose="020B0604020202020204" pitchFamily="34" charset="0"/>
                <a:cs typeface="Arial" panose="020B0604020202020204" pitchFamily="34" charset="0"/>
              </a:rPr>
              <a:t> </a:t>
            </a:r>
            <a:r>
              <a:rPr lang="en-US" sz="4000" dirty="0" err="1" smtClean="0">
                <a:solidFill>
                  <a:srgbClr val="002060"/>
                </a:solidFill>
                <a:latin typeface="Arial" panose="020B0604020202020204" pitchFamily="34" charset="0"/>
                <a:cs typeface="Arial" panose="020B0604020202020204" pitchFamily="34" charset="0"/>
              </a:rPr>
              <a:t>chức</a:t>
            </a:r>
            <a:r>
              <a:rPr lang="en-US" sz="4000" dirty="0" smtClean="0">
                <a:solidFill>
                  <a:srgbClr val="002060"/>
                </a:solidFill>
                <a:latin typeface="Arial" panose="020B0604020202020204" pitchFamily="34" charset="0"/>
                <a:cs typeface="Arial" panose="020B0604020202020204" pitchFamily="34" charset="0"/>
              </a:rPr>
              <a:t> </a:t>
            </a:r>
            <a:r>
              <a:rPr lang="en-US" sz="4000" dirty="0" err="1" smtClean="0">
                <a:solidFill>
                  <a:srgbClr val="002060"/>
                </a:solidFill>
                <a:latin typeface="Arial" panose="020B0604020202020204" pitchFamily="34" charset="0"/>
                <a:cs typeface="Arial" panose="020B0604020202020204" pitchFamily="34" charset="0"/>
              </a:rPr>
              <a:t>năng</a:t>
            </a:r>
            <a:r>
              <a:rPr lang="en-US" sz="4000" dirty="0" smtClean="0">
                <a:solidFill>
                  <a:srgbClr val="002060"/>
                </a:solidFill>
                <a:latin typeface="Arial" panose="020B0604020202020204" pitchFamily="34" charset="0"/>
                <a:cs typeface="Arial" panose="020B0604020202020204" pitchFamily="34" charset="0"/>
              </a:rPr>
              <a:t> (</a:t>
            </a:r>
            <a:r>
              <a:rPr lang="en-US" sz="4000" dirty="0" err="1" smtClean="0">
                <a:solidFill>
                  <a:srgbClr val="002060"/>
                </a:solidFill>
                <a:latin typeface="Arial" panose="020B0604020202020204" pitchFamily="34" charset="0"/>
                <a:cs typeface="Arial" panose="020B0604020202020204" pitchFamily="34" charset="0"/>
              </a:rPr>
              <a:t>khám</a:t>
            </a:r>
            <a:r>
              <a:rPr lang="en-US" sz="4000" dirty="0" smtClean="0">
                <a:solidFill>
                  <a:srgbClr val="002060"/>
                </a:solidFill>
                <a:latin typeface="Arial" panose="020B0604020202020204" pitchFamily="34" charset="0"/>
                <a:cs typeface="Arial" panose="020B0604020202020204" pitchFamily="34" charset="0"/>
              </a:rPr>
              <a:t> </a:t>
            </a:r>
            <a:r>
              <a:rPr lang="en-US" sz="4000" dirty="0" err="1" smtClean="0">
                <a:solidFill>
                  <a:srgbClr val="002060"/>
                </a:solidFill>
                <a:latin typeface="Arial" panose="020B0604020202020204" pitchFamily="34" charset="0"/>
                <a:cs typeface="Arial" panose="020B0604020202020204" pitchFamily="34" charset="0"/>
              </a:rPr>
              <a:t>chữa</a:t>
            </a:r>
            <a:r>
              <a:rPr lang="en-US" sz="4000" dirty="0" smtClean="0">
                <a:solidFill>
                  <a:srgbClr val="002060"/>
                </a:solidFill>
                <a:latin typeface="Arial" panose="020B0604020202020204" pitchFamily="34" charset="0"/>
                <a:cs typeface="Arial" panose="020B0604020202020204" pitchFamily="34" charset="0"/>
              </a:rPr>
              <a:t> </a:t>
            </a:r>
            <a:r>
              <a:rPr lang="en-US" sz="4000" dirty="0" err="1" smtClean="0">
                <a:solidFill>
                  <a:srgbClr val="002060"/>
                </a:solidFill>
                <a:latin typeface="Arial" panose="020B0604020202020204" pitchFamily="34" charset="0"/>
                <a:cs typeface="Arial" panose="020B0604020202020204" pitchFamily="34" charset="0"/>
              </a:rPr>
              <a:t>bệnh</a:t>
            </a:r>
            <a:r>
              <a:rPr lang="en-US" sz="4000" dirty="0" smtClean="0">
                <a:solidFill>
                  <a:srgbClr val="002060"/>
                </a:solidFill>
                <a:latin typeface="Arial" panose="020B0604020202020204" pitchFamily="34" charset="0"/>
                <a:cs typeface="Arial" panose="020B0604020202020204" pitchFamily="34" charset="0"/>
              </a:rPr>
              <a:t>, </a:t>
            </a:r>
            <a:r>
              <a:rPr lang="en-US" sz="4000" dirty="0" err="1" smtClean="0">
                <a:solidFill>
                  <a:srgbClr val="002060"/>
                </a:solidFill>
                <a:latin typeface="Arial" panose="020B0604020202020204" pitchFamily="34" charset="0"/>
                <a:cs typeface="Arial" panose="020B0604020202020204" pitchFamily="34" charset="0"/>
              </a:rPr>
              <a:t>phòng</a:t>
            </a:r>
            <a:r>
              <a:rPr lang="en-US" sz="4000" dirty="0" smtClean="0">
                <a:solidFill>
                  <a:srgbClr val="002060"/>
                </a:solidFill>
                <a:latin typeface="Arial" panose="020B0604020202020204" pitchFamily="34" charset="0"/>
                <a:cs typeface="Arial" panose="020B0604020202020204" pitchFamily="34" charset="0"/>
              </a:rPr>
              <a:t> </a:t>
            </a:r>
            <a:r>
              <a:rPr lang="en-US" sz="4000" dirty="0" err="1" smtClean="0">
                <a:solidFill>
                  <a:srgbClr val="002060"/>
                </a:solidFill>
                <a:latin typeface="Arial" panose="020B0604020202020204" pitchFamily="34" charset="0"/>
                <a:cs typeface="Arial" panose="020B0604020202020204" pitchFamily="34" charset="0"/>
              </a:rPr>
              <a:t>bệnh</a:t>
            </a:r>
            <a:r>
              <a:rPr lang="en-US" sz="4000" dirty="0" smtClean="0">
                <a:solidFill>
                  <a:srgbClr val="002060"/>
                </a:solidFill>
                <a:latin typeface="Arial" panose="020B0604020202020204" pitchFamily="34" charset="0"/>
                <a:cs typeface="Arial" panose="020B0604020202020204" pitchFamily="34" charset="0"/>
              </a:rPr>
              <a:t>, </a:t>
            </a:r>
            <a:r>
              <a:rPr lang="en-US" sz="4000" dirty="0" err="1" smtClean="0">
                <a:solidFill>
                  <a:srgbClr val="002060"/>
                </a:solidFill>
                <a:latin typeface="Arial" panose="020B0604020202020204" pitchFamily="34" charset="0"/>
                <a:cs typeface="Arial" panose="020B0604020202020204" pitchFamily="34" charset="0"/>
              </a:rPr>
              <a:t>công</a:t>
            </a:r>
            <a:r>
              <a:rPr lang="en-US" sz="4000" dirty="0" smtClean="0">
                <a:solidFill>
                  <a:srgbClr val="002060"/>
                </a:solidFill>
                <a:latin typeface="Arial" panose="020B0604020202020204" pitchFamily="34" charset="0"/>
                <a:cs typeface="Arial" panose="020B0604020202020204" pitchFamily="34" charset="0"/>
              </a:rPr>
              <a:t> </a:t>
            </a:r>
            <a:r>
              <a:rPr lang="en-US" sz="4000" dirty="0" err="1" smtClean="0">
                <a:solidFill>
                  <a:srgbClr val="002060"/>
                </a:solidFill>
                <a:latin typeface="Arial" panose="020B0604020202020204" pitchFamily="34" charset="0"/>
                <a:cs typeface="Arial" panose="020B0604020202020204" pitchFamily="34" charset="0"/>
              </a:rPr>
              <a:t>tác</a:t>
            </a:r>
            <a:r>
              <a:rPr lang="en-US" sz="4000" dirty="0" smtClean="0">
                <a:solidFill>
                  <a:srgbClr val="002060"/>
                </a:solidFill>
                <a:latin typeface="Arial" panose="020B0604020202020204" pitchFamily="34" charset="0"/>
                <a:cs typeface="Arial" panose="020B0604020202020204" pitchFamily="34" charset="0"/>
              </a:rPr>
              <a:t> </a:t>
            </a:r>
            <a:r>
              <a:rPr lang="en-US" sz="4000" dirty="0" err="1" smtClean="0">
                <a:solidFill>
                  <a:srgbClr val="002060"/>
                </a:solidFill>
                <a:latin typeface="Arial" panose="020B0604020202020204" pitchFamily="34" charset="0"/>
                <a:cs typeface="Arial" panose="020B0604020202020204" pitchFamily="34" charset="0"/>
              </a:rPr>
              <a:t>dân</a:t>
            </a:r>
            <a:r>
              <a:rPr lang="en-US" sz="4000" dirty="0" smtClean="0">
                <a:solidFill>
                  <a:srgbClr val="002060"/>
                </a:solidFill>
                <a:latin typeface="Arial" panose="020B0604020202020204" pitchFamily="34" charset="0"/>
                <a:cs typeface="Arial" panose="020B0604020202020204" pitchFamily="34" charset="0"/>
              </a:rPr>
              <a:t> </a:t>
            </a:r>
            <a:r>
              <a:rPr lang="en-US" sz="4000" dirty="0" err="1" smtClean="0">
                <a:solidFill>
                  <a:srgbClr val="002060"/>
                </a:solidFill>
                <a:latin typeface="Arial" panose="020B0604020202020204" pitchFamily="34" charset="0"/>
                <a:cs typeface="Arial" panose="020B0604020202020204" pitchFamily="34" charset="0"/>
              </a:rPr>
              <a:t>số</a:t>
            </a:r>
            <a:r>
              <a:rPr lang="en-US" sz="4000" dirty="0" smtClean="0">
                <a:solidFill>
                  <a:srgbClr val="002060"/>
                </a:solidFill>
                <a:latin typeface="Arial" panose="020B0604020202020204" pitchFamily="34" charset="0"/>
                <a:cs typeface="Arial" panose="020B0604020202020204" pitchFamily="34" charset="0"/>
              </a:rPr>
              <a:t>…) </a:t>
            </a:r>
            <a:r>
              <a:rPr lang="en-US" sz="4000" dirty="0" err="1" smtClean="0">
                <a:solidFill>
                  <a:srgbClr val="002060"/>
                </a:solidFill>
                <a:latin typeface="Arial" panose="020B0604020202020204" pitchFamily="34" charset="0"/>
                <a:cs typeface="Arial" panose="020B0604020202020204" pitchFamily="34" charset="0"/>
              </a:rPr>
              <a:t>nên</a:t>
            </a:r>
            <a:r>
              <a:rPr lang="en-US" sz="4000" dirty="0" smtClean="0">
                <a:solidFill>
                  <a:srgbClr val="002060"/>
                </a:solidFill>
                <a:latin typeface="Arial" panose="020B0604020202020204" pitchFamily="34" charset="0"/>
                <a:cs typeface="Arial" panose="020B0604020202020204" pitchFamily="34" charset="0"/>
              </a:rPr>
              <a:t> </a:t>
            </a:r>
            <a:r>
              <a:rPr lang="en-US" sz="4000" dirty="0" err="1" smtClean="0">
                <a:solidFill>
                  <a:srgbClr val="002060"/>
                </a:solidFill>
                <a:latin typeface="Arial" panose="020B0604020202020204" pitchFamily="34" charset="0"/>
                <a:cs typeface="Arial" panose="020B0604020202020204" pitchFamily="34" charset="0"/>
              </a:rPr>
              <a:t>cần</a:t>
            </a:r>
            <a:r>
              <a:rPr lang="en-US" sz="4000" dirty="0" smtClean="0">
                <a:solidFill>
                  <a:srgbClr val="002060"/>
                </a:solidFill>
                <a:latin typeface="Arial" panose="020B0604020202020204" pitchFamily="34" charset="0"/>
                <a:cs typeface="Arial" panose="020B0604020202020204" pitchFamily="34" charset="0"/>
              </a:rPr>
              <a:t> </a:t>
            </a:r>
            <a:r>
              <a:rPr lang="en-US" sz="4000" dirty="0" err="1" smtClean="0">
                <a:solidFill>
                  <a:srgbClr val="002060"/>
                </a:solidFill>
                <a:latin typeface="Arial" panose="020B0604020202020204" pitchFamily="34" charset="0"/>
                <a:cs typeface="Arial" panose="020B0604020202020204" pitchFamily="34" charset="0"/>
              </a:rPr>
              <a:t>lưu</a:t>
            </a:r>
            <a:r>
              <a:rPr lang="en-US" sz="4000" dirty="0" smtClean="0">
                <a:solidFill>
                  <a:srgbClr val="002060"/>
                </a:solidFill>
                <a:latin typeface="Arial" panose="020B0604020202020204" pitchFamily="34" charset="0"/>
                <a:cs typeface="Arial" panose="020B0604020202020204" pitchFamily="34" charset="0"/>
              </a:rPr>
              <a:t> ý </a:t>
            </a:r>
            <a:r>
              <a:rPr lang="en-US" sz="4000" dirty="0" err="1" smtClean="0">
                <a:solidFill>
                  <a:srgbClr val="002060"/>
                </a:solidFill>
                <a:latin typeface="Arial" panose="020B0604020202020204" pitchFamily="34" charset="0"/>
                <a:cs typeface="Arial" panose="020B0604020202020204" pitchFamily="34" charset="0"/>
              </a:rPr>
              <a:t>xây</a:t>
            </a:r>
            <a:r>
              <a:rPr lang="en-US" sz="4000" dirty="0" smtClean="0">
                <a:solidFill>
                  <a:srgbClr val="002060"/>
                </a:solidFill>
                <a:latin typeface="Arial" panose="020B0604020202020204" pitchFamily="34" charset="0"/>
                <a:cs typeface="Arial" panose="020B0604020202020204" pitchFamily="34" charset="0"/>
              </a:rPr>
              <a:t> </a:t>
            </a:r>
            <a:r>
              <a:rPr lang="en-US" sz="4000" dirty="0" err="1" smtClean="0">
                <a:solidFill>
                  <a:srgbClr val="002060"/>
                </a:solidFill>
                <a:latin typeface="Arial" panose="020B0604020202020204" pitchFamily="34" charset="0"/>
                <a:cs typeface="Arial" panose="020B0604020202020204" pitchFamily="34" charset="0"/>
              </a:rPr>
              <a:t>dựng</a:t>
            </a:r>
            <a:r>
              <a:rPr lang="en-US" sz="4000" dirty="0" smtClean="0">
                <a:solidFill>
                  <a:srgbClr val="002060"/>
                </a:solidFill>
                <a:latin typeface="Arial" panose="020B0604020202020204" pitchFamily="34" charset="0"/>
                <a:cs typeface="Arial" panose="020B0604020202020204" pitchFamily="34" charset="0"/>
              </a:rPr>
              <a:t> </a:t>
            </a:r>
            <a:r>
              <a:rPr lang="en-US" sz="4000" dirty="0" err="1" smtClean="0">
                <a:solidFill>
                  <a:srgbClr val="002060"/>
                </a:solidFill>
                <a:latin typeface="Arial" panose="020B0604020202020204" pitchFamily="34" charset="0"/>
                <a:cs typeface="Arial" panose="020B0604020202020204" pitchFamily="34" charset="0"/>
              </a:rPr>
              <a:t>quy</a:t>
            </a:r>
            <a:r>
              <a:rPr lang="en-US" sz="4000" dirty="0" smtClean="0">
                <a:solidFill>
                  <a:srgbClr val="002060"/>
                </a:solidFill>
                <a:latin typeface="Arial" panose="020B0604020202020204" pitchFamily="34" charset="0"/>
                <a:cs typeface="Arial" panose="020B0604020202020204" pitchFamily="34" charset="0"/>
              </a:rPr>
              <a:t> </a:t>
            </a:r>
            <a:r>
              <a:rPr lang="en-US" sz="4000" dirty="0" err="1" smtClean="0">
                <a:solidFill>
                  <a:srgbClr val="002060"/>
                </a:solidFill>
                <a:latin typeface="Arial" panose="020B0604020202020204" pitchFamily="34" charset="0"/>
                <a:cs typeface="Arial" panose="020B0604020202020204" pitchFamily="34" charset="0"/>
              </a:rPr>
              <a:t>định</a:t>
            </a:r>
            <a:r>
              <a:rPr lang="en-US" sz="4000" dirty="0" smtClean="0">
                <a:solidFill>
                  <a:srgbClr val="002060"/>
                </a:solidFill>
                <a:latin typeface="Arial" panose="020B0604020202020204" pitchFamily="34" charset="0"/>
                <a:cs typeface="Arial" panose="020B0604020202020204" pitchFamily="34" charset="0"/>
              </a:rPr>
              <a:t> </a:t>
            </a:r>
            <a:r>
              <a:rPr lang="en-US" sz="4000" dirty="0" err="1" smtClean="0">
                <a:solidFill>
                  <a:srgbClr val="002060"/>
                </a:solidFill>
                <a:latin typeface="Arial" panose="020B0604020202020204" pitchFamily="34" charset="0"/>
                <a:cs typeface="Arial" panose="020B0604020202020204" pitchFamily="34" charset="0"/>
              </a:rPr>
              <a:t>về</a:t>
            </a:r>
            <a:r>
              <a:rPr lang="en-US" sz="4000" dirty="0" smtClean="0">
                <a:solidFill>
                  <a:srgbClr val="002060"/>
                </a:solidFill>
                <a:latin typeface="Arial" panose="020B0604020202020204" pitchFamily="34" charset="0"/>
                <a:cs typeface="Arial" panose="020B0604020202020204" pitchFamily="34" charset="0"/>
              </a:rPr>
              <a:t> chi </a:t>
            </a:r>
            <a:r>
              <a:rPr lang="en-US" sz="4000" dirty="0" err="1" smtClean="0">
                <a:solidFill>
                  <a:srgbClr val="002060"/>
                </a:solidFill>
                <a:latin typeface="Arial" panose="020B0604020202020204" pitchFamily="34" charset="0"/>
                <a:cs typeface="Arial" panose="020B0604020202020204" pitchFamily="34" charset="0"/>
              </a:rPr>
              <a:t>trả</a:t>
            </a:r>
            <a:r>
              <a:rPr lang="en-US" sz="4000" dirty="0" smtClean="0">
                <a:solidFill>
                  <a:srgbClr val="002060"/>
                </a:solidFill>
                <a:latin typeface="Arial" panose="020B0604020202020204" pitchFamily="34" charset="0"/>
                <a:cs typeface="Arial" panose="020B0604020202020204" pitchFamily="34" charset="0"/>
              </a:rPr>
              <a:t> </a:t>
            </a:r>
            <a:r>
              <a:rPr lang="en-US" sz="4000" dirty="0" err="1" smtClean="0">
                <a:solidFill>
                  <a:srgbClr val="002060"/>
                </a:solidFill>
                <a:latin typeface="Arial" panose="020B0604020202020204" pitchFamily="34" charset="0"/>
                <a:cs typeface="Arial" panose="020B0604020202020204" pitchFamily="34" charset="0"/>
              </a:rPr>
              <a:t>thu</a:t>
            </a:r>
            <a:r>
              <a:rPr lang="en-US" sz="4000" dirty="0" smtClean="0">
                <a:solidFill>
                  <a:srgbClr val="002060"/>
                </a:solidFill>
                <a:latin typeface="Arial" panose="020B0604020202020204" pitchFamily="34" charset="0"/>
                <a:cs typeface="Arial" panose="020B0604020202020204" pitchFamily="34" charset="0"/>
              </a:rPr>
              <a:t> </a:t>
            </a:r>
            <a:r>
              <a:rPr lang="en-US" sz="4000" dirty="0" err="1" smtClean="0">
                <a:solidFill>
                  <a:srgbClr val="002060"/>
                </a:solidFill>
                <a:latin typeface="Arial" panose="020B0604020202020204" pitchFamily="34" charset="0"/>
                <a:cs typeface="Arial" panose="020B0604020202020204" pitchFamily="34" charset="0"/>
              </a:rPr>
              <a:t>nhập</a:t>
            </a:r>
            <a:r>
              <a:rPr lang="en-US" sz="4000" dirty="0" smtClean="0">
                <a:solidFill>
                  <a:srgbClr val="002060"/>
                </a:solidFill>
                <a:latin typeface="Arial" panose="020B0604020202020204" pitchFamily="34" charset="0"/>
                <a:cs typeface="Arial" panose="020B0604020202020204" pitchFamily="34" charset="0"/>
              </a:rPr>
              <a:t> </a:t>
            </a:r>
            <a:r>
              <a:rPr lang="en-US" sz="4000" dirty="0" err="1" smtClean="0">
                <a:solidFill>
                  <a:srgbClr val="002060"/>
                </a:solidFill>
                <a:latin typeface="Arial" panose="020B0604020202020204" pitchFamily="34" charset="0"/>
                <a:cs typeface="Arial" panose="020B0604020202020204" pitchFamily="34" charset="0"/>
              </a:rPr>
              <a:t>tăng</a:t>
            </a:r>
            <a:r>
              <a:rPr lang="en-US" sz="4000" dirty="0" smtClean="0">
                <a:solidFill>
                  <a:srgbClr val="002060"/>
                </a:solidFill>
                <a:latin typeface="Arial" panose="020B0604020202020204" pitchFamily="34" charset="0"/>
                <a:cs typeface="Arial" panose="020B0604020202020204" pitchFamily="34" charset="0"/>
              </a:rPr>
              <a:t> </a:t>
            </a:r>
            <a:r>
              <a:rPr lang="en-US" sz="4000" dirty="0" err="1" smtClean="0">
                <a:solidFill>
                  <a:srgbClr val="002060"/>
                </a:solidFill>
                <a:latin typeface="Arial" panose="020B0604020202020204" pitchFamily="34" charset="0"/>
                <a:cs typeface="Arial" panose="020B0604020202020204" pitchFamily="34" charset="0"/>
              </a:rPr>
              <a:t>thêm</a:t>
            </a:r>
            <a:r>
              <a:rPr lang="en-US" sz="4000" dirty="0" smtClean="0">
                <a:solidFill>
                  <a:srgbClr val="002060"/>
                </a:solidFill>
                <a:latin typeface="Arial" panose="020B0604020202020204" pitchFamily="34" charset="0"/>
                <a:cs typeface="Arial" panose="020B0604020202020204" pitchFamily="34" charset="0"/>
              </a:rPr>
              <a:t>, </a:t>
            </a:r>
            <a:r>
              <a:rPr lang="en-US" sz="4000" dirty="0" err="1" smtClean="0">
                <a:solidFill>
                  <a:srgbClr val="002060"/>
                </a:solidFill>
                <a:latin typeface="Arial" panose="020B0604020202020204" pitchFamily="34" charset="0"/>
                <a:cs typeface="Arial" panose="020B0604020202020204" pitchFamily="34" charset="0"/>
              </a:rPr>
              <a:t>phúc</a:t>
            </a:r>
            <a:r>
              <a:rPr lang="en-US" sz="4000" dirty="0" smtClean="0">
                <a:solidFill>
                  <a:srgbClr val="002060"/>
                </a:solidFill>
                <a:latin typeface="Arial" panose="020B0604020202020204" pitchFamily="34" charset="0"/>
                <a:cs typeface="Arial" panose="020B0604020202020204" pitchFamily="34" charset="0"/>
              </a:rPr>
              <a:t> </a:t>
            </a:r>
            <a:r>
              <a:rPr lang="en-US" sz="4000" dirty="0" err="1" smtClean="0">
                <a:solidFill>
                  <a:srgbClr val="002060"/>
                </a:solidFill>
                <a:latin typeface="Arial" panose="020B0604020202020204" pitchFamily="34" charset="0"/>
                <a:cs typeface="Arial" panose="020B0604020202020204" pitchFamily="34" charset="0"/>
              </a:rPr>
              <a:t>lợi</a:t>
            </a:r>
            <a:r>
              <a:rPr lang="en-US" sz="4000" dirty="0" smtClean="0">
                <a:solidFill>
                  <a:srgbClr val="002060"/>
                </a:solidFill>
                <a:latin typeface="Arial" panose="020B0604020202020204" pitchFamily="34" charset="0"/>
                <a:cs typeface="Arial" panose="020B0604020202020204" pitchFamily="34" charset="0"/>
              </a:rPr>
              <a:t>, </a:t>
            </a:r>
            <a:r>
              <a:rPr lang="en-US" sz="4000" dirty="0" err="1" smtClean="0">
                <a:solidFill>
                  <a:srgbClr val="002060"/>
                </a:solidFill>
                <a:latin typeface="Arial" panose="020B0604020202020204" pitchFamily="34" charset="0"/>
                <a:cs typeface="Arial" panose="020B0604020202020204" pitchFamily="34" charset="0"/>
              </a:rPr>
              <a:t>khen</a:t>
            </a:r>
            <a:r>
              <a:rPr lang="en-US" sz="4000" dirty="0" smtClean="0">
                <a:solidFill>
                  <a:srgbClr val="002060"/>
                </a:solidFill>
                <a:latin typeface="Arial" panose="020B0604020202020204" pitchFamily="34" charset="0"/>
                <a:cs typeface="Arial" panose="020B0604020202020204" pitchFamily="34" charset="0"/>
              </a:rPr>
              <a:t> </a:t>
            </a:r>
            <a:r>
              <a:rPr lang="en-US" sz="4000" dirty="0" err="1" smtClean="0">
                <a:solidFill>
                  <a:srgbClr val="002060"/>
                </a:solidFill>
                <a:latin typeface="Arial" panose="020B0604020202020204" pitchFamily="34" charset="0"/>
                <a:cs typeface="Arial" panose="020B0604020202020204" pitchFamily="34" charset="0"/>
              </a:rPr>
              <a:t>thưởng</a:t>
            </a:r>
            <a:r>
              <a:rPr lang="en-US" sz="4000" dirty="0" smtClean="0">
                <a:solidFill>
                  <a:srgbClr val="002060"/>
                </a:solidFill>
                <a:latin typeface="Arial" panose="020B0604020202020204" pitchFamily="34" charset="0"/>
                <a:cs typeface="Arial" panose="020B0604020202020204" pitchFamily="34" charset="0"/>
              </a:rPr>
              <a:t>; </a:t>
            </a:r>
            <a:r>
              <a:rPr lang="en-US" sz="4000" dirty="0" err="1" smtClean="0">
                <a:solidFill>
                  <a:srgbClr val="002060"/>
                </a:solidFill>
                <a:latin typeface="Arial" panose="020B0604020202020204" pitchFamily="34" charset="0"/>
                <a:cs typeface="Arial" panose="020B0604020202020204" pitchFamily="34" charset="0"/>
              </a:rPr>
              <a:t>đảm</a:t>
            </a:r>
            <a:r>
              <a:rPr lang="en-US" sz="4000" dirty="0" smtClean="0">
                <a:solidFill>
                  <a:srgbClr val="002060"/>
                </a:solidFill>
                <a:latin typeface="Arial" panose="020B0604020202020204" pitchFamily="34" charset="0"/>
                <a:cs typeface="Arial" panose="020B0604020202020204" pitchFamily="34" charset="0"/>
              </a:rPr>
              <a:t> </a:t>
            </a:r>
            <a:r>
              <a:rPr lang="en-US" sz="4000" dirty="0" err="1" smtClean="0">
                <a:solidFill>
                  <a:srgbClr val="002060"/>
                </a:solidFill>
                <a:latin typeface="Arial" panose="020B0604020202020204" pitchFamily="34" charset="0"/>
                <a:cs typeface="Arial" panose="020B0604020202020204" pitchFamily="34" charset="0"/>
              </a:rPr>
              <a:t>bảo</a:t>
            </a:r>
            <a:r>
              <a:rPr lang="en-US" sz="4000" dirty="0" smtClean="0">
                <a:solidFill>
                  <a:srgbClr val="002060"/>
                </a:solidFill>
                <a:latin typeface="Arial" panose="020B0604020202020204" pitchFamily="34" charset="0"/>
                <a:cs typeface="Arial" panose="020B0604020202020204" pitchFamily="34" charset="0"/>
              </a:rPr>
              <a:t> </a:t>
            </a:r>
            <a:r>
              <a:rPr lang="en-US" sz="4000" dirty="0" err="1" smtClean="0">
                <a:solidFill>
                  <a:srgbClr val="002060"/>
                </a:solidFill>
                <a:latin typeface="Arial" panose="020B0604020202020204" pitchFamily="34" charset="0"/>
                <a:cs typeface="Arial" panose="020B0604020202020204" pitchFamily="34" charset="0"/>
              </a:rPr>
              <a:t>tính</a:t>
            </a:r>
            <a:r>
              <a:rPr lang="en-US" sz="4000" dirty="0" smtClean="0">
                <a:solidFill>
                  <a:srgbClr val="002060"/>
                </a:solidFill>
                <a:latin typeface="Arial" panose="020B0604020202020204" pitchFamily="34" charset="0"/>
                <a:cs typeface="Arial" panose="020B0604020202020204" pitchFamily="34" charset="0"/>
              </a:rPr>
              <a:t> </a:t>
            </a:r>
            <a:r>
              <a:rPr lang="en-US" sz="4000" dirty="0" err="1" smtClean="0">
                <a:solidFill>
                  <a:srgbClr val="002060"/>
                </a:solidFill>
                <a:latin typeface="Arial" panose="020B0604020202020204" pitchFamily="34" charset="0"/>
                <a:cs typeface="Arial" panose="020B0604020202020204" pitchFamily="34" charset="0"/>
              </a:rPr>
              <a:t>khuyến</a:t>
            </a:r>
            <a:r>
              <a:rPr lang="en-US" sz="4000" dirty="0" smtClean="0">
                <a:solidFill>
                  <a:srgbClr val="002060"/>
                </a:solidFill>
                <a:latin typeface="Arial" panose="020B0604020202020204" pitchFamily="34" charset="0"/>
                <a:cs typeface="Arial" panose="020B0604020202020204" pitchFamily="34" charset="0"/>
              </a:rPr>
              <a:t> </a:t>
            </a:r>
            <a:r>
              <a:rPr lang="en-US" sz="4000" dirty="0" err="1" smtClean="0">
                <a:solidFill>
                  <a:srgbClr val="002060"/>
                </a:solidFill>
                <a:latin typeface="Arial" panose="020B0604020202020204" pitchFamily="34" charset="0"/>
                <a:cs typeface="Arial" panose="020B0604020202020204" pitchFamily="34" charset="0"/>
              </a:rPr>
              <a:t>khích</a:t>
            </a:r>
            <a:r>
              <a:rPr lang="en-US" sz="4000" dirty="0" smtClean="0">
                <a:solidFill>
                  <a:srgbClr val="002060"/>
                </a:solidFill>
                <a:latin typeface="Arial" panose="020B0604020202020204" pitchFamily="34" charset="0"/>
                <a:cs typeface="Arial" panose="020B0604020202020204" pitchFamily="34" charset="0"/>
              </a:rPr>
              <a:t> </a:t>
            </a:r>
            <a:r>
              <a:rPr lang="en-US" sz="4000" dirty="0" err="1" smtClean="0">
                <a:solidFill>
                  <a:srgbClr val="002060"/>
                </a:solidFill>
                <a:latin typeface="Arial" panose="020B0604020202020204" pitchFamily="34" charset="0"/>
                <a:cs typeface="Arial" panose="020B0604020202020204" pitchFamily="34" charset="0"/>
              </a:rPr>
              <a:t>hoàn</a:t>
            </a:r>
            <a:r>
              <a:rPr lang="en-US" sz="4000" dirty="0" smtClean="0">
                <a:solidFill>
                  <a:srgbClr val="002060"/>
                </a:solidFill>
                <a:latin typeface="Arial" panose="020B0604020202020204" pitchFamily="34" charset="0"/>
                <a:cs typeface="Arial" panose="020B0604020202020204" pitchFamily="34" charset="0"/>
              </a:rPr>
              <a:t> </a:t>
            </a:r>
            <a:r>
              <a:rPr lang="en-US" sz="4000" dirty="0" err="1" smtClean="0">
                <a:solidFill>
                  <a:srgbClr val="002060"/>
                </a:solidFill>
                <a:latin typeface="Arial" panose="020B0604020202020204" pitchFamily="34" charset="0"/>
                <a:cs typeface="Arial" panose="020B0604020202020204" pitchFamily="34" charset="0"/>
              </a:rPr>
              <a:t>thành</a:t>
            </a:r>
            <a:r>
              <a:rPr lang="en-US" sz="4000" dirty="0" smtClean="0">
                <a:solidFill>
                  <a:srgbClr val="002060"/>
                </a:solidFill>
                <a:latin typeface="Arial" panose="020B0604020202020204" pitchFamily="34" charset="0"/>
                <a:cs typeface="Arial" panose="020B0604020202020204" pitchFamily="34" charset="0"/>
              </a:rPr>
              <a:t> </a:t>
            </a:r>
            <a:r>
              <a:rPr lang="en-US" sz="4000" dirty="0" err="1" smtClean="0">
                <a:solidFill>
                  <a:srgbClr val="002060"/>
                </a:solidFill>
                <a:latin typeface="Arial" panose="020B0604020202020204" pitchFamily="34" charset="0"/>
                <a:cs typeface="Arial" panose="020B0604020202020204" pitchFamily="34" charset="0"/>
              </a:rPr>
              <a:t>công</a:t>
            </a:r>
            <a:r>
              <a:rPr lang="en-US" sz="4000" dirty="0" smtClean="0">
                <a:solidFill>
                  <a:srgbClr val="002060"/>
                </a:solidFill>
                <a:latin typeface="Arial" panose="020B0604020202020204" pitchFamily="34" charset="0"/>
                <a:cs typeface="Arial" panose="020B0604020202020204" pitchFamily="34" charset="0"/>
              </a:rPr>
              <a:t> </a:t>
            </a:r>
            <a:r>
              <a:rPr lang="en-US" sz="4000" dirty="0" err="1" smtClean="0">
                <a:solidFill>
                  <a:srgbClr val="002060"/>
                </a:solidFill>
                <a:latin typeface="Arial" panose="020B0604020202020204" pitchFamily="34" charset="0"/>
                <a:cs typeface="Arial" panose="020B0604020202020204" pitchFamily="34" charset="0"/>
              </a:rPr>
              <a:t>việc</a:t>
            </a:r>
            <a:r>
              <a:rPr lang="en-US" sz="4000" dirty="0" smtClean="0">
                <a:solidFill>
                  <a:srgbClr val="002060"/>
                </a:solidFill>
                <a:latin typeface="Arial" panose="020B0604020202020204" pitchFamily="34" charset="0"/>
                <a:cs typeface="Arial" panose="020B0604020202020204" pitchFamily="34" charset="0"/>
              </a:rPr>
              <a:t> </a:t>
            </a:r>
            <a:r>
              <a:rPr lang="en-US" sz="4000" dirty="0" err="1" smtClean="0">
                <a:solidFill>
                  <a:srgbClr val="002060"/>
                </a:solidFill>
                <a:latin typeface="Arial" panose="020B0604020202020204" pitchFamily="34" charset="0"/>
                <a:cs typeface="Arial" panose="020B0604020202020204" pitchFamily="34" charset="0"/>
              </a:rPr>
              <a:t>chung</a:t>
            </a:r>
            <a:r>
              <a:rPr lang="en-US" sz="4000" dirty="0" smtClean="0">
                <a:solidFill>
                  <a:srgbClr val="002060"/>
                </a:solidFill>
                <a:latin typeface="Arial" panose="020B0604020202020204" pitchFamily="34" charset="0"/>
                <a:cs typeface="Arial" panose="020B0604020202020204" pitchFamily="34" charset="0"/>
              </a:rPr>
              <a:t>.</a:t>
            </a:r>
            <a:endParaRPr lang="en-US" sz="4000" dirty="0">
              <a:solidFill>
                <a:srgbClr val="002060"/>
              </a:solidFill>
              <a:latin typeface="Arial" panose="020B0604020202020204" pitchFamily="34" charset="0"/>
              <a:cs typeface="Arial" panose="020B0604020202020204" pitchFamily="34" charset="0"/>
            </a:endParaRPr>
          </a:p>
          <a:p>
            <a:pPr algn="just"/>
            <a:endParaRPr lang="en-US" sz="40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2"/>
          </p:nvPr>
        </p:nvSpPr>
        <p:spPr/>
        <p:txBody>
          <a:bodyPr/>
          <a:lstStyle/>
          <a:p>
            <a:fld id="{9C26F335-B4D6-424E-9970-711117E1B935}" type="slidenum">
              <a:rPr lang="en-US" smtClean="0"/>
              <a:t>27</a:t>
            </a:fld>
            <a:endParaRPr lang="en-US"/>
          </a:p>
        </p:txBody>
      </p:sp>
    </p:spTree>
    <p:extLst>
      <p:ext uri="{BB962C8B-B14F-4D97-AF65-F5344CB8AC3E}">
        <p14:creationId xmlns:p14="http://schemas.microsoft.com/office/powerpoint/2010/main" val="54906143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787019"/>
          </a:xfrm>
        </p:spPr>
        <p:txBody>
          <a:bodyPr>
            <a:normAutofit fontScale="90000"/>
          </a:bodyPr>
          <a:lstStyle/>
          <a:p>
            <a:r>
              <a:rPr lang="en-US" sz="4000" dirty="0">
                <a:solidFill>
                  <a:srgbClr val="FF0000"/>
                </a:solidFill>
                <a:latin typeface="Arial" panose="020B0604020202020204" pitchFamily="34" charset="0"/>
                <a:cs typeface="Arial" panose="020B0604020202020204" pitchFamily="34" charset="0"/>
              </a:rPr>
              <a:t>TRÁCH NHIỆM CỦA THỦ TRƯỞNG ĐƠN </a:t>
            </a:r>
            <a:r>
              <a:rPr lang="en-US" sz="4000" dirty="0" smtClean="0">
                <a:solidFill>
                  <a:srgbClr val="FF0000"/>
                </a:solidFill>
                <a:latin typeface="Arial" panose="020B0604020202020204" pitchFamily="34" charset="0"/>
                <a:cs typeface="Arial" panose="020B0604020202020204" pitchFamily="34" charset="0"/>
              </a:rPr>
              <a:t>VỊ (TT)</a:t>
            </a:r>
            <a:endParaRPr lang="en-US" sz="4000" dirty="0"/>
          </a:p>
        </p:txBody>
      </p:sp>
      <p:sp>
        <p:nvSpPr>
          <p:cNvPr id="3" name="Content Placeholder 2"/>
          <p:cNvSpPr>
            <a:spLocks noGrp="1"/>
          </p:cNvSpPr>
          <p:nvPr>
            <p:ph idx="1"/>
          </p:nvPr>
        </p:nvSpPr>
        <p:spPr>
          <a:xfrm>
            <a:off x="838200" y="1225296"/>
            <a:ext cx="10515600" cy="4951667"/>
          </a:xfrm>
        </p:spPr>
        <p:txBody>
          <a:bodyPr/>
          <a:lstStyle/>
          <a:p>
            <a:pPr algn="just"/>
            <a:r>
              <a:rPr lang="en-US" sz="3200" dirty="0">
                <a:solidFill>
                  <a:srgbClr val="002060"/>
                </a:solidFill>
                <a:latin typeface="Arial" pitchFamily="34" charset="0"/>
                <a:cs typeface="Arial" pitchFamily="34" charset="0"/>
              </a:rPr>
              <a:t>T</a:t>
            </a:r>
            <a:r>
              <a:rPr lang="vi-VN" sz="3200" dirty="0">
                <a:solidFill>
                  <a:srgbClr val="002060"/>
                </a:solidFill>
                <a:cs typeface="Arial" pitchFamily="34" charset="0"/>
              </a:rPr>
              <a:t>rích lập các Quỹ và sử dụng các Quỹ theo </a:t>
            </a:r>
            <a:r>
              <a:rPr lang="en-US" sz="3200" dirty="0" err="1">
                <a:solidFill>
                  <a:srgbClr val="002060"/>
                </a:solidFill>
                <a:latin typeface="Arial" pitchFamily="34" charset="0"/>
                <a:cs typeface="Arial" pitchFamily="34" charset="0"/>
              </a:rPr>
              <a:t>đúng</a:t>
            </a:r>
            <a:r>
              <a:rPr lang="en-US" sz="3200" dirty="0">
                <a:solidFill>
                  <a:srgbClr val="002060"/>
                </a:solidFill>
                <a:latin typeface="Arial" pitchFamily="34" charset="0"/>
                <a:cs typeface="Arial" pitchFamily="34" charset="0"/>
              </a:rPr>
              <a:t> </a:t>
            </a:r>
            <a:r>
              <a:rPr lang="vi-VN" sz="3200" dirty="0">
                <a:solidFill>
                  <a:srgbClr val="002060"/>
                </a:solidFill>
                <a:cs typeface="Arial" pitchFamily="34" charset="0"/>
              </a:rPr>
              <a:t>quy định cho từng loại hình đơn vị. Mức trích cụ thể của các quỹ và việc sử dụng các quỹ </a:t>
            </a:r>
            <a:r>
              <a:rPr lang="en-US" sz="3200" dirty="0" err="1">
                <a:solidFill>
                  <a:srgbClr val="002060"/>
                </a:solidFill>
                <a:latin typeface="Arial" pitchFamily="34" charset="0"/>
                <a:cs typeface="Arial" pitchFamily="34" charset="0"/>
              </a:rPr>
              <a:t>được</a:t>
            </a:r>
            <a:r>
              <a:rPr lang="en-US" sz="3200" dirty="0">
                <a:solidFill>
                  <a:srgbClr val="002060"/>
                </a:solidFill>
                <a:latin typeface="Arial" pitchFamily="34" charset="0"/>
                <a:cs typeface="Arial" pitchFamily="34" charset="0"/>
              </a:rPr>
              <a:t> </a:t>
            </a:r>
            <a:r>
              <a:rPr lang="vi-VN" sz="3200" dirty="0">
                <a:solidFill>
                  <a:srgbClr val="002060"/>
                </a:solidFill>
                <a:cs typeface="Arial" pitchFamily="34" charset="0"/>
              </a:rPr>
              <a:t>quyết định </a:t>
            </a:r>
            <a:r>
              <a:rPr lang="en-US" sz="3200" dirty="0" err="1">
                <a:solidFill>
                  <a:srgbClr val="002060"/>
                </a:solidFill>
                <a:latin typeface="Arial" pitchFamily="34" charset="0"/>
                <a:cs typeface="Arial" pitchFamily="34" charset="0"/>
              </a:rPr>
              <a:t>cụ</a:t>
            </a:r>
            <a:r>
              <a:rPr lang="en-US" sz="3200" dirty="0">
                <a:solidFill>
                  <a:srgbClr val="002060"/>
                </a:solidFill>
                <a:latin typeface="Arial" pitchFamily="34" charset="0"/>
                <a:cs typeface="Arial" pitchFamily="34" charset="0"/>
              </a:rPr>
              <a:t> </a:t>
            </a:r>
            <a:r>
              <a:rPr lang="en-US" sz="3200" dirty="0" err="1">
                <a:solidFill>
                  <a:srgbClr val="002060"/>
                </a:solidFill>
                <a:latin typeface="Arial" pitchFamily="34" charset="0"/>
                <a:cs typeface="Arial" pitchFamily="34" charset="0"/>
              </a:rPr>
              <a:t>thể</a:t>
            </a:r>
            <a:r>
              <a:rPr lang="en-US" sz="3200" dirty="0">
                <a:solidFill>
                  <a:srgbClr val="002060"/>
                </a:solidFill>
                <a:latin typeface="Arial" pitchFamily="34" charset="0"/>
                <a:cs typeface="Arial" pitchFamily="34" charset="0"/>
              </a:rPr>
              <a:t> </a:t>
            </a:r>
            <a:r>
              <a:rPr lang="en-US" sz="3200" dirty="0" err="1">
                <a:solidFill>
                  <a:srgbClr val="002060"/>
                </a:solidFill>
                <a:latin typeface="Arial" pitchFamily="34" charset="0"/>
                <a:cs typeface="Arial" pitchFamily="34" charset="0"/>
              </a:rPr>
              <a:t>trong</a:t>
            </a:r>
            <a:r>
              <a:rPr lang="vi-VN" sz="3200" dirty="0">
                <a:solidFill>
                  <a:srgbClr val="002060"/>
                </a:solidFill>
                <a:cs typeface="Arial" pitchFamily="34" charset="0"/>
              </a:rPr>
              <a:t> quy chế chi tiêu nội bộ và công khai trong đơn vị</a:t>
            </a:r>
            <a:r>
              <a:rPr lang="en-US" sz="3200" dirty="0" smtClean="0">
                <a:solidFill>
                  <a:srgbClr val="002060"/>
                </a:solidFill>
                <a:latin typeface="Arial" pitchFamily="34" charset="0"/>
                <a:cs typeface="Arial" pitchFamily="34" charset="0"/>
              </a:rPr>
              <a:t>.</a:t>
            </a:r>
          </a:p>
          <a:p>
            <a:pPr algn="just"/>
            <a:r>
              <a:rPr lang="pt-BR" sz="3200" dirty="0">
                <a:solidFill>
                  <a:srgbClr val="002060"/>
                </a:solidFill>
                <a:latin typeface="Arial" panose="020B0604020202020204" pitchFamily="34" charset="0"/>
                <a:cs typeface="Arial" panose="020B0604020202020204" pitchFamily="34" charset="0"/>
              </a:rPr>
              <a:t>Kinh phí trích cho quỹ phát triển hoạt động sự nghiệp; quỹ dự phòng; quỹ khen thưởng; quỹ phúc lợi hoặc quỹ khác theo qui định thì thực hiện chi theo đúng nhiệm vụ của quỹ đã trích không sử dụng quỹ này chi cho quỹ khác.</a:t>
            </a:r>
            <a:endParaRPr lang="en-US" sz="3200" dirty="0">
              <a:solidFill>
                <a:srgbClr val="002060"/>
              </a:solidFill>
              <a:latin typeface="Arial" pitchFamily="34" charset="0"/>
              <a:cs typeface="Arial" pitchFamily="34" charset="0"/>
            </a:endParaRPr>
          </a:p>
          <a:p>
            <a:endParaRPr lang="en-US" dirty="0">
              <a:solidFill>
                <a:srgbClr val="002060"/>
              </a:solidFill>
              <a:latin typeface="Arial" pitchFamily="34" charset="0"/>
              <a:cs typeface="Arial" pitchFamily="34" charset="0"/>
            </a:endParaRPr>
          </a:p>
          <a:p>
            <a:endParaRPr lang="en-US" dirty="0"/>
          </a:p>
        </p:txBody>
      </p:sp>
      <p:sp>
        <p:nvSpPr>
          <p:cNvPr id="4" name="Slide Number Placeholder 3"/>
          <p:cNvSpPr>
            <a:spLocks noGrp="1"/>
          </p:cNvSpPr>
          <p:nvPr>
            <p:ph type="sldNum" sz="quarter" idx="12"/>
          </p:nvPr>
        </p:nvSpPr>
        <p:spPr/>
        <p:txBody>
          <a:bodyPr/>
          <a:lstStyle/>
          <a:p>
            <a:fld id="{9C26F335-B4D6-424E-9970-711117E1B935}" type="slidenum">
              <a:rPr lang="en-US" smtClean="0"/>
              <a:t>28</a:t>
            </a:fld>
            <a:endParaRPr lang="en-US"/>
          </a:p>
        </p:txBody>
      </p:sp>
    </p:spTree>
    <p:extLst>
      <p:ext uri="{BB962C8B-B14F-4D97-AF65-F5344CB8AC3E}">
        <p14:creationId xmlns:p14="http://schemas.microsoft.com/office/powerpoint/2010/main" val="15510084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759587"/>
          </a:xfrm>
        </p:spPr>
        <p:txBody>
          <a:bodyPr>
            <a:normAutofit/>
          </a:bodyPr>
          <a:lstStyle/>
          <a:p>
            <a:pPr algn="ctr"/>
            <a:r>
              <a:rPr lang="en-US" sz="3600" dirty="0">
                <a:solidFill>
                  <a:srgbClr val="FF0000"/>
                </a:solidFill>
                <a:latin typeface="Arial" panose="020B0604020202020204" pitchFamily="34" charset="0"/>
                <a:cs typeface="Arial" panose="020B0604020202020204" pitchFamily="34" charset="0"/>
              </a:rPr>
              <a:t>TRÁCH NHIỆM CỦA THỦ TRƯỞNG ĐƠN </a:t>
            </a:r>
            <a:r>
              <a:rPr lang="en-US" sz="3600" dirty="0" smtClean="0">
                <a:solidFill>
                  <a:srgbClr val="FF0000"/>
                </a:solidFill>
                <a:latin typeface="Arial" panose="020B0604020202020204" pitchFamily="34" charset="0"/>
                <a:cs typeface="Arial" panose="020B0604020202020204" pitchFamily="34" charset="0"/>
              </a:rPr>
              <a:t>VỊ (TT)</a:t>
            </a:r>
            <a:endParaRPr lang="en-US" sz="3600" dirty="0"/>
          </a:p>
        </p:txBody>
      </p:sp>
      <p:sp>
        <p:nvSpPr>
          <p:cNvPr id="3" name="Content Placeholder 2"/>
          <p:cNvSpPr>
            <a:spLocks noGrp="1"/>
          </p:cNvSpPr>
          <p:nvPr>
            <p:ph idx="1"/>
          </p:nvPr>
        </p:nvSpPr>
        <p:spPr>
          <a:xfrm>
            <a:off x="838200" y="1408176"/>
            <a:ext cx="10515600" cy="5230368"/>
          </a:xfrm>
        </p:spPr>
        <p:txBody>
          <a:bodyPr>
            <a:normAutofit lnSpcReduction="10000"/>
          </a:bodyPr>
          <a:lstStyle/>
          <a:p>
            <a:pPr algn="just"/>
            <a:r>
              <a:rPr lang="en-US" dirty="0" err="1">
                <a:solidFill>
                  <a:srgbClr val="002060"/>
                </a:solidFill>
                <a:latin typeface="Arial" pitchFamily="34" charset="0"/>
                <a:cs typeface="Arial" pitchFamily="34" charset="0"/>
              </a:rPr>
              <a:t>Lập</a:t>
            </a:r>
            <a:r>
              <a:rPr lang="en-US" dirty="0">
                <a:solidFill>
                  <a:srgbClr val="002060"/>
                </a:solidFill>
                <a:latin typeface="Arial" pitchFamily="34" charset="0"/>
                <a:cs typeface="Arial" pitchFamily="34" charset="0"/>
              </a:rPr>
              <a:t> </a:t>
            </a:r>
            <a:r>
              <a:rPr lang="en-US" dirty="0" err="1">
                <a:solidFill>
                  <a:srgbClr val="002060"/>
                </a:solidFill>
                <a:latin typeface="Arial" pitchFamily="34" charset="0"/>
                <a:cs typeface="Arial" pitchFamily="34" charset="0"/>
              </a:rPr>
              <a:t>Đề</a:t>
            </a:r>
            <a:r>
              <a:rPr lang="en-US" dirty="0">
                <a:solidFill>
                  <a:srgbClr val="002060"/>
                </a:solidFill>
                <a:latin typeface="Arial" pitchFamily="34" charset="0"/>
                <a:cs typeface="Arial" pitchFamily="34" charset="0"/>
              </a:rPr>
              <a:t> </a:t>
            </a:r>
            <a:r>
              <a:rPr lang="en-US" dirty="0" err="1">
                <a:solidFill>
                  <a:srgbClr val="002060"/>
                </a:solidFill>
                <a:latin typeface="Arial" pitchFamily="34" charset="0"/>
                <a:cs typeface="Arial" pitchFamily="34" charset="0"/>
              </a:rPr>
              <a:t>án</a:t>
            </a:r>
            <a:r>
              <a:rPr lang="en-US" dirty="0">
                <a:solidFill>
                  <a:srgbClr val="002060"/>
                </a:solidFill>
                <a:latin typeface="Arial" pitchFamily="34" charset="0"/>
                <a:cs typeface="Arial" pitchFamily="34" charset="0"/>
              </a:rPr>
              <a:t> </a:t>
            </a:r>
            <a:r>
              <a:rPr lang="en-US" dirty="0" err="1">
                <a:solidFill>
                  <a:srgbClr val="002060"/>
                </a:solidFill>
                <a:latin typeface="Arial" pitchFamily="34" charset="0"/>
                <a:cs typeface="Arial" pitchFamily="34" charset="0"/>
              </a:rPr>
              <a:t>sử</a:t>
            </a:r>
            <a:r>
              <a:rPr lang="en-US" dirty="0">
                <a:solidFill>
                  <a:srgbClr val="002060"/>
                </a:solidFill>
                <a:latin typeface="Arial" pitchFamily="34" charset="0"/>
                <a:cs typeface="Arial" pitchFamily="34" charset="0"/>
              </a:rPr>
              <a:t> </a:t>
            </a:r>
            <a:r>
              <a:rPr lang="en-US" dirty="0" err="1">
                <a:solidFill>
                  <a:srgbClr val="002060"/>
                </a:solidFill>
                <a:latin typeface="Arial" pitchFamily="34" charset="0"/>
                <a:cs typeface="Arial" pitchFamily="34" charset="0"/>
              </a:rPr>
              <a:t>dụng</a:t>
            </a:r>
            <a:r>
              <a:rPr lang="en-US" dirty="0">
                <a:solidFill>
                  <a:srgbClr val="002060"/>
                </a:solidFill>
                <a:latin typeface="Arial" pitchFamily="34" charset="0"/>
                <a:cs typeface="Arial" pitchFamily="34" charset="0"/>
              </a:rPr>
              <a:t> </a:t>
            </a:r>
            <a:r>
              <a:rPr lang="en-US" dirty="0" err="1">
                <a:solidFill>
                  <a:srgbClr val="002060"/>
                </a:solidFill>
                <a:latin typeface="Arial" pitchFamily="34" charset="0"/>
                <a:cs typeface="Arial" pitchFamily="34" charset="0"/>
              </a:rPr>
              <a:t>tài</a:t>
            </a:r>
            <a:r>
              <a:rPr lang="en-US" dirty="0">
                <a:solidFill>
                  <a:srgbClr val="002060"/>
                </a:solidFill>
                <a:latin typeface="Arial" pitchFamily="34" charset="0"/>
                <a:cs typeface="Arial" pitchFamily="34" charset="0"/>
              </a:rPr>
              <a:t> </a:t>
            </a:r>
            <a:r>
              <a:rPr lang="en-US" dirty="0" err="1">
                <a:solidFill>
                  <a:srgbClr val="002060"/>
                </a:solidFill>
                <a:latin typeface="Arial" pitchFamily="34" charset="0"/>
                <a:cs typeface="Arial" pitchFamily="34" charset="0"/>
              </a:rPr>
              <a:t>sản</a:t>
            </a:r>
            <a:r>
              <a:rPr lang="en-US" dirty="0">
                <a:solidFill>
                  <a:srgbClr val="002060"/>
                </a:solidFill>
                <a:latin typeface="Arial" pitchFamily="34" charset="0"/>
                <a:cs typeface="Arial" pitchFamily="34" charset="0"/>
              </a:rPr>
              <a:t> </a:t>
            </a:r>
            <a:r>
              <a:rPr lang="en-US" dirty="0" err="1">
                <a:solidFill>
                  <a:srgbClr val="002060"/>
                </a:solidFill>
                <a:latin typeface="Arial" pitchFamily="34" charset="0"/>
                <a:cs typeface="Arial" pitchFamily="34" charset="0"/>
              </a:rPr>
              <a:t>công</a:t>
            </a:r>
            <a:r>
              <a:rPr lang="en-US" dirty="0">
                <a:solidFill>
                  <a:srgbClr val="002060"/>
                </a:solidFill>
                <a:latin typeface="Arial" pitchFamily="34" charset="0"/>
                <a:cs typeface="Arial" pitchFamily="34" charset="0"/>
              </a:rPr>
              <a:t> </a:t>
            </a:r>
            <a:r>
              <a:rPr lang="en-US" dirty="0" err="1">
                <a:solidFill>
                  <a:srgbClr val="002060"/>
                </a:solidFill>
                <a:latin typeface="Arial" pitchFamily="34" charset="0"/>
                <a:cs typeface="Arial" pitchFamily="34" charset="0"/>
              </a:rPr>
              <a:t>trình</a:t>
            </a:r>
            <a:r>
              <a:rPr lang="en-US" dirty="0">
                <a:solidFill>
                  <a:srgbClr val="002060"/>
                </a:solidFill>
                <a:latin typeface="Arial" pitchFamily="34" charset="0"/>
                <a:cs typeface="Arial" pitchFamily="34" charset="0"/>
              </a:rPr>
              <a:t> </a:t>
            </a:r>
            <a:r>
              <a:rPr lang="en-US" dirty="0" err="1">
                <a:solidFill>
                  <a:srgbClr val="002060"/>
                </a:solidFill>
                <a:latin typeface="Arial" pitchFamily="34" charset="0"/>
                <a:cs typeface="Arial" pitchFamily="34" charset="0"/>
              </a:rPr>
              <a:t>cấp</a:t>
            </a:r>
            <a:r>
              <a:rPr lang="en-US" dirty="0">
                <a:solidFill>
                  <a:srgbClr val="002060"/>
                </a:solidFill>
                <a:latin typeface="Arial" pitchFamily="34" charset="0"/>
                <a:cs typeface="Arial" pitchFamily="34" charset="0"/>
              </a:rPr>
              <a:t> </a:t>
            </a:r>
            <a:r>
              <a:rPr lang="en-US" dirty="0" err="1">
                <a:solidFill>
                  <a:srgbClr val="002060"/>
                </a:solidFill>
                <a:latin typeface="Arial" pitchFamily="34" charset="0"/>
                <a:cs typeface="Arial" pitchFamily="34" charset="0"/>
              </a:rPr>
              <a:t>có</a:t>
            </a:r>
            <a:r>
              <a:rPr lang="en-US" dirty="0">
                <a:solidFill>
                  <a:srgbClr val="002060"/>
                </a:solidFill>
                <a:latin typeface="Arial" pitchFamily="34" charset="0"/>
                <a:cs typeface="Arial" pitchFamily="34" charset="0"/>
              </a:rPr>
              <a:t> </a:t>
            </a:r>
            <a:r>
              <a:rPr lang="en-US" dirty="0" err="1">
                <a:solidFill>
                  <a:srgbClr val="002060"/>
                </a:solidFill>
                <a:latin typeface="Arial" pitchFamily="34" charset="0"/>
                <a:cs typeface="Arial" pitchFamily="34" charset="0"/>
              </a:rPr>
              <a:t>thẩm</a:t>
            </a:r>
            <a:r>
              <a:rPr lang="en-US" dirty="0">
                <a:solidFill>
                  <a:srgbClr val="002060"/>
                </a:solidFill>
                <a:latin typeface="Arial" pitchFamily="34" charset="0"/>
                <a:cs typeface="Arial" pitchFamily="34" charset="0"/>
              </a:rPr>
              <a:t> </a:t>
            </a:r>
            <a:r>
              <a:rPr lang="en-US" dirty="0" err="1">
                <a:solidFill>
                  <a:srgbClr val="002060"/>
                </a:solidFill>
                <a:latin typeface="Arial" pitchFamily="34" charset="0"/>
                <a:cs typeface="Arial" pitchFamily="34" charset="0"/>
              </a:rPr>
              <a:t>quyền</a:t>
            </a:r>
            <a:r>
              <a:rPr lang="en-US" dirty="0">
                <a:solidFill>
                  <a:srgbClr val="002060"/>
                </a:solidFill>
                <a:latin typeface="Arial" pitchFamily="34" charset="0"/>
                <a:cs typeface="Arial" pitchFamily="34" charset="0"/>
              </a:rPr>
              <a:t> </a:t>
            </a:r>
            <a:r>
              <a:rPr lang="en-US" dirty="0" err="1">
                <a:solidFill>
                  <a:srgbClr val="002060"/>
                </a:solidFill>
                <a:latin typeface="Arial" pitchFamily="34" charset="0"/>
                <a:cs typeface="Arial" pitchFamily="34" charset="0"/>
              </a:rPr>
              <a:t>phê</a:t>
            </a:r>
            <a:r>
              <a:rPr lang="en-US" dirty="0">
                <a:solidFill>
                  <a:srgbClr val="002060"/>
                </a:solidFill>
                <a:latin typeface="Arial" pitchFamily="34" charset="0"/>
                <a:cs typeface="Arial" pitchFamily="34" charset="0"/>
              </a:rPr>
              <a:t> </a:t>
            </a:r>
            <a:r>
              <a:rPr lang="en-US" dirty="0" err="1">
                <a:solidFill>
                  <a:srgbClr val="002060"/>
                </a:solidFill>
                <a:latin typeface="Arial" pitchFamily="34" charset="0"/>
                <a:cs typeface="Arial" pitchFamily="34" charset="0"/>
              </a:rPr>
              <a:t>duyệt</a:t>
            </a:r>
            <a:r>
              <a:rPr lang="en-US" dirty="0">
                <a:solidFill>
                  <a:srgbClr val="002060"/>
                </a:solidFill>
                <a:latin typeface="Arial" pitchFamily="34" charset="0"/>
                <a:cs typeface="Arial" pitchFamily="34" charset="0"/>
              </a:rPr>
              <a:t>, </a:t>
            </a:r>
            <a:r>
              <a:rPr lang="en-US" dirty="0" err="1">
                <a:solidFill>
                  <a:srgbClr val="002060"/>
                </a:solidFill>
                <a:latin typeface="Arial" pitchFamily="34" charset="0"/>
                <a:cs typeface="Arial" pitchFamily="34" charset="0"/>
              </a:rPr>
              <a:t>cụ</a:t>
            </a:r>
            <a:r>
              <a:rPr lang="en-US" dirty="0">
                <a:solidFill>
                  <a:srgbClr val="002060"/>
                </a:solidFill>
                <a:latin typeface="Arial" pitchFamily="34" charset="0"/>
                <a:cs typeface="Arial" pitchFamily="34" charset="0"/>
              </a:rPr>
              <a:t> </a:t>
            </a:r>
            <a:r>
              <a:rPr lang="en-US" dirty="0" err="1">
                <a:solidFill>
                  <a:srgbClr val="002060"/>
                </a:solidFill>
                <a:latin typeface="Arial" pitchFamily="34" charset="0"/>
                <a:cs typeface="Arial" pitchFamily="34" charset="0"/>
              </a:rPr>
              <a:t>thể</a:t>
            </a:r>
            <a:r>
              <a:rPr lang="en-US" dirty="0">
                <a:solidFill>
                  <a:srgbClr val="002060"/>
                </a:solidFill>
                <a:latin typeface="Arial" pitchFamily="34" charset="0"/>
                <a:cs typeface="Arial" pitchFamily="34" charset="0"/>
              </a:rPr>
              <a:t> </a:t>
            </a:r>
            <a:r>
              <a:rPr lang="en-US" dirty="0" err="1">
                <a:solidFill>
                  <a:srgbClr val="002060"/>
                </a:solidFill>
                <a:latin typeface="Arial" pitchFamily="34" charset="0"/>
                <a:cs typeface="Arial" pitchFamily="34" charset="0"/>
              </a:rPr>
              <a:t>đối</a:t>
            </a:r>
            <a:r>
              <a:rPr lang="en-US" dirty="0">
                <a:solidFill>
                  <a:srgbClr val="002060"/>
                </a:solidFill>
                <a:latin typeface="Arial" pitchFamily="34" charset="0"/>
                <a:cs typeface="Arial" pitchFamily="34" charset="0"/>
              </a:rPr>
              <a:t> </a:t>
            </a:r>
            <a:r>
              <a:rPr lang="en-US" dirty="0" err="1">
                <a:solidFill>
                  <a:srgbClr val="002060"/>
                </a:solidFill>
                <a:latin typeface="Arial" pitchFamily="34" charset="0"/>
                <a:cs typeface="Arial" pitchFamily="34" charset="0"/>
              </a:rPr>
              <a:t>với</a:t>
            </a:r>
            <a:r>
              <a:rPr lang="en-US" dirty="0">
                <a:solidFill>
                  <a:srgbClr val="002060"/>
                </a:solidFill>
                <a:latin typeface="Arial" pitchFamily="34" charset="0"/>
                <a:cs typeface="Arial" pitchFamily="34" charset="0"/>
              </a:rPr>
              <a:t> </a:t>
            </a:r>
            <a:r>
              <a:rPr lang="en-US" dirty="0" err="1">
                <a:solidFill>
                  <a:srgbClr val="002060"/>
                </a:solidFill>
                <a:latin typeface="Arial" pitchFamily="34" charset="0"/>
                <a:cs typeface="Arial" pitchFamily="34" charset="0"/>
              </a:rPr>
              <a:t>các</a:t>
            </a:r>
            <a:r>
              <a:rPr lang="en-US" dirty="0">
                <a:solidFill>
                  <a:srgbClr val="002060"/>
                </a:solidFill>
                <a:latin typeface="Arial" pitchFamily="34" charset="0"/>
                <a:cs typeface="Arial" pitchFamily="34" charset="0"/>
              </a:rPr>
              <a:t> </a:t>
            </a:r>
            <a:r>
              <a:rPr lang="en-US" dirty="0" err="1">
                <a:solidFill>
                  <a:srgbClr val="002060"/>
                </a:solidFill>
                <a:latin typeface="Arial" pitchFamily="34" charset="0"/>
                <a:cs typeface="Arial" pitchFamily="34" charset="0"/>
              </a:rPr>
              <a:t>trường</a:t>
            </a:r>
            <a:r>
              <a:rPr lang="en-US" dirty="0">
                <a:solidFill>
                  <a:srgbClr val="002060"/>
                </a:solidFill>
                <a:latin typeface="Arial" pitchFamily="34" charset="0"/>
                <a:cs typeface="Arial" pitchFamily="34" charset="0"/>
              </a:rPr>
              <a:t> </a:t>
            </a:r>
            <a:r>
              <a:rPr lang="en-US" dirty="0" err="1">
                <a:solidFill>
                  <a:srgbClr val="002060"/>
                </a:solidFill>
                <a:latin typeface="Arial" pitchFamily="34" charset="0"/>
                <a:cs typeface="Arial" pitchFamily="34" charset="0"/>
              </a:rPr>
              <a:t>hợp</a:t>
            </a:r>
            <a:r>
              <a:rPr lang="en-US" dirty="0">
                <a:solidFill>
                  <a:srgbClr val="002060"/>
                </a:solidFill>
                <a:latin typeface="Arial" pitchFamily="34" charset="0"/>
                <a:cs typeface="Arial" pitchFamily="34" charset="0"/>
              </a:rPr>
              <a:t>:</a:t>
            </a:r>
            <a:r>
              <a:rPr lang="en-US" b="1" i="1" dirty="0">
                <a:solidFill>
                  <a:srgbClr val="002060"/>
                </a:solidFill>
                <a:latin typeface="Arial" pitchFamily="34" charset="0"/>
                <a:cs typeface="Arial" pitchFamily="34" charset="0"/>
              </a:rPr>
              <a:t>  </a:t>
            </a:r>
          </a:p>
          <a:p>
            <a:pPr marL="914400" lvl="1" indent="-457200" algn="just">
              <a:buAutoNum type="alphaLcPeriod"/>
            </a:pPr>
            <a:r>
              <a:rPr lang="vi-VN" sz="2800" dirty="0">
                <a:solidFill>
                  <a:srgbClr val="002060"/>
                </a:solidFill>
                <a:cs typeface="Arial" pitchFamily="34" charset="0"/>
              </a:rPr>
              <a:t>Đề án sử dụng tài sản công vào mục đích kinh doanh</a:t>
            </a:r>
            <a:endParaRPr lang="en-US" sz="2800" dirty="0">
              <a:solidFill>
                <a:srgbClr val="002060"/>
              </a:solidFill>
              <a:latin typeface="Arial" pitchFamily="34" charset="0"/>
              <a:cs typeface="Arial" pitchFamily="34" charset="0"/>
            </a:endParaRPr>
          </a:p>
          <a:p>
            <a:pPr marL="914400" lvl="1" indent="-457200" algn="just">
              <a:buAutoNum type="alphaLcPeriod"/>
            </a:pPr>
            <a:r>
              <a:rPr lang="vi-VN" sz="2800" dirty="0">
                <a:solidFill>
                  <a:srgbClr val="002060"/>
                </a:solidFill>
                <a:cs typeface="Arial" pitchFamily="34" charset="0"/>
              </a:rPr>
              <a:t>Đề án sử dụng tài sản công vào mục đích cho thuê</a:t>
            </a:r>
            <a:endParaRPr lang="en-US" sz="2800" dirty="0">
              <a:solidFill>
                <a:srgbClr val="002060"/>
              </a:solidFill>
              <a:latin typeface="Arial" pitchFamily="34" charset="0"/>
              <a:cs typeface="Arial" pitchFamily="34" charset="0"/>
            </a:endParaRPr>
          </a:p>
          <a:p>
            <a:pPr marL="914400" lvl="1" indent="-457200" algn="just">
              <a:buAutoNum type="alphaLcPeriod"/>
            </a:pPr>
            <a:r>
              <a:rPr lang="vi-VN" sz="2800" dirty="0">
                <a:solidFill>
                  <a:srgbClr val="002060"/>
                </a:solidFill>
                <a:cs typeface="Arial" pitchFamily="34" charset="0"/>
              </a:rPr>
              <a:t>Đề án sử dụng tài sản công vào mục đích liên doanh, liên kết</a:t>
            </a:r>
          </a:p>
          <a:p>
            <a:pPr algn="just"/>
            <a:r>
              <a:rPr lang="nl-NL" dirty="0" smtClean="0">
                <a:solidFill>
                  <a:srgbClr val="002060"/>
                </a:solidFill>
                <a:latin typeface="Arial" panose="020B0604020202020204" pitchFamily="34" charset="0"/>
                <a:cs typeface="Arial" panose="020B0604020202020204" pitchFamily="34" charset="0"/>
              </a:rPr>
              <a:t>Căn </a:t>
            </a:r>
            <a:r>
              <a:rPr lang="nl-NL" dirty="0">
                <a:solidFill>
                  <a:srgbClr val="002060"/>
                </a:solidFill>
                <a:latin typeface="Arial" panose="020B0604020202020204" pitchFamily="34" charset="0"/>
                <a:cs typeface="Arial" panose="020B0604020202020204" pitchFamily="34" charset="0"/>
              </a:rPr>
              <a:t>cứ văn bản số 1255/STC-TCHCSN ngày 14/3/2019 của Sở Tài chính hướng dẫn các đơn vị thực hiện đánh giá và xây dựng phương án tự chủ. </a:t>
            </a:r>
            <a:r>
              <a:rPr lang="en-US" dirty="0" err="1">
                <a:solidFill>
                  <a:srgbClr val="002060"/>
                </a:solidFill>
                <a:latin typeface="Arial" panose="020B0604020202020204" pitchFamily="34" charset="0"/>
                <a:cs typeface="Arial" panose="020B0604020202020204" pitchFamily="34" charset="0"/>
              </a:rPr>
              <a:t>Đề</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nghị</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các</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đơn</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vị</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xác</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định</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lại</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cơ</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chế</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tự</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chủ</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giai</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đoạn</a:t>
            </a:r>
            <a:r>
              <a:rPr lang="en-US" dirty="0">
                <a:solidFill>
                  <a:srgbClr val="002060"/>
                </a:solidFill>
                <a:latin typeface="Arial" panose="020B0604020202020204" pitchFamily="34" charset="0"/>
                <a:cs typeface="Arial" panose="020B0604020202020204" pitchFamily="34" charset="0"/>
              </a:rPr>
              <a:t> 2020-2022 </a:t>
            </a:r>
            <a:r>
              <a:rPr lang="en-US" dirty="0" err="1">
                <a:solidFill>
                  <a:srgbClr val="002060"/>
                </a:solidFill>
                <a:latin typeface="Arial" panose="020B0604020202020204" pitchFamily="34" charset="0"/>
                <a:cs typeface="Arial" panose="020B0604020202020204" pitchFamily="34" charset="0"/>
              </a:rPr>
              <a:t>gửi</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Sở</a:t>
            </a:r>
            <a:r>
              <a:rPr lang="en-US" dirty="0">
                <a:solidFill>
                  <a:srgbClr val="002060"/>
                </a:solidFill>
                <a:latin typeface="Arial" panose="020B0604020202020204" pitchFamily="34" charset="0"/>
                <a:cs typeface="Arial" panose="020B0604020202020204" pitchFamily="34" charset="0"/>
              </a:rPr>
              <a:t> Y </a:t>
            </a:r>
            <a:r>
              <a:rPr lang="en-US" dirty="0" err="1">
                <a:solidFill>
                  <a:srgbClr val="002060"/>
                </a:solidFill>
                <a:latin typeface="Arial" panose="020B0604020202020204" pitchFamily="34" charset="0"/>
                <a:cs typeface="Arial" panose="020B0604020202020204" pitchFamily="34" charset="0"/>
              </a:rPr>
              <a:t>tế</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Sở</a:t>
            </a:r>
            <a:r>
              <a:rPr lang="en-US" dirty="0">
                <a:solidFill>
                  <a:srgbClr val="002060"/>
                </a:solidFill>
                <a:latin typeface="Arial" panose="020B0604020202020204" pitchFamily="34" charset="0"/>
                <a:cs typeface="Arial" panose="020B0604020202020204" pitchFamily="34" charset="0"/>
              </a:rPr>
              <a:t> y </a:t>
            </a:r>
            <a:r>
              <a:rPr lang="en-US" dirty="0" err="1">
                <a:solidFill>
                  <a:srgbClr val="002060"/>
                </a:solidFill>
                <a:latin typeface="Arial" panose="020B0604020202020204" pitchFamily="34" charset="0"/>
                <a:cs typeface="Arial" panose="020B0604020202020204" pitchFamily="34" charset="0"/>
              </a:rPr>
              <a:t>tế</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tổng</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hợp</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và</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gửi</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Sở</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Tài</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chính</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có</a:t>
            </a:r>
            <a:r>
              <a:rPr lang="en-US" dirty="0">
                <a:solidFill>
                  <a:srgbClr val="002060"/>
                </a:solidFill>
                <a:latin typeface="Arial" panose="020B0604020202020204" pitchFamily="34" charset="0"/>
                <a:cs typeface="Arial" panose="020B0604020202020204" pitchFamily="34" charset="0"/>
              </a:rPr>
              <a:t> ý </a:t>
            </a:r>
            <a:r>
              <a:rPr lang="en-US" dirty="0" err="1">
                <a:solidFill>
                  <a:srgbClr val="002060"/>
                </a:solidFill>
                <a:latin typeface="Arial" panose="020B0604020202020204" pitchFamily="34" charset="0"/>
                <a:cs typeface="Arial" panose="020B0604020202020204" pitchFamily="34" charset="0"/>
              </a:rPr>
              <a:t>kiến</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về</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cơ</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chế</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tài</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chính</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trước</a:t>
            </a:r>
            <a:r>
              <a:rPr lang="en-US" dirty="0">
                <a:solidFill>
                  <a:srgbClr val="002060"/>
                </a:solidFill>
                <a:latin typeface="Arial" panose="020B0604020202020204" pitchFamily="34" charset="0"/>
                <a:cs typeface="Arial" panose="020B0604020202020204" pitchFamily="34" charset="0"/>
              </a:rPr>
              <a:t> 30/06/2019 </a:t>
            </a:r>
            <a:r>
              <a:rPr lang="en-US" dirty="0" err="1">
                <a:solidFill>
                  <a:srgbClr val="002060"/>
                </a:solidFill>
                <a:latin typeface="Arial" panose="020B0604020202020204" pitchFamily="34" charset="0"/>
                <a:cs typeface="Arial" panose="020B0604020202020204" pitchFamily="34" charset="0"/>
              </a:rPr>
              <a:t>để</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trình</a:t>
            </a:r>
            <a:r>
              <a:rPr lang="en-US" dirty="0">
                <a:solidFill>
                  <a:srgbClr val="002060"/>
                </a:solidFill>
                <a:latin typeface="Arial" panose="020B0604020202020204" pitchFamily="34" charset="0"/>
                <a:cs typeface="Arial" panose="020B0604020202020204" pitchFamily="34" charset="0"/>
              </a:rPr>
              <a:t> UBND </a:t>
            </a:r>
            <a:r>
              <a:rPr lang="en-US" dirty="0" err="1">
                <a:solidFill>
                  <a:srgbClr val="002060"/>
                </a:solidFill>
                <a:latin typeface="Arial" panose="020B0604020202020204" pitchFamily="34" charset="0"/>
                <a:cs typeface="Arial" panose="020B0604020202020204" pitchFamily="34" charset="0"/>
              </a:rPr>
              <a:t>tỉnh</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đánh</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giá</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cơ</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chế</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tự</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chủ</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của</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đơn</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vị</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trong</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giai</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đoạn</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mới</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theo</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quy</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định</a:t>
            </a:r>
            <a:r>
              <a:rPr lang="en-US" dirty="0">
                <a:solidFill>
                  <a:srgbClr val="002060"/>
                </a:solidFill>
                <a:latin typeface="Arial" panose="020B0604020202020204" pitchFamily="34" charset="0"/>
                <a:cs typeface="Arial" panose="020B0604020202020204" pitchFamily="34" charset="0"/>
              </a:rPr>
              <a:t>.</a:t>
            </a:r>
          </a:p>
          <a:p>
            <a:endParaRPr lang="en-US" dirty="0"/>
          </a:p>
        </p:txBody>
      </p:sp>
      <p:sp>
        <p:nvSpPr>
          <p:cNvPr id="4" name="Slide Number Placeholder 3"/>
          <p:cNvSpPr>
            <a:spLocks noGrp="1"/>
          </p:cNvSpPr>
          <p:nvPr>
            <p:ph type="sldNum" sz="quarter" idx="12"/>
          </p:nvPr>
        </p:nvSpPr>
        <p:spPr/>
        <p:txBody>
          <a:bodyPr/>
          <a:lstStyle/>
          <a:p>
            <a:fld id="{9C26F335-B4D6-424E-9970-711117E1B935}" type="slidenum">
              <a:rPr lang="en-US" smtClean="0"/>
              <a:t>29</a:t>
            </a:fld>
            <a:endParaRPr lang="en-US"/>
          </a:p>
        </p:txBody>
      </p:sp>
    </p:spTree>
    <p:extLst>
      <p:ext uri="{BB962C8B-B14F-4D97-AF65-F5344CB8AC3E}">
        <p14:creationId xmlns:p14="http://schemas.microsoft.com/office/powerpoint/2010/main" val="25025208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solidFill>
                  <a:srgbClr val="FF0000"/>
                </a:solidFill>
                <a:latin typeface="Arial" panose="020B0604020202020204" pitchFamily="34" charset="0"/>
                <a:cs typeface="Arial" panose="020B0604020202020204" pitchFamily="34" charset="0"/>
              </a:rPr>
              <a:t>PHÂN LOẠI ĐƠN VỊ SỰ NGHIỆP Y TẾ</a:t>
            </a:r>
            <a:endParaRPr lang="en-US" b="1" dirty="0">
              <a:solidFill>
                <a:srgbClr val="FF0000"/>
              </a:solidFill>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p:txBody>
          <a:bodyPr>
            <a:noAutofit/>
          </a:bodyPr>
          <a:lstStyle/>
          <a:p>
            <a:pPr algn="just">
              <a:spcBef>
                <a:spcPts val="600"/>
              </a:spcBef>
              <a:spcAft>
                <a:spcPts val="600"/>
              </a:spcAft>
            </a:pPr>
            <a:r>
              <a:rPr lang="en-US" sz="3200" b="1" u="sng" dirty="0" err="1" smtClean="0">
                <a:solidFill>
                  <a:srgbClr val="002060"/>
                </a:solidFill>
                <a:latin typeface="Arial" panose="020B0604020202020204" pitchFamily="34" charset="0"/>
                <a:cs typeface="Arial" panose="020B0604020202020204" pitchFamily="34" charset="0"/>
              </a:rPr>
              <a:t>Nhóm</a:t>
            </a:r>
            <a:r>
              <a:rPr lang="en-US" sz="3200" b="1" u="sng" dirty="0" smtClean="0">
                <a:solidFill>
                  <a:srgbClr val="002060"/>
                </a:solidFill>
                <a:latin typeface="Arial" panose="020B0604020202020204" pitchFamily="34" charset="0"/>
                <a:cs typeface="Arial" panose="020B0604020202020204" pitchFamily="34" charset="0"/>
              </a:rPr>
              <a:t> 1:</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Đơn</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vị</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có</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nguồn</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thu</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sự</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nghiệp</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tự</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đảm</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bảo</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được</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toàn</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bộ</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kinh</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phí</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hoạt</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động</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thường</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xuyên</a:t>
            </a:r>
            <a:r>
              <a:rPr lang="en-US" sz="3200" dirty="0" smtClean="0">
                <a:solidFill>
                  <a:srgbClr val="002060"/>
                </a:solidFill>
                <a:latin typeface="Arial" panose="020B0604020202020204" pitchFamily="34" charset="0"/>
                <a:cs typeface="Arial" panose="020B0604020202020204" pitchFamily="34" charset="0"/>
              </a:rPr>
              <a:t>.</a:t>
            </a:r>
          </a:p>
          <a:p>
            <a:pPr algn="just">
              <a:spcBef>
                <a:spcPts val="600"/>
              </a:spcBef>
              <a:spcAft>
                <a:spcPts val="600"/>
              </a:spcAft>
            </a:pPr>
            <a:r>
              <a:rPr lang="en-US" sz="3200" b="1" u="sng" dirty="0" err="1" smtClean="0">
                <a:solidFill>
                  <a:srgbClr val="002060"/>
                </a:solidFill>
                <a:latin typeface="Arial" panose="020B0604020202020204" pitchFamily="34" charset="0"/>
                <a:cs typeface="Arial" panose="020B0604020202020204" pitchFamily="34" charset="0"/>
              </a:rPr>
              <a:t>Nhóm</a:t>
            </a:r>
            <a:r>
              <a:rPr lang="en-US" sz="3200" b="1" u="sng" dirty="0" smtClean="0">
                <a:solidFill>
                  <a:srgbClr val="002060"/>
                </a:solidFill>
                <a:latin typeface="Arial" panose="020B0604020202020204" pitchFamily="34" charset="0"/>
                <a:cs typeface="Arial" panose="020B0604020202020204" pitchFamily="34" charset="0"/>
              </a:rPr>
              <a:t> 2:</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Đơn</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vị</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có</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nguồn</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thu</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sự</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nghiệp</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tự</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bảo</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đảm</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một</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phần</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kinh</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phí</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hoạt</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động</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thường</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xuyên</a:t>
            </a:r>
            <a:r>
              <a:rPr lang="en-US" sz="3200" dirty="0" smtClean="0">
                <a:solidFill>
                  <a:srgbClr val="002060"/>
                </a:solidFill>
                <a:latin typeface="Arial" panose="020B0604020202020204" pitchFamily="34" charset="0"/>
                <a:cs typeface="Arial" panose="020B0604020202020204" pitchFamily="34" charset="0"/>
              </a:rPr>
              <a:t>.</a:t>
            </a:r>
          </a:p>
          <a:p>
            <a:pPr algn="just">
              <a:spcBef>
                <a:spcPts val="600"/>
              </a:spcBef>
              <a:spcAft>
                <a:spcPts val="600"/>
              </a:spcAft>
            </a:pPr>
            <a:r>
              <a:rPr lang="en-US" sz="3200" b="1" u="sng" dirty="0" err="1" smtClean="0">
                <a:solidFill>
                  <a:srgbClr val="002060"/>
                </a:solidFill>
                <a:latin typeface="Arial" panose="020B0604020202020204" pitchFamily="34" charset="0"/>
                <a:cs typeface="Arial" panose="020B0604020202020204" pitchFamily="34" charset="0"/>
              </a:rPr>
              <a:t>Nhóm</a:t>
            </a:r>
            <a:r>
              <a:rPr lang="en-US" sz="3200" b="1" u="sng" dirty="0" smtClean="0">
                <a:solidFill>
                  <a:srgbClr val="002060"/>
                </a:solidFill>
                <a:latin typeface="Arial" panose="020B0604020202020204" pitchFamily="34" charset="0"/>
                <a:cs typeface="Arial" panose="020B0604020202020204" pitchFamily="34" charset="0"/>
              </a:rPr>
              <a:t> 3:</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Đơn</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vị</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có</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nguồn</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thu</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sự</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nghiệp</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thấp</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hoặc</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không</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có</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nguồn</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thu</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kinh</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phí</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hoạt</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động</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thường</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xuyên</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theo</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chức</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năng</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nhiệm</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vụ</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được</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giao</a:t>
            </a:r>
            <a:r>
              <a:rPr lang="en-US" sz="3200" dirty="0" smtClean="0">
                <a:solidFill>
                  <a:srgbClr val="002060"/>
                </a:solidFill>
                <a:latin typeface="Arial" panose="020B0604020202020204" pitchFamily="34" charset="0"/>
                <a:cs typeface="Arial" panose="020B0604020202020204" pitchFamily="34" charset="0"/>
              </a:rPr>
              <a:t> do </a:t>
            </a:r>
            <a:r>
              <a:rPr lang="en-US" sz="3200" dirty="0" err="1" smtClean="0">
                <a:solidFill>
                  <a:srgbClr val="002060"/>
                </a:solidFill>
                <a:latin typeface="Arial" panose="020B0604020202020204" pitchFamily="34" charset="0"/>
                <a:cs typeface="Arial" panose="020B0604020202020204" pitchFamily="34" charset="0"/>
              </a:rPr>
              <a:t>ngân</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sách</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nhà</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nước</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bảo</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đảm</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toàn</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bộ</a:t>
            </a:r>
            <a:endParaRPr lang="en-US" sz="3200" dirty="0">
              <a:solidFill>
                <a:srgbClr val="002060"/>
              </a:solidFill>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2"/>
          </p:nvPr>
        </p:nvSpPr>
        <p:spPr/>
        <p:txBody>
          <a:bodyPr/>
          <a:lstStyle/>
          <a:p>
            <a:fld id="{9C26F335-B4D6-424E-9970-711117E1B935}" type="slidenum">
              <a:rPr lang="en-US" smtClean="0"/>
              <a:t>3</a:t>
            </a:fld>
            <a:endParaRPr lang="en-US"/>
          </a:p>
        </p:txBody>
      </p:sp>
    </p:spTree>
    <p:extLst>
      <p:ext uri="{BB962C8B-B14F-4D97-AF65-F5344CB8AC3E}">
        <p14:creationId xmlns:p14="http://schemas.microsoft.com/office/powerpoint/2010/main" val="31320726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solidFill>
                  <a:srgbClr val="FF0000"/>
                </a:solidFill>
                <a:latin typeface="Arial" panose="020B0604020202020204" pitchFamily="34" charset="0"/>
                <a:cs typeface="Arial" panose="020B0604020202020204" pitchFamily="34" charset="0"/>
              </a:rPr>
              <a:t>MỘT SỐ NỘI DUNG CẦN LƯU </a:t>
            </a:r>
            <a:r>
              <a:rPr lang="en-US" dirty="0" smtClean="0">
                <a:solidFill>
                  <a:srgbClr val="FF0000"/>
                </a:solidFill>
                <a:latin typeface="Arial" panose="020B0604020202020204" pitchFamily="34" charset="0"/>
                <a:cs typeface="Arial" panose="020B0604020202020204" pitchFamily="34" charset="0"/>
              </a:rPr>
              <a:t>Ý</a:t>
            </a:r>
            <a:endParaRPr lang="en-US" dirty="0"/>
          </a:p>
        </p:txBody>
      </p:sp>
      <p:sp>
        <p:nvSpPr>
          <p:cNvPr id="3" name="Content Placeholder 2"/>
          <p:cNvSpPr>
            <a:spLocks noGrp="1"/>
          </p:cNvSpPr>
          <p:nvPr>
            <p:ph idx="1"/>
          </p:nvPr>
        </p:nvSpPr>
        <p:spPr/>
        <p:txBody>
          <a:bodyPr/>
          <a:lstStyle/>
          <a:p>
            <a:pPr algn="just"/>
            <a:r>
              <a:rPr lang="vi-VN" dirty="0">
                <a:solidFill>
                  <a:srgbClr val="002060"/>
                </a:solidFill>
              </a:rPr>
              <a:t>Căn cứ vào khả năng tài chính và tình hình thực tế, Thủ trưởng đơn vị được quyết định sử dụng một phần nguồn kinh phí chi thường xuyên hàng năm và một phần từ Quỹ phát triển hoạt động sự nghiệp để đào tạo nâng cao trình độ tay nghề của đội ngũ cán bộ, công chức, viên chức, chi mua sắm các trang thiết bị, sửa chữa lớn nhà cửa, cơ sở hạ tầng để tăng cường năng lực phục vụ và nâng cao chất lượng dịch vụ;</a:t>
            </a:r>
          </a:p>
          <a:p>
            <a:pPr algn="just"/>
            <a:r>
              <a:rPr lang="vi-VN" dirty="0" smtClean="0">
                <a:solidFill>
                  <a:srgbClr val="002060"/>
                </a:solidFill>
              </a:rPr>
              <a:t>Căn </a:t>
            </a:r>
            <a:r>
              <a:rPr lang="vi-VN" dirty="0">
                <a:solidFill>
                  <a:srgbClr val="002060"/>
                </a:solidFill>
              </a:rPr>
              <a:t>cứ tính chất công việc, thủ trưởng đơn vị được quyền quyết định phương thức khoán chi phí cho từng bộ phận, đơn vị trực thuộc nhằm sử dụng kinh phí tiết kiệm, hiệu quả.</a:t>
            </a:r>
          </a:p>
          <a:p>
            <a:endParaRPr lang="en-US" dirty="0"/>
          </a:p>
        </p:txBody>
      </p:sp>
      <p:sp>
        <p:nvSpPr>
          <p:cNvPr id="4" name="Slide Number Placeholder 3"/>
          <p:cNvSpPr>
            <a:spLocks noGrp="1"/>
          </p:cNvSpPr>
          <p:nvPr>
            <p:ph type="sldNum" sz="quarter" idx="12"/>
          </p:nvPr>
        </p:nvSpPr>
        <p:spPr/>
        <p:txBody>
          <a:bodyPr/>
          <a:lstStyle/>
          <a:p>
            <a:fld id="{9C26F335-B4D6-424E-9970-711117E1B935}" type="slidenum">
              <a:rPr lang="en-US" smtClean="0"/>
              <a:t>30</a:t>
            </a:fld>
            <a:endParaRPr lang="en-US"/>
          </a:p>
        </p:txBody>
      </p:sp>
    </p:spTree>
    <p:extLst>
      <p:ext uri="{BB962C8B-B14F-4D97-AF65-F5344CB8AC3E}">
        <p14:creationId xmlns:p14="http://schemas.microsoft.com/office/powerpoint/2010/main" val="375719389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FF0000"/>
                </a:solidFill>
                <a:latin typeface="Arial" panose="020B0604020202020204" pitchFamily="34" charset="0"/>
                <a:cs typeface="Arial" panose="020B0604020202020204" pitchFamily="34" charset="0"/>
              </a:rPr>
              <a:t>MỘT SỐ NỘI DUNG CẦN LƯU Ý (TT)</a:t>
            </a:r>
            <a:endParaRPr lang="en-US" dirty="0"/>
          </a:p>
        </p:txBody>
      </p:sp>
      <p:sp>
        <p:nvSpPr>
          <p:cNvPr id="3" name="Content Placeholder 2"/>
          <p:cNvSpPr>
            <a:spLocks noGrp="1"/>
          </p:cNvSpPr>
          <p:nvPr>
            <p:ph idx="1"/>
          </p:nvPr>
        </p:nvSpPr>
        <p:spPr/>
        <p:txBody>
          <a:bodyPr>
            <a:normAutofit fontScale="92500"/>
          </a:bodyPr>
          <a:lstStyle/>
          <a:p>
            <a:pPr lvl="0" algn="just"/>
            <a:r>
              <a:rPr lang="pt-BR" dirty="0">
                <a:solidFill>
                  <a:srgbClr val="002060"/>
                </a:solidFill>
                <a:latin typeface="Arial" panose="020B0604020202020204" pitchFamily="34" charset="0"/>
                <a:cs typeface="Arial" panose="020B0604020202020204" pitchFamily="34" charset="0"/>
              </a:rPr>
              <a:t>Đơn vị cần quản lý và nắm chắc nguồn thu, chi </a:t>
            </a:r>
            <a:r>
              <a:rPr lang="pt-BR" dirty="0" smtClean="0">
                <a:solidFill>
                  <a:srgbClr val="002060"/>
                </a:solidFill>
                <a:latin typeface="Arial" panose="020B0604020202020204" pitchFamily="34" charset="0"/>
                <a:cs typeface="Arial" panose="020B0604020202020204" pitchFamily="34" charset="0"/>
              </a:rPr>
              <a:t>phí: </a:t>
            </a:r>
            <a:r>
              <a:rPr lang="pt-BR" dirty="0">
                <a:solidFill>
                  <a:srgbClr val="002060"/>
                </a:solidFill>
                <a:latin typeface="Arial" panose="020B0604020202020204" pitchFamily="34" charset="0"/>
                <a:cs typeface="Arial" panose="020B0604020202020204" pitchFamily="34" charset="0"/>
              </a:rPr>
              <a:t>quản lý tốt các khoản thu bao gồm các khoản đã thu, các khoản phải thu, </a:t>
            </a:r>
            <a:r>
              <a:rPr lang="pt-BR" b="1" dirty="0">
                <a:solidFill>
                  <a:srgbClr val="002060"/>
                </a:solidFill>
                <a:latin typeface="Arial" panose="020B0604020202020204" pitchFamily="34" charset="0"/>
                <a:cs typeface="Arial" panose="020B0604020202020204" pitchFamily="34" charset="0"/>
              </a:rPr>
              <a:t>các khoản đã ghi nhận thu nhưng bị xuất toán không thu được</a:t>
            </a:r>
            <a:r>
              <a:rPr lang="pt-BR" dirty="0">
                <a:solidFill>
                  <a:srgbClr val="002060"/>
                </a:solidFill>
                <a:latin typeface="Arial" panose="020B0604020202020204" pitchFamily="34" charset="0"/>
                <a:cs typeface="Arial" panose="020B0604020202020204" pitchFamily="34" charset="0"/>
              </a:rPr>
              <a:t>, theo dõi đầy đủ các khoản chi phí, các khoản công nợ phải trả, các khoản phải nộp thuế, phải nộp nhà nước để ghi nhận đúng, đầy đủ các chi phí từ đó mới xác định đúng chênh lệch thu chi là thặng dư hay thâm hụt. Khi xác định có thặng dư mới thực hiện tạm chi thu nhập tăng thêm, trích các quỹ theo qui định bao gồm cả quỹ ổn định thu nhập để chi trả thu nhập tăng thêm.</a:t>
            </a:r>
            <a:endParaRPr lang="en-US" dirty="0">
              <a:solidFill>
                <a:srgbClr val="002060"/>
              </a:solidFill>
              <a:latin typeface="Arial" panose="020B0604020202020204" pitchFamily="34" charset="0"/>
              <a:cs typeface="Arial" panose="020B0604020202020204" pitchFamily="34" charset="0"/>
            </a:endParaRPr>
          </a:p>
          <a:p>
            <a:pPr lvl="0" algn="just"/>
            <a:r>
              <a:rPr lang="pt-BR" dirty="0">
                <a:solidFill>
                  <a:srgbClr val="002060"/>
                </a:solidFill>
                <a:latin typeface="Arial" panose="020B0604020202020204" pitchFamily="34" charset="0"/>
                <a:cs typeface="Arial" panose="020B0604020202020204" pitchFamily="34" charset="0"/>
              </a:rPr>
              <a:t>Kinh phí cấp cho nhiệm vụ nào thì thực hiện đúng nhiệm vụ giao; không sử dụng kinh phí của nhiệm vụ này cho nhiệm vụ khác. </a:t>
            </a:r>
            <a:endParaRPr lang="en-US" dirty="0">
              <a:solidFill>
                <a:srgbClr val="002060"/>
              </a:solidFill>
            </a:endParaRPr>
          </a:p>
        </p:txBody>
      </p:sp>
      <p:sp>
        <p:nvSpPr>
          <p:cNvPr id="4" name="Slide Number Placeholder 3"/>
          <p:cNvSpPr>
            <a:spLocks noGrp="1"/>
          </p:cNvSpPr>
          <p:nvPr>
            <p:ph type="sldNum" sz="quarter" idx="12"/>
          </p:nvPr>
        </p:nvSpPr>
        <p:spPr/>
        <p:txBody>
          <a:bodyPr/>
          <a:lstStyle/>
          <a:p>
            <a:fld id="{9C26F335-B4D6-424E-9970-711117E1B935}" type="slidenum">
              <a:rPr lang="en-US" smtClean="0"/>
              <a:t>31</a:t>
            </a:fld>
            <a:endParaRPr lang="en-US"/>
          </a:p>
        </p:txBody>
      </p:sp>
    </p:spTree>
    <p:extLst>
      <p:ext uri="{BB962C8B-B14F-4D97-AF65-F5344CB8AC3E}">
        <p14:creationId xmlns:p14="http://schemas.microsoft.com/office/powerpoint/2010/main" val="422325206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FF0000"/>
                </a:solidFill>
                <a:latin typeface="Arial" panose="020B0604020202020204" pitchFamily="34" charset="0"/>
                <a:cs typeface="Arial" panose="020B0604020202020204" pitchFamily="34" charset="0"/>
              </a:rPr>
              <a:t>MỘT SỐ NỘI DUNG CẦN LƯU Ý (TT)</a:t>
            </a:r>
            <a:endParaRPr lang="en-US" dirty="0"/>
          </a:p>
        </p:txBody>
      </p:sp>
      <p:sp>
        <p:nvSpPr>
          <p:cNvPr id="3" name="Content Placeholder 2"/>
          <p:cNvSpPr>
            <a:spLocks noGrp="1"/>
          </p:cNvSpPr>
          <p:nvPr>
            <p:ph idx="1"/>
          </p:nvPr>
        </p:nvSpPr>
        <p:spPr/>
        <p:txBody>
          <a:bodyPr/>
          <a:lstStyle/>
          <a:p>
            <a:pPr algn="just"/>
            <a:r>
              <a:rPr lang="en-US" sz="3200" dirty="0" err="1">
                <a:solidFill>
                  <a:srgbClr val="002060"/>
                </a:solidFill>
                <a:latin typeface="Arial" panose="020B0604020202020204" pitchFamily="34" charset="0"/>
                <a:cs typeface="Arial" panose="020B0604020202020204" pitchFamily="34" charset="0"/>
              </a:rPr>
              <a:t>Dự</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toán</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giao</a:t>
            </a:r>
            <a:r>
              <a:rPr lang="en-US" sz="3200" dirty="0">
                <a:solidFill>
                  <a:srgbClr val="002060"/>
                </a:solidFill>
                <a:latin typeface="Arial" panose="020B0604020202020204" pitchFamily="34" charset="0"/>
                <a:cs typeface="Arial" panose="020B0604020202020204" pitchFamily="34" charset="0"/>
              </a:rPr>
              <a:t> chi con </a:t>
            </a:r>
            <a:r>
              <a:rPr lang="en-US" sz="3200" dirty="0" err="1">
                <a:solidFill>
                  <a:srgbClr val="002060"/>
                </a:solidFill>
                <a:latin typeface="Arial" panose="020B0604020202020204" pitchFamily="34" charset="0"/>
                <a:cs typeface="Arial" panose="020B0604020202020204" pitchFamily="34" charset="0"/>
              </a:rPr>
              <a:t>người</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và</a:t>
            </a:r>
            <a:r>
              <a:rPr lang="en-US" sz="3200" dirty="0">
                <a:solidFill>
                  <a:srgbClr val="002060"/>
                </a:solidFill>
                <a:latin typeface="Arial" panose="020B0604020202020204" pitchFamily="34" charset="0"/>
                <a:cs typeface="Arial" panose="020B0604020202020204" pitchFamily="34" charset="0"/>
              </a:rPr>
              <a:t> chi </a:t>
            </a:r>
            <a:r>
              <a:rPr lang="en-US" sz="3200" dirty="0" err="1">
                <a:solidFill>
                  <a:srgbClr val="002060"/>
                </a:solidFill>
                <a:latin typeface="Arial" panose="020B0604020202020204" pitchFamily="34" charset="0"/>
                <a:cs typeface="Arial" panose="020B0604020202020204" pitchFamily="34" charset="0"/>
              </a:rPr>
              <a:t>hoạt</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động</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Một</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s</a:t>
            </a:r>
            <a:r>
              <a:rPr lang="en-US" sz="3200" dirty="0" err="1" smtClean="0">
                <a:solidFill>
                  <a:srgbClr val="002060"/>
                </a:solidFill>
                <a:latin typeface="Arial" panose="020B0604020202020204" pitchFamily="34" charset="0"/>
                <a:cs typeface="Arial" panose="020B0604020202020204" pitchFamily="34" charset="0"/>
              </a:rPr>
              <a:t>ố</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đơn</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vị</a:t>
            </a:r>
            <a:r>
              <a:rPr lang="en-US" sz="3200" dirty="0" smtClean="0">
                <a:solidFill>
                  <a:srgbClr val="002060"/>
                </a:solidFill>
                <a:latin typeface="Arial" panose="020B0604020202020204" pitchFamily="34" charset="0"/>
                <a:cs typeface="Arial" panose="020B0604020202020204" pitchFamily="34" charset="0"/>
              </a:rPr>
              <a:t> chi </a:t>
            </a:r>
            <a:r>
              <a:rPr lang="en-US" sz="3200" dirty="0" err="1">
                <a:solidFill>
                  <a:srgbClr val="002060"/>
                </a:solidFill>
                <a:latin typeface="Arial" panose="020B0604020202020204" pitchFamily="34" charset="0"/>
                <a:cs typeface="Arial" panose="020B0604020202020204" pitchFamily="34" charset="0"/>
              </a:rPr>
              <a:t>cho</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hoạt</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động</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vượt</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mức</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được</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giao</a:t>
            </a:r>
            <a:r>
              <a:rPr lang="en-US" sz="3200" dirty="0">
                <a:solidFill>
                  <a:srgbClr val="002060"/>
                </a:solidFill>
                <a:latin typeface="Arial" panose="020B0604020202020204" pitchFamily="34" charset="0"/>
                <a:cs typeface="Arial" panose="020B0604020202020204" pitchFamily="34" charset="0"/>
              </a:rPr>
              <a:t>, chi </a:t>
            </a:r>
            <a:r>
              <a:rPr lang="en-US" sz="3200" dirty="0" err="1">
                <a:solidFill>
                  <a:srgbClr val="002060"/>
                </a:solidFill>
                <a:latin typeface="Arial" panose="020B0604020202020204" pitchFamily="34" charset="0"/>
                <a:cs typeface="Arial" panose="020B0604020202020204" pitchFamily="34" charset="0"/>
              </a:rPr>
              <a:t>vào</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phần</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dự</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toán</a:t>
            </a:r>
            <a:r>
              <a:rPr lang="en-US" sz="3200" dirty="0">
                <a:solidFill>
                  <a:srgbClr val="002060"/>
                </a:solidFill>
                <a:latin typeface="Arial" panose="020B0604020202020204" pitchFamily="34" charset="0"/>
                <a:cs typeface="Arial" panose="020B0604020202020204" pitchFamily="34" charset="0"/>
              </a:rPr>
              <a:t> chi </a:t>
            </a:r>
            <a:r>
              <a:rPr lang="en-US" sz="3200" dirty="0" err="1">
                <a:solidFill>
                  <a:srgbClr val="002060"/>
                </a:solidFill>
                <a:latin typeface="Arial" panose="020B0604020202020204" pitchFamily="34" charset="0"/>
                <a:cs typeface="Arial" panose="020B0604020202020204" pitchFamily="34" charset="0"/>
              </a:rPr>
              <a:t>cho</a:t>
            </a:r>
            <a:r>
              <a:rPr lang="en-US" sz="3200" dirty="0">
                <a:solidFill>
                  <a:srgbClr val="002060"/>
                </a:solidFill>
                <a:latin typeface="Arial" panose="020B0604020202020204" pitchFamily="34" charset="0"/>
                <a:cs typeface="Arial" panose="020B0604020202020204" pitchFamily="34" charset="0"/>
              </a:rPr>
              <a:t> con </a:t>
            </a:r>
            <a:r>
              <a:rPr lang="en-US" sz="3200" dirty="0" err="1">
                <a:solidFill>
                  <a:srgbClr val="002060"/>
                </a:solidFill>
                <a:latin typeface="Arial" panose="020B0604020202020204" pitchFamily="34" charset="0"/>
                <a:cs typeface="Arial" panose="020B0604020202020204" pitchFamily="34" charset="0"/>
              </a:rPr>
              <a:t>người</a:t>
            </a:r>
            <a:r>
              <a:rPr lang="en-US" sz="3200" dirty="0">
                <a:solidFill>
                  <a:srgbClr val="002060"/>
                </a:solidFill>
                <a:latin typeface="Arial" panose="020B0604020202020204" pitchFamily="34" charset="0"/>
                <a:cs typeface="Arial" panose="020B0604020202020204" pitchFamily="34" charset="0"/>
              </a:rPr>
              <a:t>.</a:t>
            </a:r>
          </a:p>
          <a:p>
            <a:pPr lvl="0" algn="just"/>
            <a:r>
              <a:rPr lang="en-US" sz="3200" dirty="0" err="1">
                <a:solidFill>
                  <a:srgbClr val="002060"/>
                </a:solidFill>
                <a:latin typeface="Arial" panose="020B0604020202020204" pitchFamily="34" charset="0"/>
                <a:cs typeface="Arial" panose="020B0604020202020204" pitchFamily="34" charset="0"/>
              </a:rPr>
              <a:t>Dự</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toán</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đầu</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năm</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có</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giao</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riêng</a:t>
            </a:r>
            <a:r>
              <a:rPr lang="en-US" sz="3200" dirty="0">
                <a:solidFill>
                  <a:srgbClr val="002060"/>
                </a:solidFill>
                <a:latin typeface="Arial" panose="020B0604020202020204" pitchFamily="34" charset="0"/>
                <a:cs typeface="Arial" panose="020B0604020202020204" pitchFamily="34" charset="0"/>
              </a:rPr>
              <a:t> chi con </a:t>
            </a:r>
            <a:r>
              <a:rPr lang="en-US" sz="3200" dirty="0" err="1">
                <a:solidFill>
                  <a:srgbClr val="002060"/>
                </a:solidFill>
                <a:latin typeface="Arial" panose="020B0604020202020204" pitchFamily="34" charset="0"/>
                <a:cs typeface="Arial" panose="020B0604020202020204" pitchFamily="34" charset="0"/>
              </a:rPr>
              <a:t>người</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quỹ</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lương</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và</a:t>
            </a:r>
            <a:r>
              <a:rPr lang="en-US" sz="3200" dirty="0">
                <a:solidFill>
                  <a:srgbClr val="002060"/>
                </a:solidFill>
                <a:latin typeface="Arial" panose="020B0604020202020204" pitchFamily="34" charset="0"/>
                <a:cs typeface="Arial" panose="020B0604020202020204" pitchFamily="34" charset="0"/>
              </a:rPr>
              <a:t> chi </a:t>
            </a:r>
            <a:r>
              <a:rPr lang="en-US" sz="3200" dirty="0" err="1">
                <a:solidFill>
                  <a:srgbClr val="002060"/>
                </a:solidFill>
                <a:latin typeface="Arial" panose="020B0604020202020204" pitchFamily="34" charset="0"/>
                <a:cs typeface="Arial" panose="020B0604020202020204" pitchFamily="34" charset="0"/>
              </a:rPr>
              <a:t>hoạt</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động</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đơn</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vị</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chỉ</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được</a:t>
            </a:r>
            <a:r>
              <a:rPr lang="en-US" sz="3200" dirty="0">
                <a:solidFill>
                  <a:srgbClr val="002060"/>
                </a:solidFill>
                <a:latin typeface="Arial" panose="020B0604020202020204" pitchFamily="34" charset="0"/>
                <a:cs typeface="Arial" panose="020B0604020202020204" pitchFamily="34" charset="0"/>
              </a:rPr>
              <a:t> chi </a:t>
            </a:r>
            <a:r>
              <a:rPr lang="en-US" sz="3200" dirty="0" err="1">
                <a:solidFill>
                  <a:srgbClr val="002060"/>
                </a:solidFill>
                <a:latin typeface="Arial" panose="020B0604020202020204" pitchFamily="34" charset="0"/>
                <a:cs typeface="Arial" panose="020B0604020202020204" pitchFamily="34" charset="0"/>
              </a:rPr>
              <a:t>thu</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nhập</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tăng</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thêm</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và</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trích</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quỹ</a:t>
            </a:r>
            <a:r>
              <a:rPr lang="en-US" sz="3200" dirty="0">
                <a:solidFill>
                  <a:srgbClr val="002060"/>
                </a:solidFill>
                <a:latin typeface="Arial" panose="020B0604020202020204" pitchFamily="34" charset="0"/>
                <a:cs typeface="Arial" panose="020B0604020202020204" pitchFamily="34" charset="0"/>
              </a:rPr>
              <a:t> ở </a:t>
            </a:r>
            <a:r>
              <a:rPr lang="en-US" sz="3200" dirty="0" err="1">
                <a:solidFill>
                  <a:srgbClr val="002060"/>
                </a:solidFill>
                <a:latin typeface="Arial" panose="020B0604020202020204" pitchFamily="34" charset="0"/>
                <a:cs typeface="Arial" panose="020B0604020202020204" pitchFamily="34" charset="0"/>
              </a:rPr>
              <a:t>phần</a:t>
            </a:r>
            <a:r>
              <a:rPr lang="en-US" sz="3200" dirty="0">
                <a:solidFill>
                  <a:srgbClr val="002060"/>
                </a:solidFill>
                <a:latin typeface="Arial" panose="020B0604020202020204" pitchFamily="34" charset="0"/>
                <a:cs typeface="Arial" panose="020B0604020202020204" pitchFamily="34" charset="0"/>
              </a:rPr>
              <a:t> chi </a:t>
            </a:r>
            <a:r>
              <a:rPr lang="en-US" sz="3200" dirty="0" err="1">
                <a:solidFill>
                  <a:srgbClr val="002060"/>
                </a:solidFill>
                <a:latin typeface="Arial" panose="020B0604020202020204" pitchFamily="34" charset="0"/>
                <a:cs typeface="Arial" panose="020B0604020202020204" pitchFamily="34" charset="0"/>
              </a:rPr>
              <a:t>hoạt</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động</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còn</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dư</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Phần</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dự</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toán</a:t>
            </a:r>
            <a:r>
              <a:rPr lang="en-US" sz="3200" dirty="0">
                <a:solidFill>
                  <a:srgbClr val="002060"/>
                </a:solidFill>
                <a:latin typeface="Arial" panose="020B0604020202020204" pitchFamily="34" charset="0"/>
                <a:cs typeface="Arial" panose="020B0604020202020204" pitchFamily="34" charset="0"/>
              </a:rPr>
              <a:t> chi </a:t>
            </a:r>
            <a:r>
              <a:rPr lang="en-US" sz="3200" dirty="0" err="1">
                <a:solidFill>
                  <a:srgbClr val="002060"/>
                </a:solidFill>
                <a:latin typeface="Arial" panose="020B0604020202020204" pitchFamily="34" charset="0"/>
                <a:cs typeface="Arial" panose="020B0604020202020204" pitchFamily="34" charset="0"/>
              </a:rPr>
              <a:t>cho</a:t>
            </a:r>
            <a:r>
              <a:rPr lang="en-US" sz="3200" dirty="0">
                <a:solidFill>
                  <a:srgbClr val="002060"/>
                </a:solidFill>
                <a:latin typeface="Arial" panose="020B0604020202020204" pitchFamily="34" charset="0"/>
                <a:cs typeface="Arial" panose="020B0604020202020204" pitchFamily="34" charset="0"/>
              </a:rPr>
              <a:t> con </a:t>
            </a:r>
            <a:r>
              <a:rPr lang="en-US" sz="3200" dirty="0" err="1">
                <a:solidFill>
                  <a:srgbClr val="002060"/>
                </a:solidFill>
                <a:latin typeface="Arial" panose="020B0604020202020204" pitchFamily="34" charset="0"/>
                <a:cs typeface="Arial" panose="020B0604020202020204" pitchFamily="34" charset="0"/>
              </a:rPr>
              <a:t>người</a:t>
            </a:r>
            <a:r>
              <a:rPr lang="en-US" sz="3200" dirty="0">
                <a:solidFill>
                  <a:srgbClr val="002060"/>
                </a:solidFill>
                <a:latin typeface="Arial" panose="020B0604020202020204" pitchFamily="34" charset="0"/>
                <a:cs typeface="Arial" panose="020B0604020202020204" pitchFamily="34" charset="0"/>
              </a:rPr>
              <a:t> chi </a:t>
            </a:r>
            <a:r>
              <a:rPr lang="en-US" sz="3200" dirty="0" err="1">
                <a:solidFill>
                  <a:srgbClr val="002060"/>
                </a:solidFill>
                <a:latin typeface="Arial" panose="020B0604020202020204" pitchFamily="34" charset="0"/>
                <a:cs typeface="Arial" panose="020B0604020202020204" pitchFamily="34" charset="0"/>
              </a:rPr>
              <a:t>không</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hết</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còn</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dư</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phải</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chuyển</a:t>
            </a:r>
            <a:r>
              <a:rPr lang="en-US" sz="3200" dirty="0">
                <a:solidFill>
                  <a:srgbClr val="002060"/>
                </a:solidFill>
                <a:latin typeface="Arial" panose="020B0604020202020204" pitchFamily="34" charset="0"/>
                <a:cs typeface="Arial" panose="020B0604020202020204" pitchFamily="34" charset="0"/>
              </a:rPr>
              <a:t> sang </a:t>
            </a:r>
            <a:r>
              <a:rPr lang="en-US" sz="3200" dirty="0" err="1">
                <a:solidFill>
                  <a:srgbClr val="002060"/>
                </a:solidFill>
                <a:latin typeface="Arial" panose="020B0604020202020204" pitchFamily="34" charset="0"/>
                <a:cs typeface="Arial" panose="020B0604020202020204" pitchFamily="34" charset="0"/>
              </a:rPr>
              <a:t>năm</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sau</a:t>
            </a:r>
            <a:r>
              <a:rPr lang="en-US" sz="3200" dirty="0">
                <a:solidFill>
                  <a:srgbClr val="002060"/>
                </a:solidFill>
                <a:latin typeface="Arial" panose="020B0604020202020204" pitchFamily="34" charset="0"/>
                <a:cs typeface="Arial" panose="020B0604020202020204" pitchFamily="34" charset="0"/>
              </a:rPr>
              <a:t> chi </a:t>
            </a:r>
            <a:r>
              <a:rPr lang="en-US" sz="3200" dirty="0" err="1">
                <a:solidFill>
                  <a:srgbClr val="002060"/>
                </a:solidFill>
                <a:latin typeface="Arial" panose="020B0604020202020204" pitchFamily="34" charset="0"/>
                <a:cs typeface="Arial" panose="020B0604020202020204" pitchFamily="34" charset="0"/>
              </a:rPr>
              <a:t>cho</a:t>
            </a:r>
            <a:r>
              <a:rPr lang="en-US" sz="3200" dirty="0">
                <a:solidFill>
                  <a:srgbClr val="002060"/>
                </a:solidFill>
                <a:latin typeface="Arial" panose="020B0604020202020204" pitchFamily="34" charset="0"/>
                <a:cs typeface="Arial" panose="020B0604020202020204" pitchFamily="34" charset="0"/>
              </a:rPr>
              <a:t> con </a:t>
            </a:r>
            <a:r>
              <a:rPr lang="en-US" sz="3200" dirty="0" err="1">
                <a:solidFill>
                  <a:srgbClr val="002060"/>
                </a:solidFill>
                <a:latin typeface="Arial" panose="020B0604020202020204" pitchFamily="34" charset="0"/>
                <a:cs typeface="Arial" panose="020B0604020202020204" pitchFamily="34" charset="0"/>
              </a:rPr>
              <a:t>người</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tiếp</a:t>
            </a:r>
            <a:r>
              <a:rPr lang="en-US" sz="3200" dirty="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tục</a:t>
            </a:r>
            <a:r>
              <a:rPr lang="en-US" sz="3200" dirty="0">
                <a:solidFill>
                  <a:srgbClr val="002060"/>
                </a:solidFill>
                <a:latin typeface="Arial" panose="020B0604020202020204" pitchFamily="34" charset="0"/>
                <a:cs typeface="Arial" panose="020B0604020202020204" pitchFamily="34" charset="0"/>
              </a:rPr>
              <a:t>.</a:t>
            </a:r>
            <a:endParaRPr lang="en-US" sz="3200" dirty="0">
              <a:latin typeface="Arial" panose="020B0604020202020204" pitchFamily="34" charset="0"/>
              <a:cs typeface="Arial" panose="020B0604020202020204" pitchFamily="34" charset="0"/>
            </a:endParaRPr>
          </a:p>
          <a:p>
            <a:endParaRPr lang="en-US" dirty="0"/>
          </a:p>
        </p:txBody>
      </p:sp>
      <p:sp>
        <p:nvSpPr>
          <p:cNvPr id="4" name="Slide Number Placeholder 3"/>
          <p:cNvSpPr>
            <a:spLocks noGrp="1"/>
          </p:cNvSpPr>
          <p:nvPr>
            <p:ph type="sldNum" sz="quarter" idx="12"/>
          </p:nvPr>
        </p:nvSpPr>
        <p:spPr/>
        <p:txBody>
          <a:bodyPr/>
          <a:lstStyle/>
          <a:p>
            <a:fld id="{9C26F335-B4D6-424E-9970-711117E1B935}" type="slidenum">
              <a:rPr lang="en-US" smtClean="0"/>
              <a:t>32</a:t>
            </a:fld>
            <a:endParaRPr lang="en-US"/>
          </a:p>
        </p:txBody>
      </p:sp>
    </p:spTree>
    <p:extLst>
      <p:ext uri="{BB962C8B-B14F-4D97-AF65-F5344CB8AC3E}">
        <p14:creationId xmlns:p14="http://schemas.microsoft.com/office/powerpoint/2010/main" val="72730614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10222"/>
          </a:xfrm>
        </p:spPr>
        <p:txBody>
          <a:bodyPr/>
          <a:lstStyle/>
          <a:p>
            <a:r>
              <a:rPr lang="en-US" dirty="0">
                <a:solidFill>
                  <a:srgbClr val="FF0000"/>
                </a:solidFill>
                <a:latin typeface="Arial" panose="020B0604020202020204" pitchFamily="34" charset="0"/>
                <a:cs typeface="Arial" panose="020B0604020202020204" pitchFamily="34" charset="0"/>
              </a:rPr>
              <a:t>MỘT SỐ NỘI DUNG CẦN LƯU Ý (TT)</a:t>
            </a:r>
            <a:endParaRPr lang="en-US" dirty="0"/>
          </a:p>
        </p:txBody>
      </p:sp>
      <p:sp>
        <p:nvSpPr>
          <p:cNvPr id="3" name="Content Placeholder 2"/>
          <p:cNvSpPr>
            <a:spLocks noGrp="1"/>
          </p:cNvSpPr>
          <p:nvPr>
            <p:ph idx="1"/>
          </p:nvPr>
        </p:nvSpPr>
        <p:spPr>
          <a:xfrm>
            <a:off x="838200" y="1503946"/>
            <a:ext cx="10515600" cy="4944979"/>
          </a:xfrm>
        </p:spPr>
        <p:txBody>
          <a:bodyPr>
            <a:normAutofit fontScale="92500" lnSpcReduction="20000"/>
          </a:bodyPr>
          <a:lstStyle/>
          <a:p>
            <a:pPr algn="just">
              <a:lnSpc>
                <a:spcPct val="110000"/>
              </a:lnSpc>
              <a:spcBef>
                <a:spcPts val="0"/>
              </a:spcBef>
            </a:pPr>
            <a:r>
              <a:rPr lang="vi-VN" dirty="0">
                <a:solidFill>
                  <a:srgbClr val="002060"/>
                </a:solidFill>
                <a:cs typeface="Arial" pitchFamily="34" charset="0"/>
              </a:rPr>
              <a:t>Thực hiện </a:t>
            </a:r>
            <a:r>
              <a:rPr lang="en-US" dirty="0" err="1">
                <a:solidFill>
                  <a:srgbClr val="002060"/>
                </a:solidFill>
                <a:latin typeface="Arial" pitchFamily="34" charset="0"/>
                <a:cs typeface="Arial" pitchFamily="34" charset="0"/>
              </a:rPr>
              <a:t>chưa</a:t>
            </a:r>
            <a:r>
              <a:rPr lang="en-US" dirty="0">
                <a:solidFill>
                  <a:srgbClr val="002060"/>
                </a:solidFill>
                <a:latin typeface="Arial" pitchFamily="34" charset="0"/>
                <a:cs typeface="Arial" pitchFamily="34" charset="0"/>
              </a:rPr>
              <a:t> </a:t>
            </a:r>
            <a:r>
              <a:rPr lang="en-US" dirty="0" err="1">
                <a:solidFill>
                  <a:srgbClr val="002060"/>
                </a:solidFill>
                <a:latin typeface="Arial" pitchFamily="34" charset="0"/>
                <a:cs typeface="Arial" pitchFamily="34" charset="0"/>
              </a:rPr>
              <a:t>đầy</a:t>
            </a:r>
            <a:r>
              <a:rPr lang="en-US" dirty="0">
                <a:solidFill>
                  <a:srgbClr val="002060"/>
                </a:solidFill>
                <a:latin typeface="Arial" pitchFamily="34" charset="0"/>
                <a:cs typeface="Arial" pitchFamily="34" charset="0"/>
              </a:rPr>
              <a:t> </a:t>
            </a:r>
            <a:r>
              <a:rPr lang="en-US" dirty="0" err="1">
                <a:solidFill>
                  <a:srgbClr val="002060"/>
                </a:solidFill>
                <a:latin typeface="Arial" pitchFamily="34" charset="0"/>
                <a:cs typeface="Arial" pitchFamily="34" charset="0"/>
              </a:rPr>
              <a:t>đủ</a:t>
            </a:r>
            <a:r>
              <a:rPr lang="en-US" dirty="0">
                <a:solidFill>
                  <a:srgbClr val="002060"/>
                </a:solidFill>
                <a:latin typeface="Arial" pitchFamily="34" charset="0"/>
                <a:cs typeface="Arial" pitchFamily="34" charset="0"/>
              </a:rPr>
              <a:t> </a:t>
            </a:r>
            <a:r>
              <a:rPr lang="en-US" dirty="0" err="1">
                <a:solidFill>
                  <a:srgbClr val="002060"/>
                </a:solidFill>
                <a:latin typeface="Arial" pitchFamily="34" charset="0"/>
                <a:cs typeface="Arial" pitchFamily="34" charset="0"/>
              </a:rPr>
              <a:t>các</a:t>
            </a:r>
            <a:r>
              <a:rPr lang="en-US" dirty="0">
                <a:solidFill>
                  <a:srgbClr val="002060"/>
                </a:solidFill>
                <a:latin typeface="Arial" pitchFamily="34" charset="0"/>
                <a:cs typeface="Arial" pitchFamily="34" charset="0"/>
              </a:rPr>
              <a:t> </a:t>
            </a:r>
            <a:r>
              <a:rPr lang="en-US" dirty="0" err="1">
                <a:solidFill>
                  <a:srgbClr val="002060"/>
                </a:solidFill>
                <a:latin typeface="Arial" pitchFamily="34" charset="0"/>
                <a:cs typeface="Arial" pitchFamily="34" charset="0"/>
              </a:rPr>
              <a:t>quy</a:t>
            </a:r>
            <a:r>
              <a:rPr lang="en-US" dirty="0">
                <a:solidFill>
                  <a:srgbClr val="002060"/>
                </a:solidFill>
                <a:latin typeface="Arial" pitchFamily="34" charset="0"/>
                <a:cs typeface="Arial" pitchFamily="34" charset="0"/>
              </a:rPr>
              <a:t> </a:t>
            </a:r>
            <a:r>
              <a:rPr lang="en-US" dirty="0" err="1">
                <a:solidFill>
                  <a:srgbClr val="002060"/>
                </a:solidFill>
                <a:latin typeface="Arial" pitchFamily="34" charset="0"/>
                <a:cs typeface="Arial" pitchFamily="34" charset="0"/>
              </a:rPr>
              <a:t>định</a:t>
            </a:r>
            <a:r>
              <a:rPr lang="en-US" dirty="0">
                <a:solidFill>
                  <a:srgbClr val="002060"/>
                </a:solidFill>
                <a:latin typeface="Arial" pitchFamily="34" charset="0"/>
                <a:cs typeface="Arial" pitchFamily="34" charset="0"/>
              </a:rPr>
              <a:t> </a:t>
            </a:r>
            <a:r>
              <a:rPr lang="en-US" dirty="0" err="1">
                <a:solidFill>
                  <a:srgbClr val="002060"/>
                </a:solidFill>
                <a:latin typeface="Arial" pitchFamily="34" charset="0"/>
                <a:cs typeface="Arial" pitchFamily="34" charset="0"/>
              </a:rPr>
              <a:t>về</a:t>
            </a:r>
            <a:r>
              <a:rPr lang="en-US" dirty="0">
                <a:solidFill>
                  <a:srgbClr val="002060"/>
                </a:solidFill>
                <a:latin typeface="Arial" pitchFamily="34" charset="0"/>
                <a:cs typeface="Arial" pitchFamily="34" charset="0"/>
              </a:rPr>
              <a:t> </a:t>
            </a:r>
            <a:r>
              <a:rPr lang="vi-VN" dirty="0">
                <a:solidFill>
                  <a:srgbClr val="002060"/>
                </a:solidFill>
                <a:cs typeface="Arial" pitchFamily="34" charset="0"/>
              </a:rPr>
              <a:t>quản lý</a:t>
            </a:r>
            <a:r>
              <a:rPr lang="en-US" dirty="0">
                <a:solidFill>
                  <a:srgbClr val="002060"/>
                </a:solidFill>
                <a:latin typeface="Arial" pitchFamily="34" charset="0"/>
                <a:cs typeface="Arial" pitchFamily="34" charset="0"/>
              </a:rPr>
              <a:t>, </a:t>
            </a:r>
            <a:r>
              <a:rPr lang="en-US" dirty="0" err="1">
                <a:solidFill>
                  <a:srgbClr val="002060"/>
                </a:solidFill>
                <a:latin typeface="Arial" pitchFamily="34" charset="0"/>
                <a:cs typeface="Arial" pitchFamily="34" charset="0"/>
              </a:rPr>
              <a:t>sử</a:t>
            </a:r>
            <a:r>
              <a:rPr lang="en-US" dirty="0">
                <a:solidFill>
                  <a:srgbClr val="002060"/>
                </a:solidFill>
                <a:latin typeface="Arial" pitchFamily="34" charset="0"/>
                <a:cs typeface="Arial" pitchFamily="34" charset="0"/>
              </a:rPr>
              <a:t> </a:t>
            </a:r>
            <a:r>
              <a:rPr lang="en-US" dirty="0" err="1">
                <a:solidFill>
                  <a:srgbClr val="002060"/>
                </a:solidFill>
                <a:latin typeface="Arial" pitchFamily="34" charset="0"/>
                <a:cs typeface="Arial" pitchFamily="34" charset="0"/>
              </a:rPr>
              <a:t>dụng</a:t>
            </a:r>
            <a:r>
              <a:rPr lang="vi-VN" dirty="0">
                <a:solidFill>
                  <a:srgbClr val="002060"/>
                </a:solidFill>
                <a:cs typeface="Arial" pitchFamily="34" charset="0"/>
              </a:rPr>
              <a:t> tài sản nhà nước theo quy định của Luật Quản lý sử dụng tài sản công và các văn bản hướng dẫn</a:t>
            </a:r>
            <a:r>
              <a:rPr lang="en-US" dirty="0">
                <a:solidFill>
                  <a:srgbClr val="002060"/>
                </a:solidFill>
                <a:latin typeface="Arial" pitchFamily="34" charset="0"/>
                <a:cs typeface="Arial" pitchFamily="34" charset="0"/>
              </a:rPr>
              <a:t> (</a:t>
            </a:r>
            <a:r>
              <a:rPr lang="en-US" dirty="0" err="1">
                <a:solidFill>
                  <a:srgbClr val="002060"/>
                </a:solidFill>
                <a:latin typeface="Arial" pitchFamily="34" charset="0"/>
                <a:cs typeface="Arial" pitchFamily="34" charset="0"/>
              </a:rPr>
              <a:t>trình</a:t>
            </a:r>
            <a:r>
              <a:rPr lang="en-US" dirty="0">
                <a:solidFill>
                  <a:srgbClr val="002060"/>
                </a:solidFill>
                <a:latin typeface="Arial" pitchFamily="34" charset="0"/>
                <a:cs typeface="Arial" pitchFamily="34" charset="0"/>
              </a:rPr>
              <a:t> </a:t>
            </a:r>
            <a:r>
              <a:rPr lang="en-US" dirty="0" err="1">
                <a:solidFill>
                  <a:srgbClr val="002060"/>
                </a:solidFill>
                <a:latin typeface="Arial" pitchFamily="34" charset="0"/>
                <a:cs typeface="Arial" pitchFamily="34" charset="0"/>
              </a:rPr>
              <a:t>bày</a:t>
            </a:r>
            <a:r>
              <a:rPr lang="en-US" dirty="0">
                <a:solidFill>
                  <a:srgbClr val="002060"/>
                </a:solidFill>
                <a:latin typeface="Arial" pitchFamily="34" charset="0"/>
                <a:cs typeface="Arial" pitchFamily="34" charset="0"/>
              </a:rPr>
              <a:t> </a:t>
            </a:r>
            <a:r>
              <a:rPr lang="en-US" dirty="0" err="1">
                <a:solidFill>
                  <a:srgbClr val="002060"/>
                </a:solidFill>
                <a:latin typeface="Arial" pitchFamily="34" charset="0"/>
                <a:cs typeface="Arial" pitchFamily="34" charset="0"/>
              </a:rPr>
              <a:t>tại</a:t>
            </a:r>
            <a:r>
              <a:rPr lang="en-US" dirty="0">
                <a:solidFill>
                  <a:srgbClr val="002060"/>
                </a:solidFill>
                <a:latin typeface="Arial" pitchFamily="34" charset="0"/>
                <a:cs typeface="Arial" pitchFamily="34" charset="0"/>
              </a:rPr>
              <a:t> </a:t>
            </a:r>
            <a:r>
              <a:rPr lang="en-US" dirty="0" err="1">
                <a:solidFill>
                  <a:srgbClr val="002060"/>
                </a:solidFill>
                <a:latin typeface="Arial" pitchFamily="34" charset="0"/>
                <a:cs typeface="Arial" pitchFamily="34" charset="0"/>
              </a:rPr>
              <a:t>Phần</a:t>
            </a:r>
            <a:r>
              <a:rPr lang="en-US" dirty="0">
                <a:solidFill>
                  <a:srgbClr val="002060"/>
                </a:solidFill>
                <a:latin typeface="Arial" pitchFamily="34" charset="0"/>
                <a:cs typeface="Arial" pitchFamily="34" charset="0"/>
              </a:rPr>
              <a:t> II);</a:t>
            </a:r>
          </a:p>
          <a:p>
            <a:pPr algn="just">
              <a:lnSpc>
                <a:spcPct val="110000"/>
              </a:lnSpc>
              <a:spcBef>
                <a:spcPts val="0"/>
              </a:spcBef>
            </a:pPr>
            <a:r>
              <a:rPr lang="en-US" dirty="0" err="1" smtClean="0">
                <a:solidFill>
                  <a:srgbClr val="002060"/>
                </a:solidFill>
                <a:latin typeface="Arial" pitchFamily="34" charset="0"/>
                <a:cs typeface="Arial" pitchFamily="34" charset="0"/>
              </a:rPr>
              <a:t>Một</a:t>
            </a:r>
            <a:r>
              <a:rPr lang="en-US" dirty="0" smtClean="0">
                <a:solidFill>
                  <a:srgbClr val="002060"/>
                </a:solidFill>
                <a:latin typeface="Arial" pitchFamily="34" charset="0"/>
                <a:cs typeface="Arial" pitchFamily="34" charset="0"/>
              </a:rPr>
              <a:t> </a:t>
            </a:r>
            <a:r>
              <a:rPr lang="en-US" dirty="0" err="1">
                <a:solidFill>
                  <a:srgbClr val="002060"/>
                </a:solidFill>
                <a:latin typeface="Arial" pitchFamily="34" charset="0"/>
                <a:cs typeface="Arial" pitchFamily="34" charset="0"/>
              </a:rPr>
              <a:t>số</a:t>
            </a:r>
            <a:r>
              <a:rPr lang="en-US" dirty="0">
                <a:solidFill>
                  <a:srgbClr val="002060"/>
                </a:solidFill>
                <a:latin typeface="Arial" pitchFamily="34" charset="0"/>
                <a:cs typeface="Arial" pitchFamily="34" charset="0"/>
              </a:rPr>
              <a:t> </a:t>
            </a:r>
            <a:r>
              <a:rPr lang="vi-VN" dirty="0">
                <a:solidFill>
                  <a:srgbClr val="002060"/>
                </a:solidFill>
                <a:cs typeface="Arial" pitchFamily="34" charset="0"/>
              </a:rPr>
              <a:t>đơn vị </a:t>
            </a:r>
            <a:r>
              <a:rPr lang="vi-VN" dirty="0" smtClean="0">
                <a:solidFill>
                  <a:srgbClr val="002060"/>
                </a:solidFill>
                <a:cs typeface="Arial" pitchFamily="34" charset="0"/>
              </a:rPr>
              <a:t>có </a:t>
            </a:r>
            <a:r>
              <a:rPr lang="vi-VN" dirty="0">
                <a:solidFill>
                  <a:srgbClr val="002060"/>
                </a:solidFill>
                <a:cs typeface="Arial" pitchFamily="34" charset="0"/>
              </a:rPr>
              <a:t>tổ chức các hoạt động dịch vụ nhưng không thực hiện hạch toán riêng doanh thu, chi phí, xác định kết quả của hoạt động dịch vụ; thực hiện việc đăng ký kê khai và thuế theo tỷ lệ % tính trên doanh thu</a:t>
            </a:r>
            <a:r>
              <a:rPr lang="en-US" dirty="0">
                <a:solidFill>
                  <a:srgbClr val="002060"/>
                </a:solidFill>
                <a:latin typeface="Arial" pitchFamily="34" charset="0"/>
                <a:cs typeface="Arial" pitchFamily="34" charset="0"/>
              </a:rPr>
              <a:t>;</a:t>
            </a:r>
            <a:endParaRPr lang="vi-VN" dirty="0">
              <a:solidFill>
                <a:srgbClr val="002060"/>
              </a:solidFill>
              <a:cs typeface="Arial" pitchFamily="34" charset="0"/>
            </a:endParaRPr>
          </a:p>
          <a:p>
            <a:pPr algn="just">
              <a:lnSpc>
                <a:spcPct val="110000"/>
              </a:lnSpc>
              <a:spcBef>
                <a:spcPts val="0"/>
              </a:spcBef>
            </a:pPr>
            <a:r>
              <a:rPr lang="vi-VN" dirty="0" smtClean="0">
                <a:solidFill>
                  <a:srgbClr val="002060"/>
                </a:solidFill>
                <a:cs typeface="Arial" pitchFamily="34" charset="0"/>
              </a:rPr>
              <a:t>Đối </a:t>
            </a:r>
            <a:r>
              <a:rPr lang="vi-VN" dirty="0">
                <a:solidFill>
                  <a:srgbClr val="002060"/>
                </a:solidFill>
                <a:cs typeface="Arial" pitchFamily="34" charset="0"/>
              </a:rPr>
              <a:t>với khoản thu lãi tiền gửi ngân hàng phát sinh của các đơn vị sự nghiệp đơn vị không kê khai tính thuế</a:t>
            </a:r>
            <a:r>
              <a:rPr lang="en-US" dirty="0">
                <a:solidFill>
                  <a:srgbClr val="002060"/>
                </a:solidFill>
                <a:latin typeface="Arial" pitchFamily="34" charset="0"/>
                <a:cs typeface="Arial" pitchFamily="34" charset="0"/>
              </a:rPr>
              <a:t>.</a:t>
            </a:r>
          </a:p>
          <a:p>
            <a:pPr algn="just">
              <a:lnSpc>
                <a:spcPct val="110000"/>
              </a:lnSpc>
              <a:spcBef>
                <a:spcPts val="0"/>
              </a:spcBef>
            </a:pPr>
            <a:r>
              <a:rPr lang="vi-VN" dirty="0" smtClean="0">
                <a:solidFill>
                  <a:srgbClr val="002060"/>
                </a:solidFill>
                <a:cs typeface="Arial" pitchFamily="34" charset="0"/>
              </a:rPr>
              <a:t>Một </a:t>
            </a:r>
            <a:r>
              <a:rPr lang="vi-VN" dirty="0">
                <a:solidFill>
                  <a:srgbClr val="002060"/>
                </a:solidFill>
                <a:cs typeface="Arial" pitchFamily="34" charset="0"/>
              </a:rPr>
              <a:t>số </a:t>
            </a:r>
            <a:r>
              <a:rPr lang="vi-VN" dirty="0" smtClean="0">
                <a:solidFill>
                  <a:srgbClr val="002060"/>
                </a:solidFill>
                <a:cs typeface="Arial" pitchFamily="34" charset="0"/>
              </a:rPr>
              <a:t>không </a:t>
            </a:r>
            <a:r>
              <a:rPr lang="vi-VN" dirty="0">
                <a:solidFill>
                  <a:srgbClr val="002060"/>
                </a:solidFill>
                <a:cs typeface="Arial" pitchFamily="34" charset="0"/>
              </a:rPr>
              <a:t>quản lý đầy đủ các khoản thu phát sinh trên sổ kế toán (giao cho công đoàn quản lý, sử dụng); hoặc không phản ánh vào báo cáo thu chi hoạt động sự nghiệp (theo dõi, hạch toán như các khoản thu hộ chi hộ).</a:t>
            </a:r>
            <a:endParaRPr lang="en-US" dirty="0">
              <a:solidFill>
                <a:srgbClr val="002060"/>
              </a:solidFill>
              <a:latin typeface="Arial" pitchFamily="34" charset="0"/>
              <a:cs typeface="Arial" pitchFamily="34" charset="0"/>
            </a:endParaRPr>
          </a:p>
        </p:txBody>
      </p:sp>
      <p:sp>
        <p:nvSpPr>
          <p:cNvPr id="4" name="Slide Number Placeholder 3"/>
          <p:cNvSpPr>
            <a:spLocks noGrp="1"/>
          </p:cNvSpPr>
          <p:nvPr>
            <p:ph type="sldNum" sz="quarter" idx="12"/>
          </p:nvPr>
        </p:nvSpPr>
        <p:spPr/>
        <p:txBody>
          <a:bodyPr/>
          <a:lstStyle/>
          <a:p>
            <a:fld id="{9C26F335-B4D6-424E-9970-711117E1B935}" type="slidenum">
              <a:rPr lang="en-US" smtClean="0"/>
              <a:t>33</a:t>
            </a:fld>
            <a:endParaRPr lang="en-US"/>
          </a:p>
        </p:txBody>
      </p:sp>
    </p:spTree>
    <p:extLst>
      <p:ext uri="{BB962C8B-B14F-4D97-AF65-F5344CB8AC3E}">
        <p14:creationId xmlns:p14="http://schemas.microsoft.com/office/powerpoint/2010/main" val="343813136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801938"/>
          </a:xfrm>
        </p:spPr>
        <p:txBody>
          <a:bodyPr/>
          <a:lstStyle/>
          <a:p>
            <a:r>
              <a:rPr lang="en-US" dirty="0">
                <a:solidFill>
                  <a:srgbClr val="FF0000"/>
                </a:solidFill>
                <a:latin typeface="Arial" panose="020B0604020202020204" pitchFamily="34" charset="0"/>
                <a:cs typeface="Arial" panose="020B0604020202020204" pitchFamily="34" charset="0"/>
              </a:rPr>
              <a:t>MỘT SỐ NỘI DUNG CẦN LƯU Ý (TT)</a:t>
            </a:r>
            <a:endParaRPr lang="en-US" dirty="0"/>
          </a:p>
        </p:txBody>
      </p:sp>
      <p:sp>
        <p:nvSpPr>
          <p:cNvPr id="3" name="Content Placeholder 2"/>
          <p:cNvSpPr>
            <a:spLocks noGrp="1"/>
          </p:cNvSpPr>
          <p:nvPr>
            <p:ph idx="1"/>
          </p:nvPr>
        </p:nvSpPr>
        <p:spPr>
          <a:xfrm>
            <a:off x="838200" y="1347537"/>
            <a:ext cx="10515600" cy="5137484"/>
          </a:xfrm>
        </p:spPr>
        <p:txBody>
          <a:bodyPr>
            <a:normAutofit fontScale="85000" lnSpcReduction="20000"/>
          </a:bodyPr>
          <a:lstStyle/>
          <a:p>
            <a:pPr algn="just">
              <a:lnSpc>
                <a:spcPct val="110000"/>
              </a:lnSpc>
              <a:spcBef>
                <a:spcPts val="0"/>
              </a:spcBef>
            </a:pPr>
            <a:r>
              <a:rPr lang="vi-VN" dirty="0">
                <a:solidFill>
                  <a:srgbClr val="002060"/>
                </a:solidFill>
                <a:cs typeface="Arial" pitchFamily="34" charset="0"/>
              </a:rPr>
              <a:t>Sử dụng sai nguồn kinh phí, nội dung chi vượt so với các quy định về định mức, tiêu chuẩn; nội dung chi không đúng nhiệm vụ kinh phí được giao;</a:t>
            </a:r>
          </a:p>
          <a:p>
            <a:pPr algn="just">
              <a:lnSpc>
                <a:spcPct val="110000"/>
              </a:lnSpc>
              <a:spcBef>
                <a:spcPts val="0"/>
              </a:spcBef>
            </a:pPr>
            <a:r>
              <a:rPr lang="vi-VN" dirty="0" smtClean="0">
                <a:solidFill>
                  <a:srgbClr val="002060"/>
                </a:solidFill>
                <a:cs typeface="Arial" pitchFamily="34" charset="0"/>
              </a:rPr>
              <a:t>Đối </a:t>
            </a:r>
            <a:r>
              <a:rPr lang="vi-VN" dirty="0">
                <a:solidFill>
                  <a:srgbClr val="002060"/>
                </a:solidFill>
                <a:cs typeface="Arial" pitchFamily="34" charset="0"/>
              </a:rPr>
              <a:t>với nguồn kinh phí </a:t>
            </a:r>
            <a:r>
              <a:rPr lang="en-US" dirty="0" err="1" smtClean="0">
                <a:solidFill>
                  <a:srgbClr val="002060"/>
                </a:solidFill>
                <a:latin typeface="Arial" panose="020B0604020202020204" pitchFamily="34" charset="0"/>
                <a:cs typeface="Arial" panose="020B0604020202020204" pitchFamily="34" charset="0"/>
              </a:rPr>
              <a:t>thường</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xuyên</a:t>
            </a:r>
            <a:r>
              <a:rPr lang="vi-VN" dirty="0" smtClean="0">
                <a:solidFill>
                  <a:srgbClr val="002060"/>
                </a:solidFill>
                <a:latin typeface="Arial" panose="020B0604020202020204" pitchFamily="34" charset="0"/>
                <a:cs typeface="Arial" panose="020B0604020202020204" pitchFamily="34" charset="0"/>
              </a:rPr>
              <a:t>: </a:t>
            </a:r>
            <a:r>
              <a:rPr lang="en-US" dirty="0">
                <a:solidFill>
                  <a:srgbClr val="002060"/>
                </a:solidFill>
                <a:latin typeface="Arial" pitchFamily="34" charset="0"/>
                <a:cs typeface="Arial" pitchFamily="34" charset="0"/>
              </a:rPr>
              <a:t>V</a:t>
            </a:r>
            <a:r>
              <a:rPr lang="vi-VN" dirty="0">
                <a:solidFill>
                  <a:srgbClr val="002060"/>
                </a:solidFill>
                <a:cs typeface="Arial" pitchFamily="34" charset="0"/>
              </a:rPr>
              <a:t>ận dụng chi các khoản phụ cấp không đúng đối tượng được hưởng; </a:t>
            </a:r>
            <a:r>
              <a:rPr lang="en-US" dirty="0">
                <a:solidFill>
                  <a:srgbClr val="002060"/>
                </a:solidFill>
                <a:latin typeface="Arial" pitchFamily="34" charset="0"/>
                <a:cs typeface="Arial" pitchFamily="34" charset="0"/>
              </a:rPr>
              <a:t>T</a:t>
            </a:r>
            <a:r>
              <a:rPr lang="vi-VN" dirty="0">
                <a:solidFill>
                  <a:srgbClr val="002060"/>
                </a:solidFill>
                <a:cs typeface="Arial" pitchFamily="34" charset="0"/>
              </a:rPr>
              <a:t>hanh toán làm thêm giờ vượt định mức số giờ</a:t>
            </a:r>
            <a:r>
              <a:rPr lang="en-US" dirty="0">
                <a:solidFill>
                  <a:srgbClr val="002060"/>
                </a:solidFill>
                <a:latin typeface="Arial" pitchFamily="34" charset="0"/>
                <a:cs typeface="Arial" pitchFamily="34" charset="0"/>
              </a:rPr>
              <a:t> </a:t>
            </a:r>
            <a:r>
              <a:rPr lang="vi-VN" dirty="0">
                <a:solidFill>
                  <a:srgbClr val="002060"/>
                </a:solidFill>
                <a:cs typeface="Arial" pitchFamily="34" charset="0"/>
              </a:rPr>
              <a:t>theo quy </a:t>
            </a:r>
            <a:r>
              <a:rPr lang="vi-VN" dirty="0" smtClean="0">
                <a:solidFill>
                  <a:srgbClr val="002060"/>
                </a:solidFill>
                <a:cs typeface="Arial" pitchFamily="34" charset="0"/>
              </a:rPr>
              <a:t>định…</a:t>
            </a:r>
            <a:endParaRPr lang="vi-VN" dirty="0">
              <a:solidFill>
                <a:srgbClr val="002060"/>
              </a:solidFill>
              <a:cs typeface="Arial" pitchFamily="34" charset="0"/>
            </a:endParaRPr>
          </a:p>
          <a:p>
            <a:pPr algn="just">
              <a:lnSpc>
                <a:spcPct val="110000"/>
              </a:lnSpc>
              <a:spcBef>
                <a:spcPts val="0"/>
              </a:spcBef>
            </a:pPr>
            <a:r>
              <a:rPr lang="vi-VN" dirty="0" smtClean="0">
                <a:solidFill>
                  <a:srgbClr val="002060"/>
                </a:solidFill>
                <a:cs typeface="Arial" pitchFamily="34" charset="0"/>
              </a:rPr>
              <a:t>Đối </a:t>
            </a:r>
            <a:r>
              <a:rPr lang="en-US" dirty="0" err="1" smtClean="0">
                <a:solidFill>
                  <a:srgbClr val="002060"/>
                </a:solidFill>
                <a:cs typeface="Arial" pitchFamily="34" charset="0"/>
              </a:rPr>
              <a:t>với</a:t>
            </a:r>
            <a:r>
              <a:rPr lang="en-US" dirty="0" smtClean="0">
                <a:solidFill>
                  <a:srgbClr val="002060"/>
                </a:solidFill>
                <a:cs typeface="Arial" pitchFamily="34" charset="0"/>
              </a:rPr>
              <a:t> </a:t>
            </a:r>
            <a:r>
              <a:rPr lang="en-US" dirty="0" err="1" smtClean="0">
                <a:solidFill>
                  <a:srgbClr val="002060"/>
                </a:solidFill>
                <a:latin typeface="Arial" panose="020B0604020202020204" pitchFamily="34" charset="0"/>
                <a:cs typeface="Arial" panose="020B0604020202020204" pitchFamily="34" charset="0"/>
              </a:rPr>
              <a:t>nguồn</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kinh</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phí</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không</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thường</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xuyên</a:t>
            </a:r>
            <a:r>
              <a:rPr lang="en-US" dirty="0" smtClean="0">
                <a:solidFill>
                  <a:srgbClr val="002060"/>
                </a:solidFill>
                <a:latin typeface="Arial" panose="020B0604020202020204" pitchFamily="34" charset="0"/>
                <a:cs typeface="Arial" panose="020B0604020202020204" pitchFamily="34" charset="0"/>
              </a:rPr>
              <a:t>: </a:t>
            </a:r>
            <a:r>
              <a:rPr lang="vi-VN" dirty="0" smtClean="0">
                <a:solidFill>
                  <a:srgbClr val="002060"/>
                </a:solidFill>
                <a:cs typeface="Arial" pitchFamily="34" charset="0"/>
              </a:rPr>
              <a:t>Sử </a:t>
            </a:r>
            <a:r>
              <a:rPr lang="vi-VN" dirty="0">
                <a:solidFill>
                  <a:srgbClr val="002060"/>
                </a:solidFill>
                <a:cs typeface="Arial" pitchFamily="34" charset="0"/>
              </a:rPr>
              <a:t>dụng kinh phí chi không đúng mục đích </a:t>
            </a:r>
            <a:r>
              <a:rPr lang="vi-VN" dirty="0" smtClean="0">
                <a:solidFill>
                  <a:srgbClr val="002060"/>
                </a:solidFill>
                <a:cs typeface="Arial" pitchFamily="34" charset="0"/>
              </a:rPr>
              <a:t>(kinh </a:t>
            </a:r>
            <a:r>
              <a:rPr lang="vi-VN" dirty="0">
                <a:solidFill>
                  <a:srgbClr val="002060"/>
                </a:solidFill>
                <a:cs typeface="Arial" pitchFamily="34" charset="0"/>
              </a:rPr>
              <a:t>phí không thường xuyên chi cho hoạt động thường xuyên; dùng kinh phí của sự nghiệp này chi cho sự nghiệp khác</a:t>
            </a:r>
            <a:r>
              <a:rPr lang="en-US" dirty="0">
                <a:solidFill>
                  <a:srgbClr val="002060"/>
                </a:solidFill>
                <a:latin typeface="Arial" pitchFamily="34" charset="0"/>
                <a:cs typeface="Arial" pitchFamily="34" charset="0"/>
              </a:rPr>
              <a:t>,</a:t>
            </a:r>
            <a:r>
              <a:rPr lang="vi-VN" dirty="0">
                <a:solidFill>
                  <a:srgbClr val="002060"/>
                </a:solidFill>
                <a:cs typeface="Arial" pitchFamily="34" charset="0"/>
              </a:rPr>
              <a:t>…); </a:t>
            </a:r>
            <a:endParaRPr lang="en-US" dirty="0" smtClean="0">
              <a:solidFill>
                <a:srgbClr val="002060"/>
              </a:solidFill>
              <a:cs typeface="Arial" pitchFamily="34" charset="0"/>
            </a:endParaRPr>
          </a:p>
          <a:p>
            <a:pPr algn="just">
              <a:lnSpc>
                <a:spcPct val="110000"/>
              </a:lnSpc>
              <a:spcBef>
                <a:spcPts val="0"/>
              </a:spcBef>
            </a:pPr>
            <a:r>
              <a:rPr lang="vi-VN" dirty="0">
                <a:solidFill>
                  <a:srgbClr val="002060"/>
                </a:solidFill>
                <a:cs typeface="Arial" pitchFamily="34" charset="0"/>
              </a:rPr>
              <a:t>Kinh phí bố trí để thực hiện nhiệm vụ sau khi hoàn thành kinh phí còn dư không nộp trả </a:t>
            </a:r>
            <a:r>
              <a:rPr lang="en-US" dirty="0" err="1" smtClean="0">
                <a:solidFill>
                  <a:srgbClr val="002060"/>
                </a:solidFill>
                <a:latin typeface="Arial" panose="020B0604020202020204" pitchFamily="34" charset="0"/>
                <a:cs typeface="Arial" panose="020B0604020202020204" pitchFamily="34" charset="0"/>
              </a:rPr>
              <a:t>ngân</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sách</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theo</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quy</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định</a:t>
            </a:r>
            <a:r>
              <a:rPr lang="vi-VN" dirty="0" smtClean="0">
                <a:solidFill>
                  <a:srgbClr val="002060"/>
                </a:solidFill>
                <a:latin typeface="Arial" panose="020B0604020202020204" pitchFamily="34" charset="0"/>
                <a:cs typeface="Arial" panose="020B0604020202020204" pitchFamily="34" charset="0"/>
              </a:rPr>
              <a:t>.</a:t>
            </a:r>
            <a:endParaRPr lang="en-US" dirty="0">
              <a:solidFill>
                <a:srgbClr val="002060"/>
              </a:solidFill>
              <a:latin typeface="Arial" pitchFamily="34" charset="0"/>
              <a:cs typeface="Arial" pitchFamily="34" charset="0"/>
            </a:endParaRPr>
          </a:p>
          <a:p>
            <a:pPr algn="just">
              <a:lnSpc>
                <a:spcPct val="110000"/>
              </a:lnSpc>
              <a:spcBef>
                <a:spcPts val="0"/>
              </a:spcBef>
            </a:pPr>
            <a:r>
              <a:rPr lang="vi-VN" dirty="0" smtClean="0">
                <a:solidFill>
                  <a:srgbClr val="002060"/>
                </a:solidFill>
                <a:cs typeface="Arial" pitchFamily="34" charset="0"/>
              </a:rPr>
              <a:t>Chấp </a:t>
            </a:r>
            <a:r>
              <a:rPr lang="vi-VN" dirty="0">
                <a:solidFill>
                  <a:srgbClr val="002060"/>
                </a:solidFill>
                <a:cs typeface="Arial" pitchFamily="34" charset="0"/>
              </a:rPr>
              <a:t>hành chế độ thu:</a:t>
            </a:r>
            <a:r>
              <a:rPr lang="en-US" dirty="0">
                <a:solidFill>
                  <a:srgbClr val="002060"/>
                </a:solidFill>
                <a:latin typeface="Arial" pitchFamily="34" charset="0"/>
                <a:cs typeface="Arial" pitchFamily="34" charset="0"/>
              </a:rPr>
              <a:t> C</a:t>
            </a:r>
            <a:r>
              <a:rPr lang="vi-VN" dirty="0">
                <a:solidFill>
                  <a:srgbClr val="002060"/>
                </a:solidFill>
                <a:cs typeface="Arial" pitchFamily="34" charset="0"/>
              </a:rPr>
              <a:t>hưa kê khai nộp thuế TNDN từ nguồn </a:t>
            </a:r>
            <a:r>
              <a:rPr lang="vi-VN" dirty="0" smtClean="0">
                <a:solidFill>
                  <a:srgbClr val="002060"/>
                </a:solidFill>
                <a:cs typeface="Arial" pitchFamily="34" charset="0"/>
              </a:rPr>
              <a:t>thu </a:t>
            </a:r>
            <a:r>
              <a:rPr lang="vi-VN" dirty="0">
                <a:solidFill>
                  <a:srgbClr val="002060"/>
                </a:solidFill>
                <a:cs typeface="Arial" pitchFamily="34" charset="0"/>
              </a:rPr>
              <a:t>khác,</a:t>
            </a:r>
            <a:r>
              <a:rPr lang="en-US" dirty="0">
                <a:solidFill>
                  <a:srgbClr val="002060"/>
                </a:solidFill>
                <a:latin typeface="Arial" pitchFamily="34" charset="0"/>
                <a:cs typeface="Arial" pitchFamily="34" charset="0"/>
              </a:rPr>
              <a:t> </a:t>
            </a:r>
            <a:r>
              <a:rPr lang="en-US" dirty="0" err="1">
                <a:solidFill>
                  <a:srgbClr val="002060"/>
                </a:solidFill>
                <a:latin typeface="Arial" pitchFamily="34" charset="0"/>
                <a:cs typeface="Arial" pitchFamily="34" charset="0"/>
              </a:rPr>
              <a:t>thu</a:t>
            </a:r>
            <a:r>
              <a:rPr lang="en-US" dirty="0">
                <a:solidFill>
                  <a:srgbClr val="002060"/>
                </a:solidFill>
                <a:latin typeface="Arial" pitchFamily="34" charset="0"/>
                <a:cs typeface="Arial" pitchFamily="34" charset="0"/>
              </a:rPr>
              <a:t> </a:t>
            </a:r>
            <a:r>
              <a:rPr lang="en-US" dirty="0" err="1">
                <a:solidFill>
                  <a:srgbClr val="002060"/>
                </a:solidFill>
                <a:latin typeface="Arial" pitchFamily="34" charset="0"/>
                <a:cs typeface="Arial" pitchFamily="34" charset="0"/>
              </a:rPr>
              <a:t>phí</a:t>
            </a:r>
            <a:r>
              <a:rPr lang="en-US" dirty="0">
                <a:solidFill>
                  <a:srgbClr val="002060"/>
                </a:solidFill>
                <a:latin typeface="Arial" pitchFamily="34" charset="0"/>
                <a:cs typeface="Arial" pitchFamily="34" charset="0"/>
              </a:rPr>
              <a:t> </a:t>
            </a:r>
            <a:r>
              <a:rPr lang="en-US" dirty="0" err="1">
                <a:solidFill>
                  <a:srgbClr val="002060"/>
                </a:solidFill>
                <a:latin typeface="Arial" pitchFamily="34" charset="0"/>
                <a:cs typeface="Arial" pitchFamily="34" charset="0"/>
              </a:rPr>
              <a:t>giữ</a:t>
            </a:r>
            <a:r>
              <a:rPr lang="en-US" dirty="0">
                <a:solidFill>
                  <a:srgbClr val="002060"/>
                </a:solidFill>
                <a:latin typeface="Arial" pitchFamily="34" charset="0"/>
                <a:cs typeface="Arial" pitchFamily="34" charset="0"/>
              </a:rPr>
              <a:t> </a:t>
            </a:r>
            <a:r>
              <a:rPr lang="en-US" dirty="0" err="1">
                <a:solidFill>
                  <a:srgbClr val="002060"/>
                </a:solidFill>
                <a:latin typeface="Arial" pitchFamily="34" charset="0"/>
                <a:cs typeface="Arial" pitchFamily="34" charset="0"/>
              </a:rPr>
              <a:t>xe</a:t>
            </a:r>
            <a:r>
              <a:rPr lang="vi-VN" dirty="0" smtClean="0">
                <a:solidFill>
                  <a:srgbClr val="002060"/>
                </a:solidFill>
                <a:cs typeface="Arial" pitchFamily="34" charset="0"/>
              </a:rPr>
              <a:t>;</a:t>
            </a:r>
            <a:r>
              <a:rPr lang="en-US" dirty="0" smtClean="0">
                <a:solidFill>
                  <a:srgbClr val="002060"/>
                </a:solidFill>
                <a:cs typeface="Arial" pitchFamily="34" charset="0"/>
              </a:rPr>
              <a:t> </a:t>
            </a:r>
            <a:r>
              <a:rPr lang="en-US" dirty="0" err="1" smtClean="0">
                <a:solidFill>
                  <a:srgbClr val="002060"/>
                </a:solidFill>
                <a:latin typeface="Arial" panose="020B0604020202020204" pitchFamily="34" charset="0"/>
                <a:cs typeface="Arial" panose="020B0604020202020204" pitchFamily="34" charset="0"/>
              </a:rPr>
              <a:t>thuê</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căn</a:t>
            </a:r>
            <a:r>
              <a:rPr lang="en-US" dirty="0" smtClean="0">
                <a:solidFill>
                  <a:srgbClr val="002060"/>
                </a:solidFill>
                <a:latin typeface="Arial" panose="020B0604020202020204" pitchFamily="34" charset="0"/>
                <a:cs typeface="Arial" panose="020B0604020202020204" pitchFamily="34" charset="0"/>
              </a:rPr>
              <a:t> tin…..</a:t>
            </a:r>
            <a:r>
              <a:rPr lang="vi-VN" dirty="0" smtClean="0">
                <a:solidFill>
                  <a:srgbClr val="002060"/>
                </a:solidFill>
                <a:latin typeface="Arial" panose="020B0604020202020204" pitchFamily="34" charset="0"/>
                <a:cs typeface="Arial" panose="020B0604020202020204" pitchFamily="34" charset="0"/>
              </a:rPr>
              <a:t> </a:t>
            </a:r>
            <a:r>
              <a:rPr lang="en-US" dirty="0">
                <a:solidFill>
                  <a:srgbClr val="002060"/>
                </a:solidFill>
                <a:latin typeface="Arial" pitchFamily="34" charset="0"/>
                <a:cs typeface="Arial" pitchFamily="34" charset="0"/>
              </a:rPr>
              <a:t>c</a:t>
            </a:r>
            <a:r>
              <a:rPr lang="vi-VN" dirty="0">
                <a:solidFill>
                  <a:srgbClr val="002060"/>
                </a:solidFill>
                <a:cs typeface="Arial" pitchFamily="34" charset="0"/>
              </a:rPr>
              <a:t>hưa ghi nhận và kê khai đầy đủ doanh thu</a:t>
            </a:r>
            <a:r>
              <a:rPr lang="en-US" dirty="0">
                <a:solidFill>
                  <a:srgbClr val="002060"/>
                </a:solidFill>
                <a:latin typeface="Arial" pitchFamily="34" charset="0"/>
                <a:cs typeface="Arial" pitchFamily="34" charset="0"/>
              </a:rPr>
              <a:t>; </a:t>
            </a:r>
            <a:r>
              <a:rPr lang="vi-VN" dirty="0">
                <a:solidFill>
                  <a:srgbClr val="002060"/>
                </a:solidFill>
                <a:cs typeface="Arial" pitchFamily="34" charset="0"/>
              </a:rPr>
              <a:t>quy định và thực hiện mức thu cao hơn mức thu do cơ quan có thẩm quyền quy định hoặc tự ban hành các </a:t>
            </a:r>
            <a:r>
              <a:rPr lang="en-US" dirty="0" err="1">
                <a:solidFill>
                  <a:srgbClr val="002060"/>
                </a:solidFill>
                <a:latin typeface="Arial" pitchFamily="34" charset="0"/>
                <a:cs typeface="Arial" pitchFamily="34" charset="0"/>
              </a:rPr>
              <a:t>khoản</a:t>
            </a:r>
            <a:r>
              <a:rPr lang="en-US" dirty="0">
                <a:solidFill>
                  <a:srgbClr val="002060"/>
                </a:solidFill>
                <a:latin typeface="Arial" pitchFamily="34" charset="0"/>
                <a:cs typeface="Arial" pitchFamily="34" charset="0"/>
              </a:rPr>
              <a:t> </a:t>
            </a:r>
            <a:r>
              <a:rPr lang="vi-VN" dirty="0">
                <a:solidFill>
                  <a:srgbClr val="002060"/>
                </a:solidFill>
                <a:cs typeface="Arial" pitchFamily="34" charset="0"/>
              </a:rPr>
              <a:t>thu ngoài các khoản thu được phép thu theo quy </a:t>
            </a:r>
            <a:r>
              <a:rPr lang="vi-VN" dirty="0" smtClean="0">
                <a:solidFill>
                  <a:srgbClr val="002060"/>
                </a:solidFill>
                <a:cs typeface="Arial" pitchFamily="34" charset="0"/>
              </a:rPr>
              <a:t>định</a:t>
            </a:r>
            <a:r>
              <a:rPr lang="en-US" dirty="0" smtClean="0">
                <a:solidFill>
                  <a:srgbClr val="002060"/>
                </a:solidFill>
                <a:latin typeface="Arial" pitchFamily="34" charset="0"/>
                <a:cs typeface="Arial" pitchFamily="34" charset="0"/>
              </a:rPr>
              <a:t>.</a:t>
            </a:r>
            <a:endParaRPr lang="vi-VN" dirty="0">
              <a:solidFill>
                <a:srgbClr val="002060"/>
              </a:solidFill>
              <a:cs typeface="Arial" pitchFamily="34" charset="0"/>
            </a:endParaRPr>
          </a:p>
        </p:txBody>
      </p:sp>
      <p:sp>
        <p:nvSpPr>
          <p:cNvPr id="4" name="Slide Number Placeholder 3"/>
          <p:cNvSpPr>
            <a:spLocks noGrp="1"/>
          </p:cNvSpPr>
          <p:nvPr>
            <p:ph type="sldNum" sz="quarter" idx="12"/>
          </p:nvPr>
        </p:nvSpPr>
        <p:spPr/>
        <p:txBody>
          <a:bodyPr/>
          <a:lstStyle/>
          <a:p>
            <a:fld id="{9C26F335-B4D6-424E-9970-711117E1B935}" type="slidenum">
              <a:rPr lang="en-US" smtClean="0"/>
              <a:t>34</a:t>
            </a:fld>
            <a:endParaRPr lang="en-US"/>
          </a:p>
        </p:txBody>
      </p:sp>
    </p:spTree>
    <p:extLst>
      <p:ext uri="{BB962C8B-B14F-4D97-AF65-F5344CB8AC3E}">
        <p14:creationId xmlns:p14="http://schemas.microsoft.com/office/powerpoint/2010/main" val="304715905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FF0000"/>
                </a:solidFill>
                <a:latin typeface="Arial" panose="020B0604020202020204" pitchFamily="34" charset="0"/>
                <a:cs typeface="Arial" panose="020B0604020202020204" pitchFamily="34" charset="0"/>
              </a:rPr>
              <a:t>MỘT SỐ NỘI DUNG CẦN LƯU Ý (TT)</a:t>
            </a:r>
            <a:endParaRPr lang="en-US" dirty="0"/>
          </a:p>
        </p:txBody>
      </p:sp>
      <p:sp>
        <p:nvSpPr>
          <p:cNvPr id="3" name="Content Placeholder 2"/>
          <p:cNvSpPr>
            <a:spLocks noGrp="1"/>
          </p:cNvSpPr>
          <p:nvPr>
            <p:ph idx="1"/>
          </p:nvPr>
        </p:nvSpPr>
        <p:spPr/>
        <p:txBody>
          <a:bodyPr/>
          <a:lstStyle/>
          <a:p>
            <a:pPr algn="just">
              <a:lnSpc>
                <a:spcPct val="100000"/>
              </a:lnSpc>
            </a:pPr>
            <a:r>
              <a:rPr lang="en-US" dirty="0" err="1">
                <a:solidFill>
                  <a:srgbClr val="002060"/>
                </a:solidFill>
                <a:latin typeface="Arial" panose="020B0604020202020204" pitchFamily="34" charset="0"/>
                <a:cs typeface="Arial" panose="020B0604020202020204" pitchFamily="34" charset="0"/>
              </a:rPr>
              <a:t>Một</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số</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đơn</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vị</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ghi</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nhận</a:t>
            </a:r>
            <a:r>
              <a:rPr lang="en-US" dirty="0">
                <a:solidFill>
                  <a:srgbClr val="002060"/>
                </a:solidFill>
                <a:latin typeface="Arial" panose="020B0604020202020204" pitchFamily="34" charset="0"/>
                <a:cs typeface="Arial" panose="020B0604020202020204" pitchFamily="34" charset="0"/>
              </a:rPr>
              <a:t> chi </a:t>
            </a:r>
            <a:r>
              <a:rPr lang="en-US" dirty="0" err="1">
                <a:solidFill>
                  <a:srgbClr val="002060"/>
                </a:solidFill>
                <a:latin typeface="Arial" panose="020B0604020202020204" pitchFamily="34" charset="0"/>
                <a:cs typeface="Arial" panose="020B0604020202020204" pitchFamily="34" charset="0"/>
              </a:rPr>
              <a:t>phí</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đối</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với</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số</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trích</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tạo</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nguồn</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thực</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hiện</a:t>
            </a:r>
            <a:r>
              <a:rPr lang="en-US" dirty="0">
                <a:solidFill>
                  <a:srgbClr val="002060"/>
                </a:solidFill>
                <a:latin typeface="Arial" panose="020B0604020202020204" pitchFamily="34" charset="0"/>
                <a:cs typeface="Arial" panose="020B0604020202020204" pitchFamily="34" charset="0"/>
              </a:rPr>
              <a:t> CCTL </a:t>
            </a:r>
            <a:r>
              <a:rPr lang="en-US" dirty="0" err="1">
                <a:solidFill>
                  <a:srgbClr val="002060"/>
                </a:solidFill>
                <a:latin typeface="Arial" panose="020B0604020202020204" pitchFamily="34" charset="0"/>
                <a:cs typeface="Arial" panose="020B0604020202020204" pitchFamily="34" charset="0"/>
              </a:rPr>
              <a:t>là</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chưa</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chính</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xác</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Đơn</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vị</a:t>
            </a:r>
            <a:r>
              <a:rPr lang="en-US" dirty="0">
                <a:solidFill>
                  <a:srgbClr val="002060"/>
                </a:solidFill>
                <a:latin typeface="Arial" panose="020B0604020202020204" pitchFamily="34" charset="0"/>
                <a:cs typeface="Arial" panose="020B0604020202020204" pitchFamily="34" charset="0"/>
              </a:rPr>
              <a:t> </a:t>
            </a:r>
            <a:r>
              <a:rPr lang="en-US" dirty="0" err="1">
                <a:solidFill>
                  <a:srgbClr val="002060"/>
                </a:solidFill>
                <a:latin typeface="Arial" panose="020B0604020202020204" pitchFamily="34" charset="0"/>
                <a:cs typeface="Arial" panose="020B0604020202020204" pitchFamily="34" charset="0"/>
              </a:rPr>
              <a:t>cần</a:t>
            </a:r>
            <a:r>
              <a:rPr lang="en-US" dirty="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xem</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số</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tiền</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trích</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tạo</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nguồn</a:t>
            </a:r>
            <a:r>
              <a:rPr lang="en-US" dirty="0" smtClean="0">
                <a:solidFill>
                  <a:srgbClr val="002060"/>
                </a:solidFill>
                <a:latin typeface="Arial" panose="020B0604020202020204" pitchFamily="34" charset="0"/>
                <a:cs typeface="Arial" panose="020B0604020202020204" pitchFamily="34" charset="0"/>
              </a:rPr>
              <a:t> CCTL </a:t>
            </a:r>
            <a:r>
              <a:rPr lang="en-US" dirty="0" err="1" smtClean="0">
                <a:solidFill>
                  <a:srgbClr val="002060"/>
                </a:solidFill>
                <a:latin typeface="Arial" panose="020B0604020202020204" pitchFamily="34" charset="0"/>
                <a:cs typeface="Arial" panose="020B0604020202020204" pitchFamily="34" charset="0"/>
              </a:rPr>
              <a:t>là</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kinh</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phí</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hoạt</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động</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để</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tiếp</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tục</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quản</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lý</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và</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theo</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dõi</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Khi</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sử</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dụng</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ngoài</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mục</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đích</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tăng</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lương</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theo</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quy</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định</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của</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Chính</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phủ</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phải</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đề</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xuất</a:t>
            </a:r>
            <a:r>
              <a:rPr lang="en-US" dirty="0" smtClean="0">
                <a:solidFill>
                  <a:srgbClr val="002060"/>
                </a:solidFill>
                <a:latin typeface="Arial" panose="020B0604020202020204" pitchFamily="34" charset="0"/>
                <a:cs typeface="Arial" panose="020B0604020202020204" pitchFamily="34" charset="0"/>
              </a:rPr>
              <a:t> UBND </a:t>
            </a:r>
            <a:r>
              <a:rPr lang="en-US" dirty="0" err="1" smtClean="0">
                <a:solidFill>
                  <a:srgbClr val="002060"/>
                </a:solidFill>
                <a:latin typeface="Arial" panose="020B0604020202020204" pitchFamily="34" charset="0"/>
                <a:cs typeface="Arial" panose="020B0604020202020204" pitchFamily="34" charset="0"/>
              </a:rPr>
              <a:t>tỉnh</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chấp</a:t>
            </a:r>
            <a:r>
              <a:rPr lang="en-US" dirty="0" smtClean="0">
                <a:solidFill>
                  <a:srgbClr val="002060"/>
                </a:solidFill>
                <a:latin typeface="Arial" panose="020B0604020202020204" pitchFamily="34" charset="0"/>
                <a:cs typeface="Arial" panose="020B0604020202020204" pitchFamily="34" charset="0"/>
              </a:rPr>
              <a:t> </a:t>
            </a:r>
            <a:r>
              <a:rPr lang="en-US" dirty="0" err="1" smtClean="0">
                <a:solidFill>
                  <a:srgbClr val="002060"/>
                </a:solidFill>
                <a:latin typeface="Arial" panose="020B0604020202020204" pitchFamily="34" charset="0"/>
                <a:cs typeface="Arial" panose="020B0604020202020204" pitchFamily="34" charset="0"/>
              </a:rPr>
              <a:t>thuận</a:t>
            </a:r>
            <a:r>
              <a:rPr lang="en-US" dirty="0" smtClean="0">
                <a:solidFill>
                  <a:srgbClr val="002060"/>
                </a:solidFill>
                <a:latin typeface="Arial" panose="020B0604020202020204" pitchFamily="34" charset="0"/>
                <a:cs typeface="Arial" panose="020B0604020202020204" pitchFamily="34" charset="0"/>
              </a:rPr>
              <a:t>.</a:t>
            </a:r>
            <a:endParaRPr lang="en-US" dirty="0">
              <a:solidFill>
                <a:srgbClr val="002060"/>
              </a:solidFill>
              <a:latin typeface="Arial" panose="020B0604020202020204" pitchFamily="34" charset="0"/>
              <a:cs typeface="Arial" panose="020B0604020202020204" pitchFamily="34" charset="0"/>
            </a:endParaRPr>
          </a:p>
          <a:p>
            <a:pPr>
              <a:lnSpc>
                <a:spcPct val="100000"/>
              </a:lnSpc>
            </a:pPr>
            <a:endParaRPr lang="en-US" dirty="0"/>
          </a:p>
        </p:txBody>
      </p:sp>
      <p:sp>
        <p:nvSpPr>
          <p:cNvPr id="4" name="Slide Number Placeholder 3"/>
          <p:cNvSpPr>
            <a:spLocks noGrp="1"/>
          </p:cNvSpPr>
          <p:nvPr>
            <p:ph type="sldNum" sz="quarter" idx="12"/>
          </p:nvPr>
        </p:nvSpPr>
        <p:spPr/>
        <p:txBody>
          <a:bodyPr/>
          <a:lstStyle/>
          <a:p>
            <a:fld id="{9C26F335-B4D6-424E-9970-711117E1B935}" type="slidenum">
              <a:rPr lang="en-US" smtClean="0"/>
              <a:t>35</a:t>
            </a:fld>
            <a:endParaRPr lang="en-US"/>
          </a:p>
        </p:txBody>
      </p:sp>
    </p:spTree>
    <p:extLst>
      <p:ext uri="{BB962C8B-B14F-4D97-AF65-F5344CB8AC3E}">
        <p14:creationId xmlns:p14="http://schemas.microsoft.com/office/powerpoint/2010/main" val="276175097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2688318"/>
          </a:xfrm>
        </p:spPr>
        <p:txBody>
          <a:bodyPr>
            <a:normAutofit/>
          </a:bodyPr>
          <a:lstStyle/>
          <a:p>
            <a:pPr algn="ctr"/>
            <a:r>
              <a:rPr lang="en-US" sz="6000" b="1" dirty="0" smtClean="0">
                <a:solidFill>
                  <a:srgbClr val="00B050"/>
                </a:solidFill>
              </a:rPr>
              <a:t>CHÂN THÀNH CÁM ƠN CÁC ANH/CHỊ ĐÃ CHÚ Ý LẮNG NGHE</a:t>
            </a:r>
            <a:endParaRPr lang="en-US" sz="6000" b="1" dirty="0">
              <a:solidFill>
                <a:srgbClr val="00B050"/>
              </a:solidFill>
            </a:endParaRPr>
          </a:p>
        </p:txBody>
      </p:sp>
      <p:pic>
        <p:nvPicPr>
          <p:cNvPr id="4"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434443" y="3053443"/>
            <a:ext cx="5715000" cy="3209925"/>
          </a:xfrm>
        </p:spPr>
      </p:pic>
      <p:sp>
        <p:nvSpPr>
          <p:cNvPr id="3" name="Slide Number Placeholder 2"/>
          <p:cNvSpPr>
            <a:spLocks noGrp="1"/>
          </p:cNvSpPr>
          <p:nvPr>
            <p:ph type="sldNum" sz="quarter" idx="12"/>
          </p:nvPr>
        </p:nvSpPr>
        <p:spPr/>
        <p:txBody>
          <a:bodyPr/>
          <a:lstStyle/>
          <a:p>
            <a:fld id="{9C26F335-B4D6-424E-9970-711117E1B935}" type="slidenum">
              <a:rPr lang="en-US" smtClean="0"/>
              <a:t>36</a:t>
            </a:fld>
            <a:endParaRPr lang="en-US"/>
          </a:p>
        </p:txBody>
      </p:sp>
    </p:spTree>
    <p:extLst>
      <p:ext uri="{BB962C8B-B14F-4D97-AF65-F5344CB8AC3E}">
        <p14:creationId xmlns:p14="http://schemas.microsoft.com/office/powerpoint/2010/main" val="32446448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11702"/>
            <a:ext cx="12063662" cy="1185460"/>
          </a:xfrm>
        </p:spPr>
        <p:txBody>
          <a:bodyPr>
            <a:normAutofit/>
          </a:bodyPr>
          <a:lstStyle/>
          <a:p>
            <a:pPr algn="ctr"/>
            <a:r>
              <a:rPr lang="en-US" b="1" dirty="0" err="1" smtClean="0">
                <a:solidFill>
                  <a:srgbClr val="FF0000"/>
                </a:solidFill>
                <a:latin typeface="Arial" panose="020B0604020202020204" pitchFamily="34" charset="0"/>
                <a:cs typeface="Arial" panose="020B0604020202020204" pitchFamily="34" charset="0"/>
              </a:rPr>
              <a:t>Phân</a:t>
            </a:r>
            <a:r>
              <a:rPr lang="en-US" b="1" dirty="0" smtClean="0">
                <a:solidFill>
                  <a:srgbClr val="FF0000"/>
                </a:solidFill>
                <a:latin typeface="Arial" panose="020B0604020202020204" pitchFamily="34" charset="0"/>
                <a:cs typeface="Arial" panose="020B0604020202020204" pitchFamily="34" charset="0"/>
              </a:rPr>
              <a:t> </a:t>
            </a:r>
            <a:r>
              <a:rPr lang="en-US" b="1" dirty="0" err="1" smtClean="0">
                <a:solidFill>
                  <a:srgbClr val="FF0000"/>
                </a:solidFill>
                <a:latin typeface="Arial" panose="020B0604020202020204" pitchFamily="34" charset="0"/>
                <a:cs typeface="Arial" panose="020B0604020202020204" pitchFamily="34" charset="0"/>
              </a:rPr>
              <a:t>loại</a:t>
            </a:r>
            <a:r>
              <a:rPr lang="en-US" b="1" dirty="0" smtClean="0">
                <a:solidFill>
                  <a:srgbClr val="FF0000"/>
                </a:solidFill>
                <a:latin typeface="Arial" panose="020B0604020202020204" pitchFamily="34" charset="0"/>
                <a:cs typeface="Arial" panose="020B0604020202020204" pitchFamily="34" charset="0"/>
              </a:rPr>
              <a:t> 24 </a:t>
            </a:r>
            <a:r>
              <a:rPr lang="en-US" b="1" dirty="0" err="1" smtClean="0">
                <a:solidFill>
                  <a:srgbClr val="FF0000"/>
                </a:solidFill>
                <a:latin typeface="Arial" panose="020B0604020202020204" pitchFamily="34" charset="0"/>
                <a:cs typeface="Arial" panose="020B0604020202020204" pitchFamily="34" charset="0"/>
              </a:rPr>
              <a:t>đơn</a:t>
            </a:r>
            <a:r>
              <a:rPr lang="en-US" b="1" dirty="0" smtClean="0">
                <a:solidFill>
                  <a:srgbClr val="FF0000"/>
                </a:solidFill>
                <a:latin typeface="Arial" panose="020B0604020202020204" pitchFamily="34" charset="0"/>
                <a:cs typeface="Arial" panose="020B0604020202020204" pitchFamily="34" charset="0"/>
              </a:rPr>
              <a:t> </a:t>
            </a:r>
            <a:r>
              <a:rPr lang="en-US" b="1" dirty="0" err="1" smtClean="0">
                <a:solidFill>
                  <a:srgbClr val="FF0000"/>
                </a:solidFill>
                <a:latin typeface="Arial" panose="020B0604020202020204" pitchFamily="34" charset="0"/>
                <a:cs typeface="Arial" panose="020B0604020202020204" pitchFamily="34" charset="0"/>
              </a:rPr>
              <a:t>vị</a:t>
            </a:r>
            <a:r>
              <a:rPr lang="en-US" b="1" dirty="0" smtClean="0">
                <a:solidFill>
                  <a:srgbClr val="FF0000"/>
                </a:solidFill>
                <a:latin typeface="Arial" panose="020B0604020202020204" pitchFamily="34" charset="0"/>
                <a:cs typeface="Arial" panose="020B0604020202020204" pitchFamily="34" charset="0"/>
              </a:rPr>
              <a:t> </a:t>
            </a:r>
            <a:r>
              <a:rPr lang="en-US" b="1" dirty="0" err="1" smtClean="0">
                <a:solidFill>
                  <a:srgbClr val="FF0000"/>
                </a:solidFill>
                <a:latin typeface="Arial" panose="020B0604020202020204" pitchFamily="34" charset="0"/>
                <a:cs typeface="Arial" panose="020B0604020202020204" pitchFamily="34" charset="0"/>
              </a:rPr>
              <a:t>sự</a:t>
            </a:r>
            <a:r>
              <a:rPr lang="en-US" b="1" dirty="0" smtClean="0">
                <a:solidFill>
                  <a:srgbClr val="FF0000"/>
                </a:solidFill>
                <a:latin typeface="Arial" panose="020B0604020202020204" pitchFamily="34" charset="0"/>
                <a:cs typeface="Arial" panose="020B0604020202020204" pitchFamily="34" charset="0"/>
              </a:rPr>
              <a:t> </a:t>
            </a:r>
            <a:r>
              <a:rPr lang="en-US" b="1" dirty="0" err="1" smtClean="0">
                <a:solidFill>
                  <a:srgbClr val="FF0000"/>
                </a:solidFill>
                <a:latin typeface="Arial" panose="020B0604020202020204" pitchFamily="34" charset="0"/>
                <a:cs typeface="Arial" panose="020B0604020202020204" pitchFamily="34" charset="0"/>
              </a:rPr>
              <a:t>nghiệp</a:t>
            </a:r>
            <a:r>
              <a:rPr lang="en-US" b="1" dirty="0" smtClean="0">
                <a:solidFill>
                  <a:srgbClr val="FF0000"/>
                </a:solidFill>
                <a:latin typeface="Arial" panose="020B0604020202020204" pitchFamily="34" charset="0"/>
                <a:cs typeface="Arial" panose="020B0604020202020204" pitchFamily="34" charset="0"/>
              </a:rPr>
              <a:t> </a:t>
            </a:r>
            <a:r>
              <a:rPr lang="en-US" b="1" dirty="0">
                <a:solidFill>
                  <a:srgbClr val="FF0000"/>
                </a:solidFill>
                <a:latin typeface="Arial" panose="020B0604020202020204" pitchFamily="34" charset="0"/>
                <a:cs typeface="Arial" panose="020B0604020202020204" pitchFamily="34" charset="0"/>
              </a:rPr>
              <a:t>y </a:t>
            </a:r>
            <a:r>
              <a:rPr lang="en-US" b="1" dirty="0" err="1">
                <a:solidFill>
                  <a:srgbClr val="FF0000"/>
                </a:solidFill>
                <a:latin typeface="Arial" panose="020B0604020202020204" pitchFamily="34" charset="0"/>
                <a:cs typeface="Arial" panose="020B0604020202020204" pitchFamily="34" charset="0"/>
              </a:rPr>
              <a:t>tế</a:t>
            </a:r>
            <a:r>
              <a:rPr lang="en-US" b="1" dirty="0">
                <a:solidFill>
                  <a:srgbClr val="FF0000"/>
                </a:solidFill>
                <a:latin typeface="Arial" panose="020B0604020202020204" pitchFamily="34" charset="0"/>
                <a:cs typeface="Arial" panose="020B0604020202020204" pitchFamily="34" charset="0"/>
              </a:rPr>
              <a:t> </a:t>
            </a:r>
            <a:r>
              <a:rPr lang="en-US" b="1" dirty="0" err="1">
                <a:solidFill>
                  <a:srgbClr val="FF0000"/>
                </a:solidFill>
                <a:latin typeface="Arial" panose="020B0604020202020204" pitchFamily="34" charset="0"/>
                <a:cs typeface="Arial" panose="020B0604020202020204" pitchFamily="34" charset="0"/>
              </a:rPr>
              <a:t>công</a:t>
            </a:r>
            <a:r>
              <a:rPr lang="en-US" b="1" dirty="0">
                <a:solidFill>
                  <a:srgbClr val="FF0000"/>
                </a:solidFill>
                <a:latin typeface="Arial" panose="020B0604020202020204" pitchFamily="34" charset="0"/>
                <a:cs typeface="Arial" panose="020B0604020202020204" pitchFamily="34" charset="0"/>
              </a:rPr>
              <a:t> </a:t>
            </a:r>
            <a:r>
              <a:rPr lang="en-US" b="1" dirty="0" err="1" smtClean="0">
                <a:solidFill>
                  <a:srgbClr val="FF0000"/>
                </a:solidFill>
                <a:latin typeface="Arial" panose="020B0604020202020204" pitchFamily="34" charset="0"/>
                <a:cs typeface="Arial" panose="020B0604020202020204" pitchFamily="34" charset="0"/>
              </a:rPr>
              <a:t>lập</a:t>
            </a:r>
            <a:endParaRPr lang="en-US" b="1" dirty="0">
              <a:solidFill>
                <a:srgbClr val="FF0000"/>
              </a:solidFill>
              <a:latin typeface="Arial" panose="020B0604020202020204" pitchFamily="34" charset="0"/>
              <a:cs typeface="Arial" panose="020B0604020202020204" pitchFamily="34" charset="0"/>
            </a:endParaRP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405102841"/>
              </p:ext>
            </p:extLst>
          </p:nvPr>
        </p:nvGraphicFramePr>
        <p:xfrm>
          <a:off x="694886" y="1081009"/>
          <a:ext cx="2929759" cy="2560320"/>
        </p:xfrm>
        <a:graphic>
          <a:graphicData uri="http://schemas.openxmlformats.org/drawingml/2006/table">
            <a:tbl>
              <a:tblPr firstRow="1" bandRow="1">
                <a:tableStyleId>{10A1B5D5-9B99-4C35-A422-299274C87663}</a:tableStyleId>
              </a:tblPr>
              <a:tblGrid>
                <a:gridCol w="2929759"/>
              </a:tblGrid>
              <a:tr h="370840">
                <a:tc>
                  <a:txBody>
                    <a:bodyPr/>
                    <a:lstStyle/>
                    <a:p>
                      <a:r>
                        <a:rPr lang="en-US" sz="1800" dirty="0" smtClean="0">
                          <a:latin typeface="Arial" panose="020B0604020202020204" pitchFamily="34" charset="0"/>
                          <a:cs typeface="Arial" panose="020B0604020202020204" pitchFamily="34" charset="0"/>
                        </a:rPr>
                        <a:t>3 </a:t>
                      </a:r>
                      <a:r>
                        <a:rPr lang="en-US" sz="1800" dirty="0" err="1" smtClean="0">
                          <a:latin typeface="Arial" panose="020B0604020202020204" pitchFamily="34" charset="0"/>
                          <a:cs typeface="Arial" panose="020B0604020202020204" pitchFamily="34" charset="0"/>
                        </a:rPr>
                        <a:t>đơn</a:t>
                      </a:r>
                      <a:r>
                        <a:rPr lang="en-US" sz="1800" baseline="0" dirty="0" smtClean="0">
                          <a:latin typeface="Arial" panose="020B0604020202020204" pitchFamily="34" charset="0"/>
                          <a:cs typeface="Arial" panose="020B0604020202020204" pitchFamily="34" charset="0"/>
                        </a:rPr>
                        <a:t> </a:t>
                      </a:r>
                      <a:r>
                        <a:rPr lang="en-US" sz="1800" baseline="0" dirty="0" err="1" smtClean="0">
                          <a:latin typeface="Arial" panose="020B0604020202020204" pitchFamily="34" charset="0"/>
                          <a:cs typeface="Arial" panose="020B0604020202020204" pitchFamily="34" charset="0"/>
                        </a:rPr>
                        <a:t>vị</a:t>
                      </a:r>
                      <a:r>
                        <a:rPr lang="en-US" sz="1800" baseline="0" dirty="0" smtClean="0">
                          <a:latin typeface="Arial" panose="020B0604020202020204" pitchFamily="34" charset="0"/>
                          <a:cs typeface="Arial" panose="020B0604020202020204" pitchFamily="34" charset="0"/>
                        </a:rPr>
                        <a:t> </a:t>
                      </a:r>
                      <a:r>
                        <a:rPr lang="en-US" sz="1800" baseline="0" dirty="0" err="1" smtClean="0">
                          <a:latin typeface="Arial" panose="020B0604020202020204" pitchFamily="34" charset="0"/>
                          <a:cs typeface="Arial" panose="020B0604020202020204" pitchFamily="34" charset="0"/>
                        </a:rPr>
                        <a:t>nhóm</a:t>
                      </a:r>
                      <a:r>
                        <a:rPr lang="en-US" sz="1800" baseline="0" dirty="0" smtClean="0">
                          <a:latin typeface="Arial" panose="020B0604020202020204" pitchFamily="34" charset="0"/>
                          <a:cs typeface="Arial" panose="020B0604020202020204" pitchFamily="34" charset="0"/>
                        </a:rPr>
                        <a:t> 1 (</a:t>
                      </a:r>
                      <a:r>
                        <a:rPr lang="en-US" sz="1800" baseline="0" dirty="0" err="1" smtClean="0">
                          <a:latin typeface="Arial" panose="020B0604020202020204" pitchFamily="34" charset="0"/>
                          <a:cs typeface="Arial" panose="020B0604020202020204" pitchFamily="34" charset="0"/>
                        </a:rPr>
                        <a:t>Tự</a:t>
                      </a:r>
                      <a:r>
                        <a:rPr lang="en-US" sz="1800" baseline="0" dirty="0" smtClean="0">
                          <a:latin typeface="Arial" panose="020B0604020202020204" pitchFamily="34" charset="0"/>
                          <a:cs typeface="Arial" panose="020B0604020202020204" pitchFamily="34" charset="0"/>
                        </a:rPr>
                        <a:t> </a:t>
                      </a:r>
                      <a:r>
                        <a:rPr lang="en-US" sz="1800" baseline="0" dirty="0" err="1" smtClean="0">
                          <a:latin typeface="Arial" panose="020B0604020202020204" pitchFamily="34" charset="0"/>
                          <a:cs typeface="Arial" panose="020B0604020202020204" pitchFamily="34" charset="0"/>
                        </a:rPr>
                        <a:t>bảo</a:t>
                      </a:r>
                      <a:r>
                        <a:rPr lang="en-US" sz="1800" baseline="0" dirty="0" smtClean="0">
                          <a:latin typeface="Arial" panose="020B0604020202020204" pitchFamily="34" charset="0"/>
                          <a:cs typeface="Arial" panose="020B0604020202020204" pitchFamily="34" charset="0"/>
                        </a:rPr>
                        <a:t> </a:t>
                      </a:r>
                      <a:r>
                        <a:rPr lang="en-US" sz="1800" baseline="0" dirty="0" err="1" smtClean="0">
                          <a:latin typeface="Arial" panose="020B0604020202020204" pitchFamily="34" charset="0"/>
                          <a:cs typeface="Arial" panose="020B0604020202020204" pitchFamily="34" charset="0"/>
                        </a:rPr>
                        <a:t>đảm</a:t>
                      </a:r>
                      <a:r>
                        <a:rPr lang="en-US" sz="1800" baseline="0" dirty="0" smtClean="0">
                          <a:latin typeface="Arial" panose="020B0604020202020204" pitchFamily="34" charset="0"/>
                          <a:cs typeface="Arial" panose="020B0604020202020204" pitchFamily="34" charset="0"/>
                        </a:rPr>
                        <a:t> chi </a:t>
                      </a:r>
                      <a:r>
                        <a:rPr lang="en-US" sz="1800" baseline="0" dirty="0" err="1" smtClean="0">
                          <a:latin typeface="Arial" panose="020B0604020202020204" pitchFamily="34" charset="0"/>
                          <a:cs typeface="Arial" panose="020B0604020202020204" pitchFamily="34" charset="0"/>
                        </a:rPr>
                        <a:t>thường</a:t>
                      </a:r>
                      <a:r>
                        <a:rPr lang="en-US" sz="1800" baseline="0" dirty="0" smtClean="0">
                          <a:latin typeface="Arial" panose="020B0604020202020204" pitchFamily="34" charset="0"/>
                          <a:cs typeface="Arial" panose="020B0604020202020204" pitchFamily="34" charset="0"/>
                        </a:rPr>
                        <a:t> </a:t>
                      </a:r>
                      <a:r>
                        <a:rPr lang="en-US" sz="1800" baseline="0" dirty="0" err="1" smtClean="0">
                          <a:latin typeface="Arial" panose="020B0604020202020204" pitchFamily="34" charset="0"/>
                          <a:cs typeface="Arial" panose="020B0604020202020204" pitchFamily="34" charset="0"/>
                        </a:rPr>
                        <a:t>xuyên</a:t>
                      </a:r>
                      <a:endParaRPr lang="en-US" sz="1800" dirty="0">
                        <a:latin typeface="Arial" panose="020B0604020202020204" pitchFamily="34" charset="0"/>
                        <a:cs typeface="Arial" panose="020B0604020202020204" pitchFamily="34" charset="0"/>
                      </a:endParaRPr>
                    </a:p>
                  </a:txBody>
                  <a:tcPr/>
                </a:tc>
              </a:tr>
              <a:tr h="370840">
                <a:tc>
                  <a:txBody>
                    <a:bodyPr/>
                    <a:lstStyle/>
                    <a:p>
                      <a:r>
                        <a:rPr lang="en-US" sz="1800" dirty="0" err="1" smtClean="0">
                          <a:latin typeface="Arial" panose="020B0604020202020204" pitchFamily="34" charset="0"/>
                          <a:cs typeface="Arial" panose="020B0604020202020204" pitchFamily="34" charset="0"/>
                        </a:rPr>
                        <a:t>Bệnh</a:t>
                      </a:r>
                      <a:r>
                        <a:rPr lang="en-US" sz="1800" dirty="0" smtClean="0">
                          <a:latin typeface="Arial" panose="020B0604020202020204" pitchFamily="34" charset="0"/>
                          <a:cs typeface="Arial" panose="020B0604020202020204" pitchFamily="34" charset="0"/>
                        </a:rPr>
                        <a:t> </a:t>
                      </a:r>
                      <a:r>
                        <a:rPr lang="en-US" sz="1800" dirty="0" err="1" smtClean="0">
                          <a:latin typeface="Arial" panose="020B0604020202020204" pitchFamily="34" charset="0"/>
                          <a:cs typeface="Arial" panose="020B0604020202020204" pitchFamily="34" charset="0"/>
                        </a:rPr>
                        <a:t>viện</a:t>
                      </a:r>
                      <a:r>
                        <a:rPr lang="en-US" sz="1800" dirty="0" smtClean="0">
                          <a:latin typeface="Arial" panose="020B0604020202020204" pitchFamily="34" charset="0"/>
                          <a:cs typeface="Arial" panose="020B0604020202020204" pitchFamily="34" charset="0"/>
                        </a:rPr>
                        <a:t> </a:t>
                      </a:r>
                      <a:r>
                        <a:rPr lang="en-US" sz="1800" dirty="0" err="1" smtClean="0">
                          <a:latin typeface="Arial" panose="020B0604020202020204" pitchFamily="34" charset="0"/>
                          <a:cs typeface="Arial" panose="020B0604020202020204" pitchFamily="34" charset="0"/>
                        </a:rPr>
                        <a:t>Đa</a:t>
                      </a:r>
                      <a:r>
                        <a:rPr lang="en-US" sz="1800" dirty="0" smtClean="0">
                          <a:latin typeface="Arial" panose="020B0604020202020204" pitchFamily="34" charset="0"/>
                          <a:cs typeface="Arial" panose="020B0604020202020204" pitchFamily="34" charset="0"/>
                        </a:rPr>
                        <a:t> </a:t>
                      </a:r>
                      <a:r>
                        <a:rPr lang="en-US" sz="1800" dirty="0" err="1" smtClean="0">
                          <a:latin typeface="Arial" panose="020B0604020202020204" pitchFamily="34" charset="0"/>
                          <a:cs typeface="Arial" panose="020B0604020202020204" pitchFamily="34" charset="0"/>
                        </a:rPr>
                        <a:t>khoa</a:t>
                      </a:r>
                      <a:r>
                        <a:rPr lang="en-US" sz="1800" dirty="0" smtClean="0">
                          <a:latin typeface="Arial" panose="020B0604020202020204" pitchFamily="34" charset="0"/>
                          <a:cs typeface="Arial" panose="020B0604020202020204" pitchFamily="34" charset="0"/>
                        </a:rPr>
                        <a:t> </a:t>
                      </a:r>
                      <a:r>
                        <a:rPr lang="en-US" sz="1800" dirty="0" err="1" smtClean="0">
                          <a:latin typeface="Arial" panose="020B0604020202020204" pitchFamily="34" charset="0"/>
                          <a:cs typeface="Arial" panose="020B0604020202020204" pitchFamily="34" charset="0"/>
                        </a:rPr>
                        <a:t>Tỉnh</a:t>
                      </a:r>
                      <a:r>
                        <a:rPr lang="en-US" sz="1800" dirty="0" smtClean="0">
                          <a:latin typeface="Arial" panose="020B0604020202020204" pitchFamily="34" charset="0"/>
                          <a:cs typeface="Arial" panose="020B0604020202020204" pitchFamily="34" charset="0"/>
                        </a:rPr>
                        <a:t> </a:t>
                      </a:r>
                      <a:r>
                        <a:rPr lang="en-US" sz="1800" dirty="0" err="1" smtClean="0">
                          <a:latin typeface="Arial" panose="020B0604020202020204" pitchFamily="34" charset="0"/>
                          <a:cs typeface="Arial" panose="020B0604020202020204" pitchFamily="34" charset="0"/>
                        </a:rPr>
                        <a:t>Đồng</a:t>
                      </a:r>
                      <a:r>
                        <a:rPr lang="en-US" sz="1800" dirty="0" smtClean="0">
                          <a:latin typeface="Arial" panose="020B0604020202020204" pitchFamily="34" charset="0"/>
                          <a:cs typeface="Arial" panose="020B0604020202020204" pitchFamily="34" charset="0"/>
                        </a:rPr>
                        <a:t> </a:t>
                      </a:r>
                      <a:r>
                        <a:rPr lang="en-US" sz="1800" dirty="0" err="1" smtClean="0">
                          <a:latin typeface="Arial" panose="020B0604020202020204" pitchFamily="34" charset="0"/>
                          <a:cs typeface="Arial" panose="020B0604020202020204" pitchFamily="34" charset="0"/>
                        </a:rPr>
                        <a:t>Nai</a:t>
                      </a:r>
                      <a:endParaRPr lang="en-US" sz="1800" dirty="0">
                        <a:latin typeface="Arial" panose="020B0604020202020204" pitchFamily="34" charset="0"/>
                        <a:cs typeface="Arial" panose="020B0604020202020204" pitchFamily="34" charset="0"/>
                      </a:endParaRPr>
                    </a:p>
                  </a:txBody>
                  <a:tcPr/>
                </a:tc>
              </a:tr>
              <a:tr h="370840">
                <a:tc>
                  <a:txBody>
                    <a:bodyPr/>
                    <a:lstStyle/>
                    <a:p>
                      <a:r>
                        <a:rPr lang="en-US" sz="1800" dirty="0" err="1" smtClean="0">
                          <a:latin typeface="Arial" panose="020B0604020202020204" pitchFamily="34" charset="0"/>
                          <a:cs typeface="Arial" panose="020B0604020202020204" pitchFamily="34" charset="0"/>
                        </a:rPr>
                        <a:t>Bệnh</a:t>
                      </a:r>
                      <a:r>
                        <a:rPr lang="en-US" sz="1800" dirty="0" smtClean="0">
                          <a:latin typeface="Arial" panose="020B0604020202020204" pitchFamily="34" charset="0"/>
                          <a:cs typeface="Arial" panose="020B0604020202020204" pitchFamily="34" charset="0"/>
                        </a:rPr>
                        <a:t> </a:t>
                      </a:r>
                      <a:r>
                        <a:rPr lang="en-US" sz="1800" dirty="0" err="1" smtClean="0">
                          <a:latin typeface="Arial" panose="020B0604020202020204" pitchFamily="34" charset="0"/>
                          <a:cs typeface="Arial" panose="020B0604020202020204" pitchFamily="34" charset="0"/>
                        </a:rPr>
                        <a:t>Viện</a:t>
                      </a:r>
                      <a:r>
                        <a:rPr lang="en-US" sz="1800" dirty="0" smtClean="0">
                          <a:latin typeface="Arial" panose="020B0604020202020204" pitchFamily="34" charset="0"/>
                          <a:cs typeface="Arial" panose="020B0604020202020204" pitchFamily="34" charset="0"/>
                        </a:rPr>
                        <a:t> </a:t>
                      </a:r>
                      <a:r>
                        <a:rPr lang="en-US" sz="1800" dirty="0" err="1" smtClean="0">
                          <a:latin typeface="Arial" panose="020B0604020202020204" pitchFamily="34" charset="0"/>
                          <a:cs typeface="Arial" panose="020B0604020202020204" pitchFamily="34" charset="0"/>
                        </a:rPr>
                        <a:t>Đa</a:t>
                      </a:r>
                      <a:r>
                        <a:rPr lang="en-US" sz="1800" dirty="0" smtClean="0">
                          <a:latin typeface="Arial" panose="020B0604020202020204" pitchFamily="34" charset="0"/>
                          <a:cs typeface="Arial" panose="020B0604020202020204" pitchFamily="34" charset="0"/>
                        </a:rPr>
                        <a:t> </a:t>
                      </a:r>
                      <a:r>
                        <a:rPr lang="en-US" sz="1800" dirty="0" err="1" smtClean="0">
                          <a:latin typeface="Arial" panose="020B0604020202020204" pitchFamily="34" charset="0"/>
                          <a:cs typeface="Arial" panose="020B0604020202020204" pitchFamily="34" charset="0"/>
                        </a:rPr>
                        <a:t>khoa</a:t>
                      </a:r>
                      <a:r>
                        <a:rPr lang="en-US" sz="1800" dirty="0" smtClean="0">
                          <a:latin typeface="Arial" panose="020B0604020202020204" pitchFamily="34" charset="0"/>
                          <a:cs typeface="Arial" panose="020B0604020202020204" pitchFamily="34" charset="0"/>
                        </a:rPr>
                        <a:t> </a:t>
                      </a:r>
                      <a:r>
                        <a:rPr lang="en-US" sz="1800" dirty="0" err="1" smtClean="0">
                          <a:latin typeface="Arial" panose="020B0604020202020204" pitchFamily="34" charset="0"/>
                          <a:cs typeface="Arial" panose="020B0604020202020204" pitchFamily="34" charset="0"/>
                        </a:rPr>
                        <a:t>Thống</a:t>
                      </a:r>
                      <a:r>
                        <a:rPr lang="en-US" sz="1800" dirty="0" smtClean="0">
                          <a:latin typeface="Arial" panose="020B0604020202020204" pitchFamily="34" charset="0"/>
                          <a:cs typeface="Arial" panose="020B0604020202020204" pitchFamily="34" charset="0"/>
                        </a:rPr>
                        <a:t> </a:t>
                      </a:r>
                      <a:r>
                        <a:rPr lang="en-US" sz="1800" dirty="0" err="1" smtClean="0">
                          <a:latin typeface="Arial" panose="020B0604020202020204" pitchFamily="34" charset="0"/>
                          <a:cs typeface="Arial" panose="020B0604020202020204" pitchFamily="34" charset="0"/>
                        </a:rPr>
                        <a:t>Nhất</a:t>
                      </a:r>
                      <a:r>
                        <a:rPr lang="en-US" sz="1800" dirty="0" smtClean="0">
                          <a:latin typeface="Arial" panose="020B0604020202020204" pitchFamily="34" charset="0"/>
                          <a:cs typeface="Arial" panose="020B0604020202020204" pitchFamily="34" charset="0"/>
                        </a:rPr>
                        <a:t> </a:t>
                      </a:r>
                      <a:endParaRPr lang="en-US" sz="1800" dirty="0">
                        <a:latin typeface="Arial" panose="020B0604020202020204" pitchFamily="34" charset="0"/>
                        <a:cs typeface="Arial" panose="020B0604020202020204" pitchFamily="34" charset="0"/>
                      </a:endParaRPr>
                    </a:p>
                  </a:txBody>
                  <a:tcPr/>
                </a:tc>
              </a:tr>
              <a:tr h="370840">
                <a:tc>
                  <a:txBody>
                    <a:bodyPr/>
                    <a:lstStyle/>
                    <a:p>
                      <a:r>
                        <a:rPr lang="en-US" sz="1800" dirty="0" err="1" smtClean="0">
                          <a:latin typeface="Arial" panose="020B0604020202020204" pitchFamily="34" charset="0"/>
                          <a:cs typeface="Arial" panose="020B0604020202020204" pitchFamily="34" charset="0"/>
                        </a:rPr>
                        <a:t>Bệnh</a:t>
                      </a:r>
                      <a:r>
                        <a:rPr lang="en-US" sz="1800" dirty="0" smtClean="0">
                          <a:latin typeface="Arial" panose="020B0604020202020204" pitchFamily="34" charset="0"/>
                          <a:cs typeface="Arial" panose="020B0604020202020204" pitchFamily="34" charset="0"/>
                        </a:rPr>
                        <a:t> </a:t>
                      </a:r>
                      <a:r>
                        <a:rPr lang="en-US" sz="1800" dirty="0" err="1" smtClean="0">
                          <a:latin typeface="Arial" panose="020B0604020202020204" pitchFamily="34" charset="0"/>
                          <a:cs typeface="Arial" panose="020B0604020202020204" pitchFamily="34" charset="0"/>
                        </a:rPr>
                        <a:t>Viện</a:t>
                      </a:r>
                      <a:r>
                        <a:rPr lang="en-US" sz="1800" dirty="0" smtClean="0">
                          <a:latin typeface="Arial" panose="020B0604020202020204" pitchFamily="34" charset="0"/>
                          <a:cs typeface="Arial" panose="020B0604020202020204" pitchFamily="34" charset="0"/>
                        </a:rPr>
                        <a:t> </a:t>
                      </a:r>
                      <a:r>
                        <a:rPr lang="en-US" sz="1800" dirty="0" err="1" smtClean="0">
                          <a:latin typeface="Arial" panose="020B0604020202020204" pitchFamily="34" charset="0"/>
                          <a:cs typeface="Arial" panose="020B0604020202020204" pitchFamily="34" charset="0"/>
                        </a:rPr>
                        <a:t>Đa</a:t>
                      </a:r>
                      <a:r>
                        <a:rPr lang="en-US" sz="1800" dirty="0" smtClean="0">
                          <a:latin typeface="Arial" panose="020B0604020202020204" pitchFamily="34" charset="0"/>
                          <a:cs typeface="Arial" panose="020B0604020202020204" pitchFamily="34" charset="0"/>
                        </a:rPr>
                        <a:t> </a:t>
                      </a:r>
                      <a:r>
                        <a:rPr lang="en-US" sz="1800" dirty="0" err="1" smtClean="0">
                          <a:latin typeface="Arial" panose="020B0604020202020204" pitchFamily="34" charset="0"/>
                          <a:cs typeface="Arial" panose="020B0604020202020204" pitchFamily="34" charset="0"/>
                        </a:rPr>
                        <a:t>khoa</a:t>
                      </a:r>
                      <a:r>
                        <a:rPr lang="en-US" sz="1800" dirty="0" smtClean="0">
                          <a:latin typeface="Arial" panose="020B0604020202020204" pitchFamily="34" charset="0"/>
                          <a:cs typeface="Arial" panose="020B0604020202020204" pitchFamily="34" charset="0"/>
                        </a:rPr>
                        <a:t> </a:t>
                      </a:r>
                      <a:r>
                        <a:rPr lang="en-US" sz="1800" dirty="0" err="1" smtClean="0">
                          <a:latin typeface="Arial" panose="020B0604020202020204" pitchFamily="34" charset="0"/>
                          <a:cs typeface="Arial" panose="020B0604020202020204" pitchFamily="34" charset="0"/>
                        </a:rPr>
                        <a:t>Khu</a:t>
                      </a:r>
                      <a:r>
                        <a:rPr lang="en-US" sz="1800" dirty="0" smtClean="0">
                          <a:latin typeface="Arial" panose="020B0604020202020204" pitchFamily="34" charset="0"/>
                          <a:cs typeface="Arial" panose="020B0604020202020204" pitchFamily="34" charset="0"/>
                        </a:rPr>
                        <a:t> </a:t>
                      </a:r>
                      <a:r>
                        <a:rPr lang="en-US" sz="1800" dirty="0" err="1" smtClean="0">
                          <a:latin typeface="Arial" panose="020B0604020202020204" pitchFamily="34" charset="0"/>
                          <a:cs typeface="Arial" panose="020B0604020202020204" pitchFamily="34" charset="0"/>
                        </a:rPr>
                        <a:t>vực</a:t>
                      </a:r>
                      <a:r>
                        <a:rPr lang="en-US" sz="1800" dirty="0" smtClean="0">
                          <a:latin typeface="Arial" panose="020B0604020202020204" pitchFamily="34" charset="0"/>
                          <a:cs typeface="Arial" panose="020B0604020202020204" pitchFamily="34" charset="0"/>
                        </a:rPr>
                        <a:t> Long </a:t>
                      </a:r>
                      <a:r>
                        <a:rPr lang="en-US" sz="1800" dirty="0" err="1" smtClean="0">
                          <a:latin typeface="Arial" panose="020B0604020202020204" pitchFamily="34" charset="0"/>
                          <a:cs typeface="Arial" panose="020B0604020202020204" pitchFamily="34" charset="0"/>
                        </a:rPr>
                        <a:t>Khánh</a:t>
                      </a:r>
                      <a:endParaRPr lang="en-US" sz="1800" dirty="0">
                        <a:latin typeface="Arial" panose="020B0604020202020204" pitchFamily="34" charset="0"/>
                        <a:cs typeface="Arial" panose="020B0604020202020204" pitchFamily="34" charset="0"/>
                      </a:endParaRPr>
                    </a:p>
                  </a:txBody>
                  <a:tcPr/>
                </a:tc>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3402461271"/>
              </p:ext>
            </p:extLst>
          </p:nvPr>
        </p:nvGraphicFramePr>
        <p:xfrm>
          <a:off x="3715735" y="1081009"/>
          <a:ext cx="3992179" cy="5257800"/>
        </p:xfrm>
        <a:graphic>
          <a:graphicData uri="http://schemas.openxmlformats.org/drawingml/2006/table">
            <a:tbl>
              <a:tblPr firstRow="1" bandRow="1">
                <a:tableStyleId>{5C22544A-7EE6-4342-B048-85BDC9FD1C3A}</a:tableStyleId>
              </a:tblPr>
              <a:tblGrid>
                <a:gridCol w="3992179"/>
              </a:tblGrid>
              <a:tr h="370840">
                <a:tc>
                  <a:txBody>
                    <a:bodyPr/>
                    <a:lstStyle/>
                    <a:p>
                      <a:r>
                        <a:rPr lang="en-US" sz="1800" dirty="0" smtClean="0">
                          <a:latin typeface="Arial" panose="020B0604020202020204" pitchFamily="34" charset="0"/>
                          <a:cs typeface="Arial" panose="020B0604020202020204" pitchFamily="34" charset="0"/>
                        </a:rPr>
                        <a:t>20 </a:t>
                      </a:r>
                      <a:r>
                        <a:rPr lang="en-US" sz="1800" dirty="0" err="1" smtClean="0">
                          <a:latin typeface="Arial" panose="020B0604020202020204" pitchFamily="34" charset="0"/>
                          <a:cs typeface="Arial" panose="020B0604020202020204" pitchFamily="34" charset="0"/>
                        </a:rPr>
                        <a:t>đơn</a:t>
                      </a:r>
                      <a:r>
                        <a:rPr lang="en-US" sz="1800" baseline="0" dirty="0" smtClean="0">
                          <a:latin typeface="Arial" panose="020B0604020202020204" pitchFamily="34" charset="0"/>
                          <a:cs typeface="Arial" panose="020B0604020202020204" pitchFamily="34" charset="0"/>
                        </a:rPr>
                        <a:t> </a:t>
                      </a:r>
                      <a:r>
                        <a:rPr lang="en-US" sz="1800" baseline="0" dirty="0" err="1" smtClean="0">
                          <a:latin typeface="Arial" panose="020B0604020202020204" pitchFamily="34" charset="0"/>
                          <a:cs typeface="Arial" panose="020B0604020202020204" pitchFamily="34" charset="0"/>
                        </a:rPr>
                        <a:t>vị</a:t>
                      </a:r>
                      <a:r>
                        <a:rPr lang="en-US" sz="1800" baseline="0" dirty="0" smtClean="0">
                          <a:latin typeface="Arial" panose="020B0604020202020204" pitchFamily="34" charset="0"/>
                          <a:cs typeface="Arial" panose="020B0604020202020204" pitchFamily="34" charset="0"/>
                        </a:rPr>
                        <a:t> </a:t>
                      </a:r>
                      <a:r>
                        <a:rPr lang="en-US" sz="1800" baseline="0" dirty="0" err="1" smtClean="0">
                          <a:latin typeface="Arial" panose="020B0604020202020204" pitchFamily="34" charset="0"/>
                          <a:cs typeface="Arial" panose="020B0604020202020204" pitchFamily="34" charset="0"/>
                        </a:rPr>
                        <a:t>nhóm</a:t>
                      </a:r>
                      <a:r>
                        <a:rPr lang="en-US" sz="1800" baseline="0" dirty="0" smtClean="0">
                          <a:latin typeface="Arial" panose="020B0604020202020204" pitchFamily="34" charset="0"/>
                          <a:cs typeface="Arial" panose="020B0604020202020204" pitchFamily="34" charset="0"/>
                        </a:rPr>
                        <a:t> 2 (</a:t>
                      </a:r>
                      <a:r>
                        <a:rPr lang="en-US" sz="1800" baseline="0" dirty="0" err="1" smtClean="0">
                          <a:latin typeface="Arial" panose="020B0604020202020204" pitchFamily="34" charset="0"/>
                          <a:cs typeface="Arial" panose="020B0604020202020204" pitchFamily="34" charset="0"/>
                        </a:rPr>
                        <a:t>Tự</a:t>
                      </a:r>
                      <a:r>
                        <a:rPr lang="en-US" sz="1800" baseline="0" dirty="0" smtClean="0">
                          <a:latin typeface="Arial" panose="020B0604020202020204" pitchFamily="34" charset="0"/>
                          <a:cs typeface="Arial" panose="020B0604020202020204" pitchFamily="34" charset="0"/>
                        </a:rPr>
                        <a:t> </a:t>
                      </a:r>
                      <a:r>
                        <a:rPr lang="en-US" sz="1800" baseline="0" dirty="0" err="1" smtClean="0">
                          <a:latin typeface="Arial" panose="020B0604020202020204" pitchFamily="34" charset="0"/>
                          <a:cs typeface="Arial" panose="020B0604020202020204" pitchFamily="34" charset="0"/>
                        </a:rPr>
                        <a:t>bảo</a:t>
                      </a:r>
                      <a:r>
                        <a:rPr lang="en-US" sz="1800" baseline="0" dirty="0" smtClean="0">
                          <a:latin typeface="Arial" panose="020B0604020202020204" pitchFamily="34" charset="0"/>
                          <a:cs typeface="Arial" panose="020B0604020202020204" pitchFamily="34" charset="0"/>
                        </a:rPr>
                        <a:t> </a:t>
                      </a:r>
                      <a:r>
                        <a:rPr lang="en-US" sz="1800" baseline="0" dirty="0" err="1" smtClean="0">
                          <a:latin typeface="Arial" panose="020B0604020202020204" pitchFamily="34" charset="0"/>
                          <a:cs typeface="Arial" panose="020B0604020202020204" pitchFamily="34" charset="0"/>
                        </a:rPr>
                        <a:t>đảm</a:t>
                      </a:r>
                      <a:r>
                        <a:rPr lang="en-US" sz="1800" baseline="0" dirty="0" smtClean="0">
                          <a:latin typeface="Arial" panose="020B0604020202020204" pitchFamily="34" charset="0"/>
                          <a:cs typeface="Arial" panose="020B0604020202020204" pitchFamily="34" charset="0"/>
                        </a:rPr>
                        <a:t> </a:t>
                      </a:r>
                      <a:r>
                        <a:rPr lang="en-US" sz="1800" baseline="0" dirty="0" err="1" smtClean="0">
                          <a:latin typeface="Arial" panose="020B0604020202020204" pitchFamily="34" charset="0"/>
                          <a:cs typeface="Arial" panose="020B0604020202020204" pitchFamily="34" charset="0"/>
                        </a:rPr>
                        <a:t>một</a:t>
                      </a:r>
                      <a:r>
                        <a:rPr lang="en-US" sz="1800" baseline="0" dirty="0" smtClean="0">
                          <a:latin typeface="Arial" panose="020B0604020202020204" pitchFamily="34" charset="0"/>
                          <a:cs typeface="Arial" panose="020B0604020202020204" pitchFamily="34" charset="0"/>
                        </a:rPr>
                        <a:t> </a:t>
                      </a:r>
                      <a:r>
                        <a:rPr lang="en-US" sz="1800" baseline="0" dirty="0" err="1" smtClean="0">
                          <a:latin typeface="Arial" panose="020B0604020202020204" pitchFamily="34" charset="0"/>
                          <a:cs typeface="Arial" panose="020B0604020202020204" pitchFamily="34" charset="0"/>
                        </a:rPr>
                        <a:t>phần</a:t>
                      </a:r>
                      <a:r>
                        <a:rPr lang="en-US" sz="1800" baseline="0" dirty="0" smtClean="0">
                          <a:latin typeface="Arial" panose="020B0604020202020204" pitchFamily="34" charset="0"/>
                          <a:cs typeface="Arial" panose="020B0604020202020204" pitchFamily="34" charset="0"/>
                        </a:rPr>
                        <a:t> chi </a:t>
                      </a:r>
                      <a:r>
                        <a:rPr lang="en-US" sz="1800" baseline="0" dirty="0" err="1" smtClean="0">
                          <a:latin typeface="Arial" panose="020B0604020202020204" pitchFamily="34" charset="0"/>
                          <a:cs typeface="Arial" panose="020B0604020202020204" pitchFamily="34" charset="0"/>
                        </a:rPr>
                        <a:t>thường</a:t>
                      </a:r>
                      <a:r>
                        <a:rPr lang="en-US" sz="1800" baseline="0" dirty="0" smtClean="0">
                          <a:latin typeface="Arial" panose="020B0604020202020204" pitchFamily="34" charset="0"/>
                          <a:cs typeface="Arial" panose="020B0604020202020204" pitchFamily="34" charset="0"/>
                        </a:rPr>
                        <a:t> </a:t>
                      </a:r>
                      <a:r>
                        <a:rPr lang="en-US" sz="1800" baseline="0" dirty="0" err="1" smtClean="0">
                          <a:latin typeface="Arial" panose="020B0604020202020204" pitchFamily="34" charset="0"/>
                          <a:cs typeface="Arial" panose="020B0604020202020204" pitchFamily="34" charset="0"/>
                        </a:rPr>
                        <a:t>xuyên</a:t>
                      </a:r>
                      <a:endParaRPr lang="en-US" sz="1800" dirty="0">
                        <a:latin typeface="Arial" panose="020B0604020202020204" pitchFamily="34" charset="0"/>
                        <a:cs typeface="Arial" panose="020B0604020202020204" pitchFamily="34" charset="0"/>
                      </a:endParaRPr>
                    </a:p>
                  </a:txBody>
                  <a:tcPr/>
                </a:tc>
              </a:tr>
              <a:tr h="370840">
                <a:tc>
                  <a:txBody>
                    <a:bodyPr/>
                    <a:lstStyle/>
                    <a:p>
                      <a:r>
                        <a:rPr lang="en-US" sz="1800" dirty="0" err="1" smtClean="0">
                          <a:latin typeface="Arial" panose="020B0604020202020204" pitchFamily="34" charset="0"/>
                          <a:cs typeface="Arial" panose="020B0604020202020204" pitchFamily="34" charset="0"/>
                        </a:rPr>
                        <a:t>Bệnh</a:t>
                      </a:r>
                      <a:r>
                        <a:rPr lang="en-US" sz="1800" dirty="0" smtClean="0">
                          <a:latin typeface="Arial" panose="020B0604020202020204" pitchFamily="34" charset="0"/>
                          <a:cs typeface="Arial" panose="020B0604020202020204" pitchFamily="34" charset="0"/>
                        </a:rPr>
                        <a:t> </a:t>
                      </a:r>
                      <a:r>
                        <a:rPr lang="en-US" sz="1800" dirty="0" err="1" smtClean="0">
                          <a:latin typeface="Arial" panose="020B0604020202020204" pitchFamily="34" charset="0"/>
                          <a:cs typeface="Arial" panose="020B0604020202020204" pitchFamily="34" charset="0"/>
                        </a:rPr>
                        <a:t>viện</a:t>
                      </a:r>
                      <a:r>
                        <a:rPr lang="en-US" sz="1800" dirty="0" smtClean="0">
                          <a:latin typeface="Arial" panose="020B0604020202020204" pitchFamily="34" charset="0"/>
                          <a:cs typeface="Arial" panose="020B0604020202020204" pitchFamily="34" charset="0"/>
                        </a:rPr>
                        <a:t> </a:t>
                      </a:r>
                      <a:r>
                        <a:rPr lang="en-US" sz="1800" dirty="0" err="1" smtClean="0">
                          <a:latin typeface="Arial" panose="020B0604020202020204" pitchFamily="34" charset="0"/>
                          <a:cs typeface="Arial" panose="020B0604020202020204" pitchFamily="34" charset="0"/>
                        </a:rPr>
                        <a:t>Nhi</a:t>
                      </a:r>
                      <a:r>
                        <a:rPr lang="en-US" sz="1800" dirty="0" smtClean="0">
                          <a:latin typeface="Arial" panose="020B0604020202020204" pitchFamily="34" charset="0"/>
                          <a:cs typeface="Arial" panose="020B0604020202020204" pitchFamily="34" charset="0"/>
                        </a:rPr>
                        <a:t> </a:t>
                      </a:r>
                      <a:r>
                        <a:rPr lang="en-US" sz="1800" dirty="0" err="1" smtClean="0">
                          <a:latin typeface="Arial" panose="020B0604020202020204" pitchFamily="34" charset="0"/>
                          <a:cs typeface="Arial" panose="020B0604020202020204" pitchFamily="34" charset="0"/>
                        </a:rPr>
                        <a:t>đồng</a:t>
                      </a:r>
                      <a:endParaRPr lang="en-US" sz="1800" dirty="0">
                        <a:latin typeface="Arial" panose="020B0604020202020204" pitchFamily="34" charset="0"/>
                        <a:cs typeface="Arial" panose="020B0604020202020204" pitchFamily="34" charset="0"/>
                      </a:endParaRPr>
                    </a:p>
                  </a:txBody>
                  <a:tcPr/>
                </a:tc>
              </a:tr>
              <a:tr h="370840">
                <a:tc>
                  <a:txBody>
                    <a:bodyPr/>
                    <a:lstStyle/>
                    <a:p>
                      <a:r>
                        <a:rPr lang="en-US" sz="1800" dirty="0" err="1" smtClean="0">
                          <a:latin typeface="Arial" panose="020B0604020202020204" pitchFamily="34" charset="0"/>
                          <a:cs typeface="Arial" panose="020B0604020202020204" pitchFamily="34" charset="0"/>
                        </a:rPr>
                        <a:t>Bệnh</a:t>
                      </a:r>
                      <a:r>
                        <a:rPr lang="en-US" sz="1800" dirty="0" smtClean="0">
                          <a:latin typeface="Arial" panose="020B0604020202020204" pitchFamily="34" charset="0"/>
                          <a:cs typeface="Arial" panose="020B0604020202020204" pitchFamily="34" charset="0"/>
                        </a:rPr>
                        <a:t> </a:t>
                      </a:r>
                      <a:r>
                        <a:rPr lang="en-US" sz="1800" dirty="0" err="1" smtClean="0">
                          <a:latin typeface="Arial" panose="020B0604020202020204" pitchFamily="34" charset="0"/>
                          <a:cs typeface="Arial" panose="020B0604020202020204" pitchFamily="34" charset="0"/>
                        </a:rPr>
                        <a:t>viện</a:t>
                      </a:r>
                      <a:r>
                        <a:rPr lang="en-US" sz="1800" dirty="0" smtClean="0">
                          <a:latin typeface="Arial" panose="020B0604020202020204" pitchFamily="34" charset="0"/>
                          <a:cs typeface="Arial" panose="020B0604020202020204" pitchFamily="34" charset="0"/>
                        </a:rPr>
                        <a:t> Lao </a:t>
                      </a:r>
                      <a:r>
                        <a:rPr lang="en-US" sz="1800" dirty="0" err="1" smtClean="0">
                          <a:latin typeface="Arial" panose="020B0604020202020204" pitchFamily="34" charset="0"/>
                          <a:cs typeface="Arial" panose="020B0604020202020204" pitchFamily="34" charset="0"/>
                        </a:rPr>
                        <a:t>và</a:t>
                      </a:r>
                      <a:r>
                        <a:rPr lang="en-US" sz="1800" dirty="0" smtClean="0">
                          <a:latin typeface="Arial" panose="020B0604020202020204" pitchFamily="34" charset="0"/>
                          <a:cs typeface="Arial" panose="020B0604020202020204" pitchFamily="34" charset="0"/>
                        </a:rPr>
                        <a:t> </a:t>
                      </a:r>
                      <a:r>
                        <a:rPr lang="en-US" sz="1800" dirty="0" err="1" smtClean="0">
                          <a:latin typeface="Arial" panose="020B0604020202020204" pitchFamily="34" charset="0"/>
                          <a:cs typeface="Arial" panose="020B0604020202020204" pitchFamily="34" charset="0"/>
                        </a:rPr>
                        <a:t>Bệnh</a:t>
                      </a:r>
                      <a:r>
                        <a:rPr lang="en-US" sz="1800" dirty="0" smtClean="0">
                          <a:latin typeface="Arial" panose="020B0604020202020204" pitchFamily="34" charset="0"/>
                          <a:cs typeface="Arial" panose="020B0604020202020204" pitchFamily="34" charset="0"/>
                        </a:rPr>
                        <a:t> </a:t>
                      </a:r>
                      <a:r>
                        <a:rPr lang="en-US" sz="1800" dirty="0" err="1" smtClean="0">
                          <a:latin typeface="Arial" panose="020B0604020202020204" pitchFamily="34" charset="0"/>
                          <a:cs typeface="Arial" panose="020B0604020202020204" pitchFamily="34" charset="0"/>
                        </a:rPr>
                        <a:t>Phổi</a:t>
                      </a:r>
                      <a:endParaRPr lang="en-US" sz="1800" dirty="0">
                        <a:latin typeface="Arial" panose="020B0604020202020204" pitchFamily="34" charset="0"/>
                        <a:cs typeface="Arial" panose="020B0604020202020204" pitchFamily="34" charset="0"/>
                      </a:endParaRPr>
                    </a:p>
                  </a:txBody>
                  <a:tcPr/>
                </a:tc>
              </a:tr>
              <a:tr h="370840">
                <a:tc>
                  <a:txBody>
                    <a:bodyPr/>
                    <a:lstStyle/>
                    <a:p>
                      <a:r>
                        <a:rPr lang="en-US" sz="1800" dirty="0" err="1" smtClean="0">
                          <a:latin typeface="Arial" panose="020B0604020202020204" pitchFamily="34" charset="0"/>
                          <a:cs typeface="Arial" panose="020B0604020202020204" pitchFamily="34" charset="0"/>
                        </a:rPr>
                        <a:t>Bệnh</a:t>
                      </a:r>
                      <a:r>
                        <a:rPr lang="en-US" sz="1800" dirty="0" smtClean="0">
                          <a:latin typeface="Arial" panose="020B0604020202020204" pitchFamily="34" charset="0"/>
                          <a:cs typeface="Arial" panose="020B0604020202020204" pitchFamily="34" charset="0"/>
                        </a:rPr>
                        <a:t> </a:t>
                      </a:r>
                      <a:r>
                        <a:rPr lang="en-US" sz="1800" dirty="0" err="1" smtClean="0">
                          <a:latin typeface="Arial" panose="020B0604020202020204" pitchFamily="34" charset="0"/>
                          <a:cs typeface="Arial" panose="020B0604020202020204" pitchFamily="34" charset="0"/>
                        </a:rPr>
                        <a:t>viện</a:t>
                      </a:r>
                      <a:r>
                        <a:rPr lang="en-US" sz="1800" dirty="0" smtClean="0">
                          <a:latin typeface="Arial" panose="020B0604020202020204" pitchFamily="34" charset="0"/>
                          <a:cs typeface="Arial" panose="020B0604020202020204" pitchFamily="34" charset="0"/>
                        </a:rPr>
                        <a:t> Da </a:t>
                      </a:r>
                      <a:r>
                        <a:rPr lang="en-US" sz="1800" dirty="0" err="1" smtClean="0">
                          <a:latin typeface="Arial" panose="020B0604020202020204" pitchFamily="34" charset="0"/>
                          <a:cs typeface="Arial" panose="020B0604020202020204" pitchFamily="34" charset="0"/>
                        </a:rPr>
                        <a:t>liễu</a:t>
                      </a:r>
                      <a:endParaRPr lang="en-US" sz="1800" dirty="0">
                        <a:latin typeface="Arial" panose="020B0604020202020204" pitchFamily="34" charset="0"/>
                        <a:cs typeface="Arial" panose="020B0604020202020204" pitchFamily="34" charset="0"/>
                      </a:endParaRPr>
                    </a:p>
                  </a:txBody>
                  <a:tcPr/>
                </a:tc>
              </a:tr>
              <a:tr h="370840">
                <a:tc>
                  <a:txBody>
                    <a:bodyPr/>
                    <a:lstStyle/>
                    <a:p>
                      <a:r>
                        <a:rPr lang="en-US" sz="1800" dirty="0" err="1" smtClean="0">
                          <a:latin typeface="Arial" panose="020B0604020202020204" pitchFamily="34" charset="0"/>
                          <a:cs typeface="Arial" panose="020B0604020202020204" pitchFamily="34" charset="0"/>
                        </a:rPr>
                        <a:t>Bệnh</a:t>
                      </a:r>
                      <a:r>
                        <a:rPr lang="en-US" sz="1800" dirty="0" smtClean="0">
                          <a:latin typeface="Arial" panose="020B0604020202020204" pitchFamily="34" charset="0"/>
                          <a:cs typeface="Arial" panose="020B0604020202020204" pitchFamily="34" charset="0"/>
                        </a:rPr>
                        <a:t> </a:t>
                      </a:r>
                      <a:r>
                        <a:rPr lang="en-US" sz="1800" dirty="0" err="1" smtClean="0">
                          <a:latin typeface="Arial" panose="020B0604020202020204" pitchFamily="34" charset="0"/>
                          <a:cs typeface="Arial" panose="020B0604020202020204" pitchFamily="34" charset="0"/>
                        </a:rPr>
                        <a:t>Viện</a:t>
                      </a:r>
                      <a:r>
                        <a:rPr lang="en-US" sz="1800" dirty="0" smtClean="0">
                          <a:latin typeface="Arial" panose="020B0604020202020204" pitchFamily="34" charset="0"/>
                          <a:cs typeface="Arial" panose="020B0604020202020204" pitchFamily="34" charset="0"/>
                        </a:rPr>
                        <a:t> </a:t>
                      </a:r>
                      <a:r>
                        <a:rPr lang="en-US" sz="1800" dirty="0" err="1" smtClean="0">
                          <a:latin typeface="Arial" panose="020B0604020202020204" pitchFamily="34" charset="0"/>
                          <a:cs typeface="Arial" panose="020B0604020202020204" pitchFamily="34" charset="0"/>
                        </a:rPr>
                        <a:t>Đa</a:t>
                      </a:r>
                      <a:r>
                        <a:rPr lang="en-US" sz="1800" dirty="0" smtClean="0">
                          <a:latin typeface="Arial" panose="020B0604020202020204" pitchFamily="34" charset="0"/>
                          <a:cs typeface="Arial" panose="020B0604020202020204" pitchFamily="34" charset="0"/>
                        </a:rPr>
                        <a:t> </a:t>
                      </a:r>
                      <a:r>
                        <a:rPr lang="en-US" sz="1800" dirty="0" err="1" smtClean="0">
                          <a:latin typeface="Arial" panose="020B0604020202020204" pitchFamily="34" charset="0"/>
                          <a:cs typeface="Arial" panose="020B0604020202020204" pitchFamily="34" charset="0"/>
                        </a:rPr>
                        <a:t>khoa</a:t>
                      </a:r>
                      <a:r>
                        <a:rPr lang="en-US" sz="1800" dirty="0" smtClean="0">
                          <a:latin typeface="Arial" panose="020B0604020202020204" pitchFamily="34" charset="0"/>
                          <a:cs typeface="Arial" panose="020B0604020202020204" pitchFamily="34" charset="0"/>
                        </a:rPr>
                        <a:t> </a:t>
                      </a:r>
                      <a:r>
                        <a:rPr lang="en-US" sz="1800" dirty="0" err="1" smtClean="0">
                          <a:latin typeface="Arial" panose="020B0604020202020204" pitchFamily="34" charset="0"/>
                          <a:cs typeface="Arial" panose="020B0604020202020204" pitchFamily="34" charset="0"/>
                        </a:rPr>
                        <a:t>Khu</a:t>
                      </a:r>
                      <a:r>
                        <a:rPr lang="en-US" sz="1800" dirty="0" smtClean="0">
                          <a:latin typeface="Arial" panose="020B0604020202020204" pitchFamily="34" charset="0"/>
                          <a:cs typeface="Arial" panose="020B0604020202020204" pitchFamily="34" charset="0"/>
                        </a:rPr>
                        <a:t> </a:t>
                      </a:r>
                      <a:r>
                        <a:rPr lang="en-US" sz="1800" dirty="0" err="1" smtClean="0">
                          <a:latin typeface="Arial" panose="020B0604020202020204" pitchFamily="34" charset="0"/>
                          <a:cs typeface="Arial" panose="020B0604020202020204" pitchFamily="34" charset="0"/>
                        </a:rPr>
                        <a:t>vực</a:t>
                      </a:r>
                      <a:r>
                        <a:rPr lang="en-US" sz="1800" dirty="0" smtClean="0">
                          <a:latin typeface="Arial" panose="020B0604020202020204" pitchFamily="34" charset="0"/>
                          <a:cs typeface="Arial" panose="020B0604020202020204" pitchFamily="34" charset="0"/>
                        </a:rPr>
                        <a:t> Long </a:t>
                      </a:r>
                      <a:r>
                        <a:rPr lang="en-US" sz="1800" dirty="0" err="1" smtClean="0">
                          <a:latin typeface="Arial" panose="020B0604020202020204" pitchFamily="34" charset="0"/>
                          <a:cs typeface="Arial" panose="020B0604020202020204" pitchFamily="34" charset="0"/>
                        </a:rPr>
                        <a:t>Thành</a:t>
                      </a:r>
                      <a:endParaRPr lang="en-US" sz="1800" dirty="0">
                        <a:latin typeface="Arial" panose="020B0604020202020204" pitchFamily="34" charset="0"/>
                        <a:cs typeface="Arial" panose="020B0604020202020204" pitchFamily="34" charset="0"/>
                      </a:endParaRPr>
                    </a:p>
                  </a:txBody>
                  <a:tcPr/>
                </a:tc>
              </a:tr>
              <a:tr h="370840">
                <a:tc>
                  <a:txBody>
                    <a:bodyPr/>
                    <a:lstStyle/>
                    <a:p>
                      <a:pPr algn="l" fontAlgn="ctr"/>
                      <a:r>
                        <a:rPr lang="en-US" sz="1800" b="0" i="0" u="none" strike="noStrike" dirty="0" err="1">
                          <a:solidFill>
                            <a:srgbClr val="000000"/>
                          </a:solidFill>
                          <a:effectLst/>
                          <a:latin typeface="Arial" panose="020B0604020202020204" pitchFamily="34" charset="0"/>
                          <a:cs typeface="Arial" panose="020B0604020202020204" pitchFamily="34" charset="0"/>
                        </a:rPr>
                        <a:t>Bệnh</a:t>
                      </a:r>
                      <a:r>
                        <a:rPr lang="en-US" sz="1800" b="0" i="0" u="none" strike="noStrike" dirty="0">
                          <a:solidFill>
                            <a:srgbClr val="000000"/>
                          </a:solidFill>
                          <a:effectLst/>
                          <a:latin typeface="Arial" panose="020B0604020202020204" pitchFamily="34" charset="0"/>
                          <a:cs typeface="Arial" panose="020B0604020202020204" pitchFamily="34" charset="0"/>
                        </a:rPr>
                        <a:t> </a:t>
                      </a:r>
                      <a:r>
                        <a:rPr lang="en-US" sz="1800" b="0" i="0" u="none" strike="noStrike" dirty="0" err="1">
                          <a:solidFill>
                            <a:srgbClr val="000000"/>
                          </a:solidFill>
                          <a:effectLst/>
                          <a:latin typeface="Arial" panose="020B0604020202020204" pitchFamily="34" charset="0"/>
                          <a:cs typeface="Arial" panose="020B0604020202020204" pitchFamily="34" charset="0"/>
                        </a:rPr>
                        <a:t>Viện</a:t>
                      </a:r>
                      <a:r>
                        <a:rPr lang="en-US" sz="1800" b="0" i="0" u="none" strike="noStrike" dirty="0">
                          <a:solidFill>
                            <a:srgbClr val="000000"/>
                          </a:solidFill>
                          <a:effectLst/>
                          <a:latin typeface="Arial" panose="020B0604020202020204" pitchFamily="34" charset="0"/>
                          <a:cs typeface="Arial" panose="020B0604020202020204" pitchFamily="34" charset="0"/>
                        </a:rPr>
                        <a:t> </a:t>
                      </a:r>
                      <a:r>
                        <a:rPr lang="en-US" sz="1800" b="0" i="0" u="none" strike="noStrike" dirty="0" err="1">
                          <a:solidFill>
                            <a:srgbClr val="000000"/>
                          </a:solidFill>
                          <a:effectLst/>
                          <a:latin typeface="Arial" panose="020B0604020202020204" pitchFamily="34" charset="0"/>
                          <a:cs typeface="Arial" panose="020B0604020202020204" pitchFamily="34" charset="0"/>
                        </a:rPr>
                        <a:t>Đa</a:t>
                      </a:r>
                      <a:r>
                        <a:rPr lang="en-US" sz="1800" b="0" i="0" u="none" strike="noStrike" dirty="0">
                          <a:solidFill>
                            <a:srgbClr val="000000"/>
                          </a:solidFill>
                          <a:effectLst/>
                          <a:latin typeface="Arial" panose="020B0604020202020204" pitchFamily="34" charset="0"/>
                          <a:cs typeface="Arial" panose="020B0604020202020204" pitchFamily="34" charset="0"/>
                        </a:rPr>
                        <a:t> </a:t>
                      </a:r>
                      <a:r>
                        <a:rPr lang="en-US" sz="1800" b="0" i="0" u="none" strike="noStrike" dirty="0" err="1">
                          <a:solidFill>
                            <a:srgbClr val="000000"/>
                          </a:solidFill>
                          <a:effectLst/>
                          <a:latin typeface="Arial" panose="020B0604020202020204" pitchFamily="34" charset="0"/>
                          <a:cs typeface="Arial" panose="020B0604020202020204" pitchFamily="34" charset="0"/>
                        </a:rPr>
                        <a:t>khoa</a:t>
                      </a:r>
                      <a:r>
                        <a:rPr lang="en-US" sz="1800" b="0" i="0" u="none" strike="noStrike" dirty="0">
                          <a:solidFill>
                            <a:srgbClr val="000000"/>
                          </a:solidFill>
                          <a:effectLst/>
                          <a:latin typeface="Arial" panose="020B0604020202020204" pitchFamily="34" charset="0"/>
                          <a:cs typeface="Arial" panose="020B0604020202020204" pitchFamily="34" charset="0"/>
                        </a:rPr>
                        <a:t> </a:t>
                      </a:r>
                      <a:r>
                        <a:rPr lang="en-US" sz="1800" b="0" i="0" u="none" strike="noStrike" dirty="0" err="1">
                          <a:solidFill>
                            <a:srgbClr val="000000"/>
                          </a:solidFill>
                          <a:effectLst/>
                          <a:latin typeface="Arial" panose="020B0604020202020204" pitchFamily="34" charset="0"/>
                          <a:cs typeface="Arial" panose="020B0604020202020204" pitchFamily="34" charset="0"/>
                        </a:rPr>
                        <a:t>Khu</a:t>
                      </a:r>
                      <a:r>
                        <a:rPr lang="en-US" sz="1800" b="0" i="0" u="none" strike="noStrike" dirty="0">
                          <a:solidFill>
                            <a:srgbClr val="000000"/>
                          </a:solidFill>
                          <a:effectLst/>
                          <a:latin typeface="Arial" panose="020B0604020202020204" pitchFamily="34" charset="0"/>
                          <a:cs typeface="Arial" panose="020B0604020202020204" pitchFamily="34" charset="0"/>
                        </a:rPr>
                        <a:t> </a:t>
                      </a:r>
                      <a:r>
                        <a:rPr lang="en-US" sz="1800" b="0" i="0" u="none" strike="noStrike" dirty="0" err="1">
                          <a:solidFill>
                            <a:srgbClr val="000000"/>
                          </a:solidFill>
                          <a:effectLst/>
                          <a:latin typeface="Arial" panose="020B0604020202020204" pitchFamily="34" charset="0"/>
                          <a:cs typeface="Arial" panose="020B0604020202020204" pitchFamily="34" charset="0"/>
                        </a:rPr>
                        <a:t>vực</a:t>
                      </a:r>
                      <a:r>
                        <a:rPr lang="en-US" sz="1800" b="0" i="0" u="none" strike="noStrike" dirty="0">
                          <a:solidFill>
                            <a:srgbClr val="000000"/>
                          </a:solidFill>
                          <a:effectLst/>
                          <a:latin typeface="Arial" panose="020B0604020202020204" pitchFamily="34" charset="0"/>
                          <a:cs typeface="Arial" panose="020B0604020202020204" pitchFamily="34" charset="0"/>
                        </a:rPr>
                        <a:t> </a:t>
                      </a:r>
                      <a:r>
                        <a:rPr lang="en-US" sz="1800" b="0" i="0" u="none" strike="noStrike" dirty="0" err="1">
                          <a:solidFill>
                            <a:srgbClr val="000000"/>
                          </a:solidFill>
                          <a:effectLst/>
                          <a:latin typeface="Arial" panose="020B0604020202020204" pitchFamily="34" charset="0"/>
                          <a:cs typeface="Arial" panose="020B0604020202020204" pitchFamily="34" charset="0"/>
                        </a:rPr>
                        <a:t>Định</a:t>
                      </a:r>
                      <a:r>
                        <a:rPr lang="en-US" sz="1800" b="0" i="0" u="none" strike="noStrike" dirty="0">
                          <a:solidFill>
                            <a:srgbClr val="000000"/>
                          </a:solidFill>
                          <a:effectLst/>
                          <a:latin typeface="Arial" panose="020B0604020202020204" pitchFamily="34" charset="0"/>
                          <a:cs typeface="Arial" panose="020B0604020202020204" pitchFamily="34" charset="0"/>
                        </a:rPr>
                        <a:t> </a:t>
                      </a:r>
                      <a:r>
                        <a:rPr lang="en-US" sz="1800" b="0" i="0" u="none" strike="noStrike" dirty="0" err="1">
                          <a:solidFill>
                            <a:srgbClr val="000000"/>
                          </a:solidFill>
                          <a:effectLst/>
                          <a:latin typeface="Arial" panose="020B0604020202020204" pitchFamily="34" charset="0"/>
                          <a:cs typeface="Arial" panose="020B0604020202020204" pitchFamily="34" charset="0"/>
                        </a:rPr>
                        <a:t>Quán</a:t>
                      </a:r>
                      <a:endParaRPr lang="en-US" sz="1800" b="0" i="0" u="none" strike="noStrike" dirty="0">
                        <a:solidFill>
                          <a:srgbClr val="000000"/>
                        </a:solidFill>
                        <a:effectLst/>
                        <a:latin typeface="Arial" panose="020B0604020202020204" pitchFamily="34" charset="0"/>
                        <a:cs typeface="Arial" panose="020B0604020202020204" pitchFamily="34" charset="0"/>
                      </a:endParaRPr>
                    </a:p>
                  </a:txBody>
                  <a:tcPr anchor="ctr"/>
                </a:tc>
              </a:tr>
              <a:tr h="370840">
                <a:tc>
                  <a:txBody>
                    <a:bodyPr/>
                    <a:lstStyle/>
                    <a:p>
                      <a:pPr algn="l" fontAlgn="ctr"/>
                      <a:r>
                        <a:rPr lang="vi-VN" sz="1800" b="0" i="0" u="none" strike="noStrike" dirty="0">
                          <a:solidFill>
                            <a:srgbClr val="000000"/>
                          </a:solidFill>
                          <a:effectLst/>
                          <a:latin typeface="Arial" panose="020B0604020202020204" pitchFamily="34" charset="0"/>
                          <a:cs typeface="Arial" panose="020B0604020202020204" pitchFamily="34" charset="0"/>
                        </a:rPr>
                        <a:t>Bệnh Viện Y dược cổ truyền</a:t>
                      </a:r>
                    </a:p>
                  </a:txBody>
                  <a:tcPr anchor="ctr"/>
                </a:tc>
              </a:tr>
              <a:tr h="370840">
                <a:tc>
                  <a:txBody>
                    <a:bodyPr/>
                    <a:lstStyle/>
                    <a:p>
                      <a:pPr algn="l" fontAlgn="ctr"/>
                      <a:r>
                        <a:rPr lang="en-US" sz="1800" b="0" i="0" u="none" strike="noStrike" dirty="0" err="1" smtClean="0">
                          <a:solidFill>
                            <a:srgbClr val="000000"/>
                          </a:solidFill>
                          <a:effectLst/>
                          <a:latin typeface="Arial" panose="020B0604020202020204" pitchFamily="34" charset="0"/>
                          <a:cs typeface="Arial" panose="020B0604020202020204" pitchFamily="34" charset="0"/>
                        </a:rPr>
                        <a:t>Trung</a:t>
                      </a:r>
                      <a:r>
                        <a:rPr lang="en-US" sz="1800" b="0" i="0" u="none" strike="noStrike" dirty="0" smtClean="0">
                          <a:solidFill>
                            <a:srgbClr val="000000"/>
                          </a:solidFill>
                          <a:effectLst/>
                          <a:latin typeface="Arial" panose="020B0604020202020204" pitchFamily="34" charset="0"/>
                          <a:cs typeface="Arial" panose="020B0604020202020204" pitchFamily="34" charset="0"/>
                        </a:rPr>
                        <a:t> </a:t>
                      </a:r>
                      <a:r>
                        <a:rPr lang="en-US" sz="1800" b="0" i="0" u="none" strike="noStrike" dirty="0" err="1" smtClean="0">
                          <a:solidFill>
                            <a:srgbClr val="000000"/>
                          </a:solidFill>
                          <a:effectLst/>
                          <a:latin typeface="Arial" panose="020B0604020202020204" pitchFamily="34" charset="0"/>
                          <a:cs typeface="Arial" panose="020B0604020202020204" pitchFamily="34" charset="0"/>
                        </a:rPr>
                        <a:t>tâm</a:t>
                      </a:r>
                      <a:r>
                        <a:rPr lang="en-US" sz="1800" b="0" i="0" u="none" strike="noStrike" baseline="0" dirty="0" smtClean="0">
                          <a:solidFill>
                            <a:srgbClr val="000000"/>
                          </a:solidFill>
                          <a:effectLst/>
                          <a:latin typeface="Arial" panose="020B0604020202020204" pitchFamily="34" charset="0"/>
                          <a:cs typeface="Arial" panose="020B0604020202020204" pitchFamily="34" charset="0"/>
                        </a:rPr>
                        <a:t> </a:t>
                      </a:r>
                      <a:r>
                        <a:rPr lang="en-US" sz="1800" b="0" i="0" u="none" strike="noStrike" baseline="0" dirty="0" err="1" smtClean="0">
                          <a:solidFill>
                            <a:srgbClr val="000000"/>
                          </a:solidFill>
                          <a:effectLst/>
                          <a:latin typeface="Arial" panose="020B0604020202020204" pitchFamily="34" charset="0"/>
                          <a:cs typeface="Arial" panose="020B0604020202020204" pitchFamily="34" charset="0"/>
                        </a:rPr>
                        <a:t>Kiểm</a:t>
                      </a:r>
                      <a:r>
                        <a:rPr lang="en-US" sz="1800" b="0" i="0" u="none" strike="noStrike" baseline="0" dirty="0" smtClean="0">
                          <a:solidFill>
                            <a:srgbClr val="000000"/>
                          </a:solidFill>
                          <a:effectLst/>
                          <a:latin typeface="Arial" panose="020B0604020202020204" pitchFamily="34" charset="0"/>
                          <a:cs typeface="Arial" panose="020B0604020202020204" pitchFamily="34" charset="0"/>
                        </a:rPr>
                        <a:t> </a:t>
                      </a:r>
                      <a:r>
                        <a:rPr lang="en-US" sz="1800" b="0" i="0" u="none" strike="noStrike" baseline="0" dirty="0" err="1" smtClean="0">
                          <a:solidFill>
                            <a:srgbClr val="000000"/>
                          </a:solidFill>
                          <a:effectLst/>
                          <a:latin typeface="Arial" panose="020B0604020202020204" pitchFamily="34" charset="0"/>
                          <a:cs typeface="Arial" panose="020B0604020202020204" pitchFamily="34" charset="0"/>
                        </a:rPr>
                        <a:t>soát</a:t>
                      </a:r>
                      <a:r>
                        <a:rPr lang="en-US" sz="1800" b="0" i="0" u="none" strike="noStrike" baseline="0" dirty="0" smtClean="0">
                          <a:solidFill>
                            <a:srgbClr val="000000"/>
                          </a:solidFill>
                          <a:effectLst/>
                          <a:latin typeface="Arial" panose="020B0604020202020204" pitchFamily="34" charset="0"/>
                          <a:cs typeface="Arial" panose="020B0604020202020204" pitchFamily="34" charset="0"/>
                        </a:rPr>
                        <a:t> </a:t>
                      </a:r>
                      <a:r>
                        <a:rPr lang="en-US" sz="1800" b="0" i="0" u="none" strike="noStrike" baseline="0" dirty="0" err="1" smtClean="0">
                          <a:solidFill>
                            <a:srgbClr val="000000"/>
                          </a:solidFill>
                          <a:effectLst/>
                          <a:latin typeface="Arial" panose="020B0604020202020204" pitchFamily="34" charset="0"/>
                          <a:cs typeface="Arial" panose="020B0604020202020204" pitchFamily="34" charset="0"/>
                        </a:rPr>
                        <a:t>bệnh</a:t>
                      </a:r>
                      <a:r>
                        <a:rPr lang="en-US" sz="1800" b="0" i="0" u="none" strike="noStrike" baseline="0" dirty="0" smtClean="0">
                          <a:solidFill>
                            <a:srgbClr val="000000"/>
                          </a:solidFill>
                          <a:effectLst/>
                          <a:latin typeface="Arial" panose="020B0604020202020204" pitchFamily="34" charset="0"/>
                          <a:cs typeface="Arial" panose="020B0604020202020204" pitchFamily="34" charset="0"/>
                        </a:rPr>
                        <a:t> </a:t>
                      </a:r>
                      <a:r>
                        <a:rPr lang="en-US" sz="1800" b="0" i="0" u="none" strike="noStrike" baseline="0" dirty="0" err="1" smtClean="0">
                          <a:solidFill>
                            <a:srgbClr val="000000"/>
                          </a:solidFill>
                          <a:effectLst/>
                          <a:latin typeface="Arial" panose="020B0604020202020204" pitchFamily="34" charset="0"/>
                          <a:cs typeface="Arial" panose="020B0604020202020204" pitchFamily="34" charset="0"/>
                        </a:rPr>
                        <a:t>tật</a:t>
                      </a:r>
                      <a:endParaRPr lang="en-US" sz="1800" b="0" i="0" u="none" strike="noStrike" dirty="0">
                        <a:solidFill>
                          <a:srgbClr val="000000"/>
                        </a:solidFill>
                        <a:effectLst/>
                        <a:latin typeface="Arial" panose="020B0604020202020204" pitchFamily="34" charset="0"/>
                        <a:cs typeface="Arial" panose="020B0604020202020204" pitchFamily="34" charset="0"/>
                      </a:endParaRPr>
                    </a:p>
                  </a:txBody>
                  <a:tcPr anchor="ctr"/>
                </a:tc>
              </a:tr>
              <a:tr h="370840">
                <a:tc>
                  <a:txBody>
                    <a:bodyPr/>
                    <a:lstStyle/>
                    <a:p>
                      <a:r>
                        <a:rPr lang="en-US" sz="1800" dirty="0" err="1" smtClean="0">
                          <a:latin typeface="Arial" panose="020B0604020202020204" pitchFamily="34" charset="0"/>
                          <a:cs typeface="Arial" panose="020B0604020202020204" pitchFamily="34" charset="0"/>
                        </a:rPr>
                        <a:t>Trung</a:t>
                      </a:r>
                      <a:r>
                        <a:rPr lang="en-US" sz="1800" dirty="0" smtClean="0">
                          <a:latin typeface="Arial" panose="020B0604020202020204" pitchFamily="34" charset="0"/>
                          <a:cs typeface="Arial" panose="020B0604020202020204" pitchFamily="34" charset="0"/>
                        </a:rPr>
                        <a:t> </a:t>
                      </a:r>
                      <a:r>
                        <a:rPr lang="en-US" sz="1800" dirty="0" err="1" smtClean="0">
                          <a:latin typeface="Arial" panose="020B0604020202020204" pitchFamily="34" charset="0"/>
                          <a:cs typeface="Arial" panose="020B0604020202020204" pitchFamily="34" charset="0"/>
                        </a:rPr>
                        <a:t>tâm</a:t>
                      </a:r>
                      <a:r>
                        <a:rPr lang="en-US" sz="1800" dirty="0" smtClean="0">
                          <a:latin typeface="Arial" panose="020B0604020202020204" pitchFamily="34" charset="0"/>
                          <a:cs typeface="Arial" panose="020B0604020202020204" pitchFamily="34" charset="0"/>
                        </a:rPr>
                        <a:t> </a:t>
                      </a:r>
                      <a:r>
                        <a:rPr lang="en-US" sz="1800" dirty="0" err="1" smtClean="0">
                          <a:latin typeface="Arial" panose="020B0604020202020204" pitchFamily="34" charset="0"/>
                          <a:cs typeface="Arial" panose="020B0604020202020204" pitchFamily="34" charset="0"/>
                        </a:rPr>
                        <a:t>Giám</a:t>
                      </a:r>
                      <a:r>
                        <a:rPr lang="en-US" sz="1800" dirty="0" smtClean="0">
                          <a:latin typeface="Arial" panose="020B0604020202020204" pitchFamily="34" charset="0"/>
                          <a:cs typeface="Arial" panose="020B0604020202020204" pitchFamily="34" charset="0"/>
                        </a:rPr>
                        <a:t> </a:t>
                      </a:r>
                      <a:r>
                        <a:rPr lang="en-US" sz="1800" dirty="0" err="1" smtClean="0">
                          <a:latin typeface="Arial" panose="020B0604020202020204" pitchFamily="34" charset="0"/>
                          <a:cs typeface="Arial" panose="020B0604020202020204" pitchFamily="34" charset="0"/>
                        </a:rPr>
                        <a:t>định</a:t>
                      </a:r>
                      <a:r>
                        <a:rPr lang="en-US" sz="1800" dirty="0" smtClean="0">
                          <a:latin typeface="Arial" panose="020B0604020202020204" pitchFamily="34" charset="0"/>
                          <a:cs typeface="Arial" panose="020B0604020202020204" pitchFamily="34" charset="0"/>
                        </a:rPr>
                        <a:t> Y </a:t>
                      </a:r>
                      <a:r>
                        <a:rPr lang="en-US" sz="1800" dirty="0" err="1" smtClean="0">
                          <a:latin typeface="Arial" panose="020B0604020202020204" pitchFamily="34" charset="0"/>
                          <a:cs typeface="Arial" panose="020B0604020202020204" pitchFamily="34" charset="0"/>
                        </a:rPr>
                        <a:t>khoa</a:t>
                      </a:r>
                      <a:endParaRPr lang="en-US" sz="1800" dirty="0">
                        <a:latin typeface="Arial" panose="020B0604020202020204" pitchFamily="34" charset="0"/>
                        <a:cs typeface="Arial" panose="020B0604020202020204" pitchFamily="34" charset="0"/>
                      </a:endParaRPr>
                    </a:p>
                  </a:txBody>
                  <a:tcPr/>
                </a:tc>
              </a:tr>
              <a:tr h="370840">
                <a:tc>
                  <a:txBody>
                    <a:bodyPr/>
                    <a:lstStyle/>
                    <a:p>
                      <a:r>
                        <a:rPr lang="en-US" sz="1800" dirty="0" err="1" smtClean="0">
                          <a:latin typeface="Arial" panose="020B0604020202020204" pitchFamily="34" charset="0"/>
                          <a:cs typeface="Arial" panose="020B0604020202020204" pitchFamily="34" charset="0"/>
                        </a:rPr>
                        <a:t>Trung</a:t>
                      </a:r>
                      <a:r>
                        <a:rPr lang="en-US" sz="1800" dirty="0" smtClean="0">
                          <a:latin typeface="Arial" panose="020B0604020202020204" pitchFamily="34" charset="0"/>
                          <a:cs typeface="Arial" panose="020B0604020202020204" pitchFamily="34" charset="0"/>
                        </a:rPr>
                        <a:t> </a:t>
                      </a:r>
                      <a:r>
                        <a:rPr lang="en-US" sz="1800" dirty="0" err="1" smtClean="0">
                          <a:latin typeface="Arial" panose="020B0604020202020204" pitchFamily="34" charset="0"/>
                          <a:cs typeface="Arial" panose="020B0604020202020204" pitchFamily="34" charset="0"/>
                        </a:rPr>
                        <a:t>tâm</a:t>
                      </a:r>
                      <a:r>
                        <a:rPr lang="en-US" sz="1800" dirty="0" smtClean="0">
                          <a:latin typeface="Arial" panose="020B0604020202020204" pitchFamily="34" charset="0"/>
                          <a:cs typeface="Arial" panose="020B0604020202020204" pitchFamily="34" charset="0"/>
                        </a:rPr>
                        <a:t> </a:t>
                      </a:r>
                      <a:r>
                        <a:rPr lang="en-US" sz="1800" dirty="0" err="1" smtClean="0">
                          <a:latin typeface="Arial" panose="020B0604020202020204" pitchFamily="34" charset="0"/>
                          <a:cs typeface="Arial" panose="020B0604020202020204" pitchFamily="34" charset="0"/>
                        </a:rPr>
                        <a:t>Pháp</a:t>
                      </a:r>
                      <a:r>
                        <a:rPr lang="en-US" sz="1800" dirty="0" smtClean="0">
                          <a:latin typeface="Arial" panose="020B0604020202020204" pitchFamily="34" charset="0"/>
                          <a:cs typeface="Arial" panose="020B0604020202020204" pitchFamily="34" charset="0"/>
                        </a:rPr>
                        <a:t> Y </a:t>
                      </a:r>
                      <a:endParaRPr lang="en-US" sz="1800" dirty="0">
                        <a:latin typeface="Arial" panose="020B0604020202020204" pitchFamily="34" charset="0"/>
                        <a:cs typeface="Arial" panose="020B0604020202020204" pitchFamily="34" charset="0"/>
                      </a:endParaRPr>
                    </a:p>
                  </a:txBody>
                  <a:tcPr/>
                </a:tc>
              </a:tr>
              <a:tr h="370840">
                <a:tc>
                  <a:txBody>
                    <a:bodyPr/>
                    <a:lstStyle/>
                    <a:p>
                      <a:pPr algn="l" fontAlgn="ctr"/>
                      <a:r>
                        <a:rPr lang="en-US" sz="1800" b="0" i="0" u="none" strike="noStrike" dirty="0" err="1">
                          <a:solidFill>
                            <a:srgbClr val="000000"/>
                          </a:solidFill>
                          <a:effectLst/>
                          <a:latin typeface="Arial" panose="020B0604020202020204" pitchFamily="34" charset="0"/>
                          <a:cs typeface="Arial" panose="020B0604020202020204" pitchFamily="34" charset="0"/>
                        </a:rPr>
                        <a:t>Trung</a:t>
                      </a:r>
                      <a:r>
                        <a:rPr lang="en-US" sz="1800" b="0" i="0" u="none" strike="noStrike" dirty="0">
                          <a:solidFill>
                            <a:srgbClr val="000000"/>
                          </a:solidFill>
                          <a:effectLst/>
                          <a:latin typeface="Arial" panose="020B0604020202020204" pitchFamily="34" charset="0"/>
                          <a:cs typeface="Arial" panose="020B0604020202020204" pitchFamily="34" charset="0"/>
                        </a:rPr>
                        <a:t> </a:t>
                      </a:r>
                      <a:r>
                        <a:rPr lang="en-US" sz="1800" b="0" i="0" u="none" strike="noStrike" dirty="0" err="1">
                          <a:solidFill>
                            <a:srgbClr val="000000"/>
                          </a:solidFill>
                          <a:effectLst/>
                          <a:latin typeface="Arial" panose="020B0604020202020204" pitchFamily="34" charset="0"/>
                          <a:cs typeface="Arial" panose="020B0604020202020204" pitchFamily="34" charset="0"/>
                        </a:rPr>
                        <a:t>tâm</a:t>
                      </a:r>
                      <a:r>
                        <a:rPr lang="en-US" sz="1800" b="0" i="0" u="none" strike="noStrike" dirty="0">
                          <a:solidFill>
                            <a:srgbClr val="000000"/>
                          </a:solidFill>
                          <a:effectLst/>
                          <a:latin typeface="Arial" panose="020B0604020202020204" pitchFamily="34" charset="0"/>
                          <a:cs typeface="Arial" panose="020B0604020202020204" pitchFamily="34" charset="0"/>
                        </a:rPr>
                        <a:t> Y </a:t>
                      </a:r>
                      <a:r>
                        <a:rPr lang="en-US" sz="1800" b="0" i="0" u="none" strike="noStrike" dirty="0" err="1">
                          <a:solidFill>
                            <a:srgbClr val="000000"/>
                          </a:solidFill>
                          <a:effectLst/>
                          <a:latin typeface="Arial" panose="020B0604020202020204" pitchFamily="34" charset="0"/>
                          <a:cs typeface="Arial" panose="020B0604020202020204" pitchFamily="34" charset="0"/>
                        </a:rPr>
                        <a:t>tế</a:t>
                      </a:r>
                      <a:r>
                        <a:rPr lang="en-US" sz="1800" b="0" i="0" u="none" strike="noStrike" dirty="0">
                          <a:solidFill>
                            <a:srgbClr val="000000"/>
                          </a:solidFill>
                          <a:effectLst/>
                          <a:latin typeface="Arial" panose="020B0604020202020204" pitchFamily="34" charset="0"/>
                          <a:cs typeface="Arial" panose="020B0604020202020204" pitchFamily="34" charset="0"/>
                        </a:rPr>
                        <a:t> </a:t>
                      </a:r>
                      <a:r>
                        <a:rPr lang="en-US" sz="1800" b="0" i="0" u="none" strike="noStrike" dirty="0" err="1">
                          <a:solidFill>
                            <a:srgbClr val="000000"/>
                          </a:solidFill>
                          <a:effectLst/>
                          <a:latin typeface="Arial" panose="020B0604020202020204" pitchFamily="34" charset="0"/>
                          <a:cs typeface="Arial" panose="020B0604020202020204" pitchFamily="34" charset="0"/>
                        </a:rPr>
                        <a:t>Biên</a:t>
                      </a:r>
                      <a:r>
                        <a:rPr lang="en-US" sz="1800" b="0" i="0" u="none" strike="noStrike" dirty="0">
                          <a:solidFill>
                            <a:srgbClr val="000000"/>
                          </a:solidFill>
                          <a:effectLst/>
                          <a:latin typeface="Arial" panose="020B0604020202020204" pitchFamily="34" charset="0"/>
                          <a:cs typeface="Arial" panose="020B0604020202020204" pitchFamily="34" charset="0"/>
                        </a:rPr>
                        <a:t> </a:t>
                      </a:r>
                      <a:r>
                        <a:rPr lang="en-US" sz="1800" b="0" i="0" u="none" strike="noStrike" dirty="0" err="1" smtClean="0">
                          <a:solidFill>
                            <a:srgbClr val="000000"/>
                          </a:solidFill>
                          <a:effectLst/>
                          <a:latin typeface="Arial" panose="020B0604020202020204" pitchFamily="34" charset="0"/>
                          <a:cs typeface="Arial" panose="020B0604020202020204" pitchFamily="34" charset="0"/>
                        </a:rPr>
                        <a:t>Hòa</a:t>
                      </a:r>
                      <a:endParaRPr lang="en-US" sz="1800" b="0" i="0" u="none" strike="noStrike" dirty="0">
                        <a:solidFill>
                          <a:srgbClr val="000000"/>
                        </a:solidFill>
                        <a:effectLst/>
                        <a:latin typeface="Arial" panose="020B0604020202020204" pitchFamily="34" charset="0"/>
                        <a:cs typeface="Arial" panose="020B0604020202020204" pitchFamily="34" charset="0"/>
                      </a:endParaRPr>
                    </a:p>
                  </a:txBody>
                  <a:tcPr anchor="ctr"/>
                </a:tc>
              </a:tr>
              <a:tr h="370840">
                <a:tc>
                  <a:txBody>
                    <a:bodyPr/>
                    <a:lstStyle/>
                    <a:p>
                      <a:pPr algn="l" fontAlgn="ctr"/>
                      <a:r>
                        <a:rPr lang="en-US" sz="1800" b="0" i="0" u="none" strike="noStrike" dirty="0" err="1">
                          <a:solidFill>
                            <a:srgbClr val="000000"/>
                          </a:solidFill>
                          <a:effectLst/>
                          <a:latin typeface="Arial" panose="020B0604020202020204" pitchFamily="34" charset="0"/>
                          <a:cs typeface="Arial" panose="020B0604020202020204" pitchFamily="34" charset="0"/>
                        </a:rPr>
                        <a:t>Trung</a:t>
                      </a:r>
                      <a:r>
                        <a:rPr lang="en-US" sz="1800" b="0" i="0" u="none" strike="noStrike" dirty="0">
                          <a:solidFill>
                            <a:srgbClr val="000000"/>
                          </a:solidFill>
                          <a:effectLst/>
                          <a:latin typeface="Arial" panose="020B0604020202020204" pitchFamily="34" charset="0"/>
                          <a:cs typeface="Arial" panose="020B0604020202020204" pitchFamily="34" charset="0"/>
                        </a:rPr>
                        <a:t> </a:t>
                      </a:r>
                      <a:r>
                        <a:rPr lang="en-US" sz="1800" b="0" i="0" u="none" strike="noStrike" dirty="0" err="1">
                          <a:solidFill>
                            <a:srgbClr val="000000"/>
                          </a:solidFill>
                          <a:effectLst/>
                          <a:latin typeface="Arial" panose="020B0604020202020204" pitchFamily="34" charset="0"/>
                          <a:cs typeface="Arial" panose="020B0604020202020204" pitchFamily="34" charset="0"/>
                        </a:rPr>
                        <a:t>tâm</a:t>
                      </a:r>
                      <a:r>
                        <a:rPr lang="en-US" sz="1800" b="0" i="0" u="none" strike="noStrike" dirty="0">
                          <a:solidFill>
                            <a:srgbClr val="000000"/>
                          </a:solidFill>
                          <a:effectLst/>
                          <a:latin typeface="Arial" panose="020B0604020202020204" pitchFamily="34" charset="0"/>
                          <a:cs typeface="Arial" panose="020B0604020202020204" pitchFamily="34" charset="0"/>
                        </a:rPr>
                        <a:t> Y </a:t>
                      </a:r>
                      <a:r>
                        <a:rPr lang="en-US" sz="1800" b="0" i="0" u="none" strike="noStrike" dirty="0" err="1">
                          <a:solidFill>
                            <a:srgbClr val="000000"/>
                          </a:solidFill>
                          <a:effectLst/>
                          <a:latin typeface="Arial" panose="020B0604020202020204" pitchFamily="34" charset="0"/>
                          <a:cs typeface="Arial" panose="020B0604020202020204" pitchFamily="34" charset="0"/>
                        </a:rPr>
                        <a:t>tế</a:t>
                      </a:r>
                      <a:r>
                        <a:rPr lang="en-US" sz="1800" b="0" i="0" u="none" strike="noStrike" dirty="0">
                          <a:solidFill>
                            <a:srgbClr val="000000"/>
                          </a:solidFill>
                          <a:effectLst/>
                          <a:latin typeface="Arial" panose="020B0604020202020204" pitchFamily="34" charset="0"/>
                          <a:cs typeface="Arial" panose="020B0604020202020204" pitchFamily="34" charset="0"/>
                        </a:rPr>
                        <a:t> </a:t>
                      </a:r>
                      <a:r>
                        <a:rPr lang="en-US" sz="1800" b="0" i="0" u="none" strike="noStrike" dirty="0" err="1">
                          <a:solidFill>
                            <a:srgbClr val="000000"/>
                          </a:solidFill>
                          <a:effectLst/>
                          <a:latin typeface="Arial" panose="020B0604020202020204" pitchFamily="34" charset="0"/>
                          <a:cs typeface="Arial" panose="020B0604020202020204" pitchFamily="34" charset="0"/>
                        </a:rPr>
                        <a:t>Trảng</a:t>
                      </a:r>
                      <a:r>
                        <a:rPr lang="en-US" sz="1800" b="0" i="0" u="none" strike="noStrike" dirty="0">
                          <a:solidFill>
                            <a:srgbClr val="000000"/>
                          </a:solidFill>
                          <a:effectLst/>
                          <a:latin typeface="Arial" panose="020B0604020202020204" pitchFamily="34" charset="0"/>
                          <a:cs typeface="Arial" panose="020B0604020202020204" pitchFamily="34" charset="0"/>
                        </a:rPr>
                        <a:t> </a:t>
                      </a:r>
                      <a:r>
                        <a:rPr lang="en-US" sz="1800" b="0" i="0" u="none" strike="noStrike" dirty="0" err="1" smtClean="0">
                          <a:solidFill>
                            <a:srgbClr val="000000"/>
                          </a:solidFill>
                          <a:effectLst/>
                          <a:latin typeface="Arial" panose="020B0604020202020204" pitchFamily="34" charset="0"/>
                          <a:cs typeface="Arial" panose="020B0604020202020204" pitchFamily="34" charset="0"/>
                        </a:rPr>
                        <a:t>Bom</a:t>
                      </a:r>
                      <a:endParaRPr lang="en-US" sz="1800" b="0" i="0" u="none" strike="noStrike" dirty="0">
                        <a:solidFill>
                          <a:srgbClr val="000000"/>
                        </a:solidFill>
                        <a:effectLst/>
                        <a:latin typeface="Arial" panose="020B0604020202020204" pitchFamily="34" charset="0"/>
                        <a:cs typeface="Arial" panose="020B0604020202020204" pitchFamily="34" charset="0"/>
                      </a:endParaRPr>
                    </a:p>
                  </a:txBody>
                  <a:tcPr anchor="ctr"/>
                </a:tc>
              </a:tr>
            </a:tbl>
          </a:graphicData>
        </a:graphic>
      </p:graphicFrame>
      <p:graphicFrame>
        <p:nvGraphicFramePr>
          <p:cNvPr id="8" name="Table 7"/>
          <p:cNvGraphicFramePr>
            <a:graphicFrameLocks noGrp="1"/>
          </p:cNvGraphicFramePr>
          <p:nvPr>
            <p:extLst>
              <p:ext uri="{D42A27DB-BD31-4B8C-83A1-F6EECF244321}">
                <p14:modId xmlns:p14="http://schemas.microsoft.com/office/powerpoint/2010/main" val="3370239674"/>
              </p:ext>
            </p:extLst>
          </p:nvPr>
        </p:nvGraphicFramePr>
        <p:xfrm>
          <a:off x="8056289" y="5353173"/>
          <a:ext cx="3295450" cy="1110271"/>
        </p:xfrm>
        <a:graphic>
          <a:graphicData uri="http://schemas.openxmlformats.org/drawingml/2006/table">
            <a:tbl>
              <a:tblPr firstRow="1" bandRow="1">
                <a:tableStyleId>{21E4AEA4-8DFA-4A89-87EB-49C32662AFE0}</a:tableStyleId>
              </a:tblPr>
              <a:tblGrid>
                <a:gridCol w="3295450"/>
              </a:tblGrid>
              <a:tr h="702986">
                <a:tc>
                  <a:txBody>
                    <a:bodyPr/>
                    <a:lstStyle/>
                    <a:p>
                      <a:r>
                        <a:rPr lang="en-US" dirty="0" smtClean="0">
                          <a:latin typeface="Arial" panose="020B0604020202020204" pitchFamily="34" charset="0"/>
                          <a:cs typeface="Arial" panose="020B0604020202020204" pitchFamily="34" charset="0"/>
                        </a:rPr>
                        <a:t>1 </a:t>
                      </a:r>
                      <a:r>
                        <a:rPr lang="en-US" dirty="0" err="1" smtClean="0">
                          <a:latin typeface="Arial" panose="020B0604020202020204" pitchFamily="34" charset="0"/>
                          <a:cs typeface="Arial" panose="020B0604020202020204" pitchFamily="34" charset="0"/>
                        </a:rPr>
                        <a:t>đơn</a:t>
                      </a:r>
                      <a:r>
                        <a:rPr lang="en-US" baseline="0" dirty="0" smtClean="0">
                          <a:latin typeface="Arial" panose="020B0604020202020204" pitchFamily="34" charset="0"/>
                          <a:cs typeface="Arial" panose="020B0604020202020204" pitchFamily="34" charset="0"/>
                        </a:rPr>
                        <a:t> </a:t>
                      </a:r>
                      <a:r>
                        <a:rPr lang="en-US" baseline="0" dirty="0" err="1" smtClean="0">
                          <a:latin typeface="Arial" panose="020B0604020202020204" pitchFamily="34" charset="0"/>
                          <a:cs typeface="Arial" panose="020B0604020202020204" pitchFamily="34" charset="0"/>
                        </a:rPr>
                        <a:t>vị</a:t>
                      </a:r>
                      <a:r>
                        <a:rPr lang="en-US" baseline="0" dirty="0" smtClean="0">
                          <a:latin typeface="Arial" panose="020B0604020202020204" pitchFamily="34" charset="0"/>
                          <a:cs typeface="Arial" panose="020B0604020202020204" pitchFamily="34" charset="0"/>
                        </a:rPr>
                        <a:t> </a:t>
                      </a:r>
                      <a:r>
                        <a:rPr lang="en-US" baseline="0" dirty="0" err="1" smtClean="0">
                          <a:latin typeface="Arial" panose="020B0604020202020204" pitchFamily="34" charset="0"/>
                          <a:cs typeface="Arial" panose="020B0604020202020204" pitchFamily="34" charset="0"/>
                        </a:rPr>
                        <a:t>nhóm</a:t>
                      </a:r>
                      <a:r>
                        <a:rPr lang="en-US" baseline="0" dirty="0" smtClean="0">
                          <a:latin typeface="Arial" panose="020B0604020202020204" pitchFamily="34" charset="0"/>
                          <a:cs typeface="Arial" panose="020B0604020202020204" pitchFamily="34" charset="0"/>
                        </a:rPr>
                        <a:t> 3 (Do NSNN </a:t>
                      </a:r>
                      <a:r>
                        <a:rPr lang="en-US" baseline="0" dirty="0" err="1" smtClean="0">
                          <a:latin typeface="Arial" panose="020B0604020202020204" pitchFamily="34" charset="0"/>
                          <a:cs typeface="Arial" panose="020B0604020202020204" pitchFamily="34" charset="0"/>
                        </a:rPr>
                        <a:t>bảo</a:t>
                      </a:r>
                      <a:r>
                        <a:rPr lang="en-US" baseline="0" dirty="0" smtClean="0">
                          <a:latin typeface="Arial" panose="020B0604020202020204" pitchFamily="34" charset="0"/>
                          <a:cs typeface="Arial" panose="020B0604020202020204" pitchFamily="34" charset="0"/>
                        </a:rPr>
                        <a:t> </a:t>
                      </a:r>
                      <a:r>
                        <a:rPr lang="en-US" baseline="0" dirty="0" err="1" smtClean="0">
                          <a:latin typeface="Arial" panose="020B0604020202020204" pitchFamily="34" charset="0"/>
                          <a:cs typeface="Arial" panose="020B0604020202020204" pitchFamily="34" charset="0"/>
                        </a:rPr>
                        <a:t>đảm</a:t>
                      </a:r>
                      <a:r>
                        <a:rPr lang="en-US" baseline="0" dirty="0" smtClean="0">
                          <a:latin typeface="Arial" panose="020B0604020202020204" pitchFamily="34" charset="0"/>
                          <a:cs typeface="Arial" panose="020B0604020202020204" pitchFamily="34" charset="0"/>
                        </a:rPr>
                        <a:t> </a:t>
                      </a:r>
                      <a:r>
                        <a:rPr lang="en-US" baseline="0" dirty="0" err="1" smtClean="0">
                          <a:latin typeface="Arial" panose="020B0604020202020204" pitchFamily="34" charset="0"/>
                          <a:cs typeface="Arial" panose="020B0604020202020204" pitchFamily="34" charset="0"/>
                        </a:rPr>
                        <a:t>toàn</a:t>
                      </a:r>
                      <a:r>
                        <a:rPr lang="en-US" baseline="0" dirty="0" smtClean="0">
                          <a:latin typeface="Arial" panose="020B0604020202020204" pitchFamily="34" charset="0"/>
                          <a:cs typeface="Arial" panose="020B0604020202020204" pitchFamily="34" charset="0"/>
                        </a:rPr>
                        <a:t> </a:t>
                      </a:r>
                      <a:r>
                        <a:rPr lang="en-US" baseline="0" dirty="0" err="1" smtClean="0">
                          <a:latin typeface="Arial" panose="020B0604020202020204" pitchFamily="34" charset="0"/>
                          <a:cs typeface="Arial" panose="020B0604020202020204" pitchFamily="34" charset="0"/>
                        </a:rPr>
                        <a:t>bộ</a:t>
                      </a:r>
                      <a:endParaRPr lang="en-US" dirty="0">
                        <a:latin typeface="Arial" panose="020B0604020202020204" pitchFamily="34" charset="0"/>
                        <a:cs typeface="Arial" panose="020B0604020202020204" pitchFamily="34" charset="0"/>
                      </a:endParaRPr>
                    </a:p>
                  </a:txBody>
                  <a:tcPr/>
                </a:tc>
              </a:tr>
              <a:tr h="407285">
                <a:tc>
                  <a:txBody>
                    <a:bodyPr/>
                    <a:lstStyle/>
                    <a:p>
                      <a:r>
                        <a:rPr lang="en-US" dirty="0" err="1" smtClean="0">
                          <a:latin typeface="Arial" panose="020B0604020202020204" pitchFamily="34" charset="0"/>
                          <a:cs typeface="Arial" panose="020B0604020202020204" pitchFamily="34" charset="0"/>
                        </a:rPr>
                        <a:t>Trung</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tâm</a:t>
                      </a:r>
                      <a:r>
                        <a:rPr lang="en-US" baseline="0" dirty="0" smtClean="0">
                          <a:latin typeface="Arial" panose="020B0604020202020204" pitchFamily="34" charset="0"/>
                          <a:cs typeface="Arial" panose="020B0604020202020204" pitchFamily="34" charset="0"/>
                        </a:rPr>
                        <a:t> </a:t>
                      </a:r>
                      <a:r>
                        <a:rPr lang="en-US" baseline="0" dirty="0" err="1" smtClean="0">
                          <a:latin typeface="Arial" panose="020B0604020202020204" pitchFamily="34" charset="0"/>
                          <a:cs typeface="Arial" panose="020B0604020202020204" pitchFamily="34" charset="0"/>
                        </a:rPr>
                        <a:t>Kiểm</a:t>
                      </a:r>
                      <a:r>
                        <a:rPr lang="en-US" baseline="0" dirty="0" smtClean="0">
                          <a:latin typeface="Arial" panose="020B0604020202020204" pitchFamily="34" charset="0"/>
                          <a:cs typeface="Arial" panose="020B0604020202020204" pitchFamily="34" charset="0"/>
                        </a:rPr>
                        <a:t> </a:t>
                      </a:r>
                      <a:r>
                        <a:rPr lang="en-US" baseline="0" dirty="0" err="1" smtClean="0">
                          <a:latin typeface="Arial" panose="020B0604020202020204" pitchFamily="34" charset="0"/>
                          <a:cs typeface="Arial" panose="020B0604020202020204" pitchFamily="34" charset="0"/>
                        </a:rPr>
                        <a:t>nghiệm</a:t>
                      </a:r>
                      <a:endParaRPr lang="en-US" dirty="0">
                        <a:latin typeface="Arial" panose="020B0604020202020204" pitchFamily="34" charset="0"/>
                        <a:cs typeface="Arial" panose="020B0604020202020204" pitchFamily="34" charset="0"/>
                      </a:endParaRPr>
                    </a:p>
                  </a:txBody>
                  <a:tcPr/>
                </a:tc>
              </a:tr>
            </a:tbl>
          </a:graphicData>
        </a:graphic>
      </p:graphicFrame>
      <p:graphicFrame>
        <p:nvGraphicFramePr>
          <p:cNvPr id="9" name="Table 8"/>
          <p:cNvGraphicFramePr>
            <a:graphicFrameLocks noGrp="1"/>
          </p:cNvGraphicFramePr>
          <p:nvPr>
            <p:extLst>
              <p:ext uri="{D42A27DB-BD31-4B8C-83A1-F6EECF244321}">
                <p14:modId xmlns:p14="http://schemas.microsoft.com/office/powerpoint/2010/main" val="2443295887"/>
              </p:ext>
            </p:extLst>
          </p:nvPr>
        </p:nvGraphicFramePr>
        <p:xfrm>
          <a:off x="8056507" y="1081009"/>
          <a:ext cx="3293249" cy="4251960"/>
        </p:xfrm>
        <a:graphic>
          <a:graphicData uri="http://schemas.openxmlformats.org/drawingml/2006/table">
            <a:tbl>
              <a:tblPr firstRow="1" bandRow="1">
                <a:tableStyleId>{5C22544A-7EE6-4342-B048-85BDC9FD1C3A}</a:tableStyleId>
              </a:tblPr>
              <a:tblGrid>
                <a:gridCol w="3293249"/>
              </a:tblGrid>
              <a:tr h="370840">
                <a:tc>
                  <a:txBody>
                    <a:bodyPr/>
                    <a:lstStyle/>
                    <a:p>
                      <a:r>
                        <a:rPr lang="en-US" sz="1800" dirty="0" smtClean="0">
                          <a:latin typeface="Arial" panose="020B0604020202020204" pitchFamily="34" charset="0"/>
                          <a:cs typeface="Arial" panose="020B0604020202020204" pitchFamily="34" charset="0"/>
                        </a:rPr>
                        <a:t>20 </a:t>
                      </a:r>
                      <a:r>
                        <a:rPr lang="en-US" sz="1800" dirty="0" err="1" smtClean="0">
                          <a:latin typeface="Arial" panose="020B0604020202020204" pitchFamily="34" charset="0"/>
                          <a:cs typeface="Arial" panose="020B0604020202020204" pitchFamily="34" charset="0"/>
                        </a:rPr>
                        <a:t>đơn</a:t>
                      </a:r>
                      <a:r>
                        <a:rPr lang="en-US" sz="1800" baseline="0" dirty="0" smtClean="0">
                          <a:latin typeface="Arial" panose="020B0604020202020204" pitchFamily="34" charset="0"/>
                          <a:cs typeface="Arial" panose="020B0604020202020204" pitchFamily="34" charset="0"/>
                        </a:rPr>
                        <a:t> </a:t>
                      </a:r>
                      <a:r>
                        <a:rPr lang="en-US" sz="1800" baseline="0" dirty="0" err="1" smtClean="0">
                          <a:latin typeface="Arial" panose="020B0604020202020204" pitchFamily="34" charset="0"/>
                          <a:cs typeface="Arial" panose="020B0604020202020204" pitchFamily="34" charset="0"/>
                        </a:rPr>
                        <a:t>vị</a:t>
                      </a:r>
                      <a:r>
                        <a:rPr lang="en-US" sz="1800" baseline="0" dirty="0" smtClean="0">
                          <a:latin typeface="Arial" panose="020B0604020202020204" pitchFamily="34" charset="0"/>
                          <a:cs typeface="Arial" panose="020B0604020202020204" pitchFamily="34" charset="0"/>
                        </a:rPr>
                        <a:t> </a:t>
                      </a:r>
                      <a:r>
                        <a:rPr lang="en-US" sz="1800" baseline="0" dirty="0" err="1" smtClean="0">
                          <a:latin typeface="Arial" panose="020B0604020202020204" pitchFamily="34" charset="0"/>
                          <a:cs typeface="Arial" panose="020B0604020202020204" pitchFamily="34" charset="0"/>
                        </a:rPr>
                        <a:t>nhóm</a:t>
                      </a:r>
                      <a:r>
                        <a:rPr lang="en-US" sz="1800" baseline="0" dirty="0" smtClean="0">
                          <a:latin typeface="Arial" panose="020B0604020202020204" pitchFamily="34" charset="0"/>
                          <a:cs typeface="Arial" panose="020B0604020202020204" pitchFamily="34" charset="0"/>
                        </a:rPr>
                        <a:t> 2 (</a:t>
                      </a:r>
                      <a:r>
                        <a:rPr lang="en-US" sz="1800" baseline="0" dirty="0" err="1" smtClean="0">
                          <a:latin typeface="Arial" panose="020B0604020202020204" pitchFamily="34" charset="0"/>
                          <a:cs typeface="Arial" panose="020B0604020202020204" pitchFamily="34" charset="0"/>
                        </a:rPr>
                        <a:t>Tự</a:t>
                      </a:r>
                      <a:r>
                        <a:rPr lang="en-US" sz="1800" baseline="0" dirty="0" smtClean="0">
                          <a:latin typeface="Arial" panose="020B0604020202020204" pitchFamily="34" charset="0"/>
                          <a:cs typeface="Arial" panose="020B0604020202020204" pitchFamily="34" charset="0"/>
                        </a:rPr>
                        <a:t> </a:t>
                      </a:r>
                      <a:r>
                        <a:rPr lang="en-US" sz="1800" baseline="0" dirty="0" err="1" smtClean="0">
                          <a:latin typeface="Arial" panose="020B0604020202020204" pitchFamily="34" charset="0"/>
                          <a:cs typeface="Arial" panose="020B0604020202020204" pitchFamily="34" charset="0"/>
                        </a:rPr>
                        <a:t>bảo</a:t>
                      </a:r>
                      <a:r>
                        <a:rPr lang="en-US" sz="1800" baseline="0" dirty="0" smtClean="0">
                          <a:latin typeface="Arial" panose="020B0604020202020204" pitchFamily="34" charset="0"/>
                          <a:cs typeface="Arial" panose="020B0604020202020204" pitchFamily="34" charset="0"/>
                        </a:rPr>
                        <a:t> </a:t>
                      </a:r>
                      <a:r>
                        <a:rPr lang="en-US" sz="1800" baseline="0" dirty="0" err="1" smtClean="0">
                          <a:latin typeface="Arial" panose="020B0604020202020204" pitchFamily="34" charset="0"/>
                          <a:cs typeface="Arial" panose="020B0604020202020204" pitchFamily="34" charset="0"/>
                        </a:rPr>
                        <a:t>đảm</a:t>
                      </a:r>
                      <a:r>
                        <a:rPr lang="en-US" sz="1800" baseline="0" dirty="0" smtClean="0">
                          <a:latin typeface="Arial" panose="020B0604020202020204" pitchFamily="34" charset="0"/>
                          <a:cs typeface="Arial" panose="020B0604020202020204" pitchFamily="34" charset="0"/>
                        </a:rPr>
                        <a:t> </a:t>
                      </a:r>
                      <a:r>
                        <a:rPr lang="en-US" sz="1800" baseline="0" dirty="0" err="1" smtClean="0">
                          <a:latin typeface="Arial" panose="020B0604020202020204" pitchFamily="34" charset="0"/>
                          <a:cs typeface="Arial" panose="020B0604020202020204" pitchFamily="34" charset="0"/>
                        </a:rPr>
                        <a:t>một</a:t>
                      </a:r>
                      <a:r>
                        <a:rPr lang="en-US" sz="1800" baseline="0" dirty="0" smtClean="0">
                          <a:latin typeface="Arial" panose="020B0604020202020204" pitchFamily="34" charset="0"/>
                          <a:cs typeface="Arial" panose="020B0604020202020204" pitchFamily="34" charset="0"/>
                        </a:rPr>
                        <a:t> </a:t>
                      </a:r>
                      <a:r>
                        <a:rPr lang="en-US" sz="1800" baseline="0" dirty="0" err="1" smtClean="0">
                          <a:latin typeface="Arial" panose="020B0604020202020204" pitchFamily="34" charset="0"/>
                          <a:cs typeface="Arial" panose="020B0604020202020204" pitchFamily="34" charset="0"/>
                        </a:rPr>
                        <a:t>phần</a:t>
                      </a:r>
                      <a:r>
                        <a:rPr lang="en-US" sz="1800" baseline="0" dirty="0" smtClean="0">
                          <a:latin typeface="Arial" panose="020B0604020202020204" pitchFamily="34" charset="0"/>
                          <a:cs typeface="Arial" panose="020B0604020202020204" pitchFamily="34" charset="0"/>
                        </a:rPr>
                        <a:t> chi </a:t>
                      </a:r>
                      <a:r>
                        <a:rPr lang="en-US" sz="1800" baseline="0" dirty="0" err="1" smtClean="0">
                          <a:latin typeface="Arial" panose="020B0604020202020204" pitchFamily="34" charset="0"/>
                          <a:cs typeface="Arial" panose="020B0604020202020204" pitchFamily="34" charset="0"/>
                        </a:rPr>
                        <a:t>thường</a:t>
                      </a:r>
                      <a:r>
                        <a:rPr lang="en-US" sz="1800" baseline="0" dirty="0" smtClean="0">
                          <a:latin typeface="Arial" panose="020B0604020202020204" pitchFamily="34" charset="0"/>
                          <a:cs typeface="Arial" panose="020B0604020202020204" pitchFamily="34" charset="0"/>
                        </a:rPr>
                        <a:t> </a:t>
                      </a:r>
                      <a:r>
                        <a:rPr lang="en-US" sz="1800" baseline="0" dirty="0" err="1" smtClean="0">
                          <a:latin typeface="Arial" panose="020B0604020202020204" pitchFamily="34" charset="0"/>
                          <a:cs typeface="Arial" panose="020B0604020202020204" pitchFamily="34" charset="0"/>
                        </a:rPr>
                        <a:t>xuyên</a:t>
                      </a:r>
                      <a:endParaRPr lang="en-US" sz="1800" dirty="0">
                        <a:latin typeface="Arial" panose="020B0604020202020204" pitchFamily="34" charset="0"/>
                        <a:cs typeface="Arial" panose="020B0604020202020204" pitchFamily="34" charset="0"/>
                      </a:endParaRPr>
                    </a:p>
                  </a:txBody>
                  <a:tcPr/>
                </a:tc>
              </a:tr>
              <a:tr h="370840">
                <a:tc>
                  <a:txBody>
                    <a:bodyPr/>
                    <a:lstStyle/>
                    <a:p>
                      <a:pPr algn="l" fontAlgn="ctr"/>
                      <a:r>
                        <a:rPr lang="en-US" sz="1800" b="0" i="0" u="none" strike="noStrike" dirty="0" err="1">
                          <a:solidFill>
                            <a:srgbClr val="000000"/>
                          </a:solidFill>
                          <a:effectLst/>
                          <a:latin typeface="Arial" panose="020B0604020202020204" pitchFamily="34" charset="0"/>
                          <a:cs typeface="Arial" panose="020B0604020202020204" pitchFamily="34" charset="0"/>
                        </a:rPr>
                        <a:t>Trung</a:t>
                      </a:r>
                      <a:r>
                        <a:rPr lang="en-US" sz="1800" b="0" i="0" u="none" strike="noStrike" dirty="0">
                          <a:solidFill>
                            <a:srgbClr val="000000"/>
                          </a:solidFill>
                          <a:effectLst/>
                          <a:latin typeface="Arial" panose="020B0604020202020204" pitchFamily="34" charset="0"/>
                          <a:cs typeface="Arial" panose="020B0604020202020204" pitchFamily="34" charset="0"/>
                        </a:rPr>
                        <a:t> </a:t>
                      </a:r>
                      <a:r>
                        <a:rPr lang="en-US" sz="1800" b="0" i="0" u="none" strike="noStrike" dirty="0" err="1">
                          <a:solidFill>
                            <a:srgbClr val="000000"/>
                          </a:solidFill>
                          <a:effectLst/>
                          <a:latin typeface="Arial" panose="020B0604020202020204" pitchFamily="34" charset="0"/>
                          <a:cs typeface="Arial" panose="020B0604020202020204" pitchFamily="34" charset="0"/>
                        </a:rPr>
                        <a:t>tâm</a:t>
                      </a:r>
                      <a:r>
                        <a:rPr lang="en-US" sz="1800" b="0" i="0" u="none" strike="noStrike" dirty="0">
                          <a:solidFill>
                            <a:srgbClr val="000000"/>
                          </a:solidFill>
                          <a:effectLst/>
                          <a:latin typeface="Arial" panose="020B0604020202020204" pitchFamily="34" charset="0"/>
                          <a:cs typeface="Arial" panose="020B0604020202020204" pitchFamily="34" charset="0"/>
                        </a:rPr>
                        <a:t> Y </a:t>
                      </a:r>
                      <a:r>
                        <a:rPr lang="en-US" sz="1800" b="0" i="0" u="none" strike="noStrike" dirty="0" err="1">
                          <a:solidFill>
                            <a:srgbClr val="000000"/>
                          </a:solidFill>
                          <a:effectLst/>
                          <a:latin typeface="Arial" panose="020B0604020202020204" pitchFamily="34" charset="0"/>
                          <a:cs typeface="Arial" panose="020B0604020202020204" pitchFamily="34" charset="0"/>
                        </a:rPr>
                        <a:t>tế</a:t>
                      </a:r>
                      <a:r>
                        <a:rPr lang="en-US" sz="1800" b="0" i="0" u="none" strike="noStrike" dirty="0">
                          <a:solidFill>
                            <a:srgbClr val="000000"/>
                          </a:solidFill>
                          <a:effectLst/>
                          <a:latin typeface="Arial" panose="020B0604020202020204" pitchFamily="34" charset="0"/>
                          <a:cs typeface="Arial" panose="020B0604020202020204" pitchFamily="34" charset="0"/>
                        </a:rPr>
                        <a:t> </a:t>
                      </a:r>
                      <a:r>
                        <a:rPr lang="en-US" sz="1800" b="0" i="0" u="none" strike="noStrike" dirty="0" err="1">
                          <a:solidFill>
                            <a:srgbClr val="000000"/>
                          </a:solidFill>
                          <a:effectLst/>
                          <a:latin typeface="Arial" panose="020B0604020202020204" pitchFamily="34" charset="0"/>
                          <a:cs typeface="Arial" panose="020B0604020202020204" pitchFamily="34" charset="0"/>
                        </a:rPr>
                        <a:t>Thống</a:t>
                      </a:r>
                      <a:r>
                        <a:rPr lang="en-US" sz="1800" b="0" i="0" u="none" strike="noStrike" dirty="0">
                          <a:solidFill>
                            <a:srgbClr val="000000"/>
                          </a:solidFill>
                          <a:effectLst/>
                          <a:latin typeface="Arial" panose="020B0604020202020204" pitchFamily="34" charset="0"/>
                          <a:cs typeface="Arial" panose="020B0604020202020204" pitchFamily="34" charset="0"/>
                        </a:rPr>
                        <a:t> </a:t>
                      </a:r>
                      <a:r>
                        <a:rPr lang="en-US" sz="1800" b="0" i="0" u="none" strike="noStrike" dirty="0" err="1">
                          <a:solidFill>
                            <a:srgbClr val="000000"/>
                          </a:solidFill>
                          <a:effectLst/>
                          <a:latin typeface="Arial" panose="020B0604020202020204" pitchFamily="34" charset="0"/>
                          <a:cs typeface="Arial" panose="020B0604020202020204" pitchFamily="34" charset="0"/>
                        </a:rPr>
                        <a:t>Nhất</a:t>
                      </a:r>
                      <a:endParaRPr lang="en-US" sz="1800" b="0" i="0" u="none" strike="noStrike" dirty="0">
                        <a:solidFill>
                          <a:srgbClr val="000000"/>
                        </a:solidFill>
                        <a:effectLst/>
                        <a:latin typeface="Arial" panose="020B0604020202020204" pitchFamily="34" charset="0"/>
                        <a:cs typeface="Arial" panose="020B0604020202020204" pitchFamily="34" charset="0"/>
                      </a:endParaRPr>
                    </a:p>
                  </a:txBody>
                  <a:tcPr anchor="ctr"/>
                </a:tc>
              </a:tr>
              <a:tr h="370840">
                <a:tc>
                  <a:txBody>
                    <a:bodyPr/>
                    <a:lstStyle/>
                    <a:p>
                      <a:pPr algn="l" fontAlgn="ctr"/>
                      <a:r>
                        <a:rPr lang="en-US" sz="1800" b="0" i="0" u="none" strike="noStrike" dirty="0" err="1">
                          <a:solidFill>
                            <a:srgbClr val="000000"/>
                          </a:solidFill>
                          <a:effectLst/>
                          <a:latin typeface="Arial" panose="020B0604020202020204" pitchFamily="34" charset="0"/>
                          <a:cs typeface="Arial" panose="020B0604020202020204" pitchFamily="34" charset="0"/>
                        </a:rPr>
                        <a:t>Trung</a:t>
                      </a:r>
                      <a:r>
                        <a:rPr lang="en-US" sz="1800" b="0" i="0" u="none" strike="noStrike" dirty="0">
                          <a:solidFill>
                            <a:srgbClr val="000000"/>
                          </a:solidFill>
                          <a:effectLst/>
                          <a:latin typeface="Arial" panose="020B0604020202020204" pitchFamily="34" charset="0"/>
                          <a:cs typeface="Arial" panose="020B0604020202020204" pitchFamily="34" charset="0"/>
                        </a:rPr>
                        <a:t> </a:t>
                      </a:r>
                      <a:r>
                        <a:rPr lang="en-US" sz="1800" b="0" i="0" u="none" strike="noStrike" dirty="0" err="1">
                          <a:solidFill>
                            <a:srgbClr val="000000"/>
                          </a:solidFill>
                          <a:effectLst/>
                          <a:latin typeface="Arial" panose="020B0604020202020204" pitchFamily="34" charset="0"/>
                          <a:cs typeface="Arial" panose="020B0604020202020204" pitchFamily="34" charset="0"/>
                        </a:rPr>
                        <a:t>tâm</a:t>
                      </a:r>
                      <a:r>
                        <a:rPr lang="en-US" sz="1800" b="0" i="0" u="none" strike="noStrike" dirty="0">
                          <a:solidFill>
                            <a:srgbClr val="000000"/>
                          </a:solidFill>
                          <a:effectLst/>
                          <a:latin typeface="Arial" panose="020B0604020202020204" pitchFamily="34" charset="0"/>
                          <a:cs typeface="Arial" panose="020B0604020202020204" pitchFamily="34" charset="0"/>
                        </a:rPr>
                        <a:t> Y </a:t>
                      </a:r>
                      <a:r>
                        <a:rPr lang="en-US" sz="1800" b="0" i="0" u="none" strike="noStrike" dirty="0" err="1">
                          <a:solidFill>
                            <a:srgbClr val="000000"/>
                          </a:solidFill>
                          <a:effectLst/>
                          <a:latin typeface="Arial" panose="020B0604020202020204" pitchFamily="34" charset="0"/>
                          <a:cs typeface="Arial" panose="020B0604020202020204" pitchFamily="34" charset="0"/>
                        </a:rPr>
                        <a:t>tế</a:t>
                      </a:r>
                      <a:r>
                        <a:rPr lang="en-US" sz="1800" b="0" i="0" u="none" strike="noStrike" dirty="0">
                          <a:solidFill>
                            <a:srgbClr val="000000"/>
                          </a:solidFill>
                          <a:effectLst/>
                          <a:latin typeface="Arial" panose="020B0604020202020204" pitchFamily="34" charset="0"/>
                          <a:cs typeface="Arial" panose="020B0604020202020204" pitchFamily="34" charset="0"/>
                        </a:rPr>
                        <a:t> </a:t>
                      </a:r>
                      <a:r>
                        <a:rPr lang="en-US" sz="1800" b="0" i="0" u="none" strike="noStrike" dirty="0" err="1">
                          <a:solidFill>
                            <a:srgbClr val="000000"/>
                          </a:solidFill>
                          <a:effectLst/>
                          <a:latin typeface="Arial" panose="020B0604020202020204" pitchFamily="34" charset="0"/>
                          <a:cs typeface="Arial" panose="020B0604020202020204" pitchFamily="34" charset="0"/>
                        </a:rPr>
                        <a:t>Tân</a:t>
                      </a:r>
                      <a:r>
                        <a:rPr lang="en-US" sz="1800" b="0" i="0" u="none" strike="noStrike" dirty="0">
                          <a:solidFill>
                            <a:srgbClr val="000000"/>
                          </a:solidFill>
                          <a:effectLst/>
                          <a:latin typeface="Arial" panose="020B0604020202020204" pitchFamily="34" charset="0"/>
                          <a:cs typeface="Arial" panose="020B0604020202020204" pitchFamily="34" charset="0"/>
                        </a:rPr>
                        <a:t> </a:t>
                      </a:r>
                      <a:r>
                        <a:rPr lang="en-US" sz="1800" b="0" i="0" u="none" strike="noStrike" dirty="0" err="1" smtClean="0">
                          <a:solidFill>
                            <a:srgbClr val="000000"/>
                          </a:solidFill>
                          <a:effectLst/>
                          <a:latin typeface="Arial" panose="020B0604020202020204" pitchFamily="34" charset="0"/>
                          <a:cs typeface="Arial" panose="020B0604020202020204" pitchFamily="34" charset="0"/>
                        </a:rPr>
                        <a:t>Phú</a:t>
                      </a:r>
                      <a:endParaRPr lang="en-US" sz="1800" b="0" i="0" u="none" strike="noStrike" dirty="0">
                        <a:solidFill>
                          <a:srgbClr val="000000"/>
                        </a:solidFill>
                        <a:effectLst/>
                        <a:latin typeface="Arial" panose="020B0604020202020204" pitchFamily="34" charset="0"/>
                        <a:cs typeface="Arial" panose="020B0604020202020204" pitchFamily="34" charset="0"/>
                      </a:endParaRPr>
                    </a:p>
                  </a:txBody>
                  <a:tcPr anchor="ctr"/>
                </a:tc>
              </a:tr>
              <a:tr h="370840">
                <a:tc>
                  <a:txBody>
                    <a:bodyPr/>
                    <a:lstStyle/>
                    <a:p>
                      <a:pPr algn="l" fontAlgn="ctr"/>
                      <a:r>
                        <a:rPr lang="en-US" sz="1800" b="0" i="0" u="none" strike="noStrike" dirty="0" err="1">
                          <a:solidFill>
                            <a:srgbClr val="000000"/>
                          </a:solidFill>
                          <a:effectLst/>
                          <a:latin typeface="Arial" panose="020B0604020202020204" pitchFamily="34" charset="0"/>
                          <a:cs typeface="Arial" panose="020B0604020202020204" pitchFamily="34" charset="0"/>
                        </a:rPr>
                        <a:t>Trung</a:t>
                      </a:r>
                      <a:r>
                        <a:rPr lang="en-US" sz="1800" b="0" i="0" u="none" strike="noStrike" dirty="0">
                          <a:solidFill>
                            <a:srgbClr val="000000"/>
                          </a:solidFill>
                          <a:effectLst/>
                          <a:latin typeface="Arial" panose="020B0604020202020204" pitchFamily="34" charset="0"/>
                          <a:cs typeface="Arial" panose="020B0604020202020204" pitchFamily="34" charset="0"/>
                        </a:rPr>
                        <a:t> </a:t>
                      </a:r>
                      <a:r>
                        <a:rPr lang="en-US" sz="1800" b="0" i="0" u="none" strike="noStrike" dirty="0" err="1">
                          <a:solidFill>
                            <a:srgbClr val="000000"/>
                          </a:solidFill>
                          <a:effectLst/>
                          <a:latin typeface="Arial" panose="020B0604020202020204" pitchFamily="34" charset="0"/>
                          <a:cs typeface="Arial" panose="020B0604020202020204" pitchFamily="34" charset="0"/>
                        </a:rPr>
                        <a:t>tâm</a:t>
                      </a:r>
                      <a:r>
                        <a:rPr lang="en-US" sz="1800" b="0" i="0" u="none" strike="noStrike" dirty="0">
                          <a:solidFill>
                            <a:srgbClr val="000000"/>
                          </a:solidFill>
                          <a:effectLst/>
                          <a:latin typeface="Arial" panose="020B0604020202020204" pitchFamily="34" charset="0"/>
                          <a:cs typeface="Arial" panose="020B0604020202020204" pitchFamily="34" charset="0"/>
                        </a:rPr>
                        <a:t> Y </a:t>
                      </a:r>
                      <a:r>
                        <a:rPr lang="en-US" sz="1800" b="0" i="0" u="none" strike="noStrike" dirty="0" err="1">
                          <a:solidFill>
                            <a:srgbClr val="000000"/>
                          </a:solidFill>
                          <a:effectLst/>
                          <a:latin typeface="Arial" panose="020B0604020202020204" pitchFamily="34" charset="0"/>
                          <a:cs typeface="Arial" panose="020B0604020202020204" pitchFamily="34" charset="0"/>
                        </a:rPr>
                        <a:t>tế</a:t>
                      </a:r>
                      <a:r>
                        <a:rPr lang="en-US" sz="1800" b="0" i="0" u="none" strike="noStrike" dirty="0">
                          <a:solidFill>
                            <a:srgbClr val="000000"/>
                          </a:solidFill>
                          <a:effectLst/>
                          <a:latin typeface="Arial" panose="020B0604020202020204" pitchFamily="34" charset="0"/>
                          <a:cs typeface="Arial" panose="020B0604020202020204" pitchFamily="34" charset="0"/>
                        </a:rPr>
                        <a:t> </a:t>
                      </a:r>
                      <a:r>
                        <a:rPr lang="en-US" sz="1800" b="0" i="0" u="none" strike="noStrike" dirty="0" err="1">
                          <a:solidFill>
                            <a:srgbClr val="000000"/>
                          </a:solidFill>
                          <a:effectLst/>
                          <a:latin typeface="Arial" panose="020B0604020202020204" pitchFamily="34" charset="0"/>
                          <a:cs typeface="Arial" panose="020B0604020202020204" pitchFamily="34" charset="0"/>
                        </a:rPr>
                        <a:t>Xuân</a:t>
                      </a:r>
                      <a:r>
                        <a:rPr lang="en-US" sz="1800" b="0" i="0" u="none" strike="noStrike" dirty="0">
                          <a:solidFill>
                            <a:srgbClr val="000000"/>
                          </a:solidFill>
                          <a:effectLst/>
                          <a:latin typeface="Arial" panose="020B0604020202020204" pitchFamily="34" charset="0"/>
                          <a:cs typeface="Arial" panose="020B0604020202020204" pitchFamily="34" charset="0"/>
                        </a:rPr>
                        <a:t> </a:t>
                      </a:r>
                      <a:r>
                        <a:rPr lang="en-US" sz="1800" b="0" i="0" u="none" strike="noStrike" dirty="0" err="1">
                          <a:solidFill>
                            <a:srgbClr val="000000"/>
                          </a:solidFill>
                          <a:effectLst/>
                          <a:latin typeface="Arial" panose="020B0604020202020204" pitchFamily="34" charset="0"/>
                          <a:cs typeface="Arial" panose="020B0604020202020204" pitchFamily="34" charset="0"/>
                        </a:rPr>
                        <a:t>Lộc</a:t>
                      </a:r>
                      <a:endParaRPr lang="en-US" sz="1800" b="0" i="0" u="none" strike="noStrike" dirty="0">
                        <a:solidFill>
                          <a:srgbClr val="000000"/>
                        </a:solidFill>
                        <a:effectLst/>
                        <a:latin typeface="Arial" panose="020B0604020202020204" pitchFamily="34" charset="0"/>
                        <a:cs typeface="Arial" panose="020B0604020202020204" pitchFamily="34" charset="0"/>
                      </a:endParaRPr>
                    </a:p>
                  </a:txBody>
                  <a:tcPr anchor="ctr"/>
                </a:tc>
              </a:tr>
              <a:tr h="370840">
                <a:tc>
                  <a:txBody>
                    <a:bodyPr/>
                    <a:lstStyle/>
                    <a:p>
                      <a:pPr algn="l" fontAlgn="ctr"/>
                      <a:r>
                        <a:rPr lang="en-US" sz="1800" b="0" i="0" u="none" strike="noStrike" dirty="0" err="1">
                          <a:solidFill>
                            <a:srgbClr val="000000"/>
                          </a:solidFill>
                          <a:effectLst/>
                          <a:latin typeface="Arial" panose="020B0604020202020204" pitchFamily="34" charset="0"/>
                          <a:cs typeface="Arial" panose="020B0604020202020204" pitchFamily="34" charset="0"/>
                        </a:rPr>
                        <a:t>Trung</a:t>
                      </a:r>
                      <a:r>
                        <a:rPr lang="en-US" sz="1800" b="0" i="0" u="none" strike="noStrike" dirty="0">
                          <a:solidFill>
                            <a:srgbClr val="000000"/>
                          </a:solidFill>
                          <a:effectLst/>
                          <a:latin typeface="Arial" panose="020B0604020202020204" pitchFamily="34" charset="0"/>
                          <a:cs typeface="Arial" panose="020B0604020202020204" pitchFamily="34" charset="0"/>
                        </a:rPr>
                        <a:t> </a:t>
                      </a:r>
                      <a:r>
                        <a:rPr lang="en-US" sz="1800" b="0" i="0" u="none" strike="noStrike" dirty="0" err="1">
                          <a:solidFill>
                            <a:srgbClr val="000000"/>
                          </a:solidFill>
                          <a:effectLst/>
                          <a:latin typeface="Arial" panose="020B0604020202020204" pitchFamily="34" charset="0"/>
                          <a:cs typeface="Arial" panose="020B0604020202020204" pitchFamily="34" charset="0"/>
                        </a:rPr>
                        <a:t>tâm</a:t>
                      </a:r>
                      <a:r>
                        <a:rPr lang="en-US" sz="1800" b="0" i="0" u="none" strike="noStrike" dirty="0">
                          <a:solidFill>
                            <a:srgbClr val="000000"/>
                          </a:solidFill>
                          <a:effectLst/>
                          <a:latin typeface="Arial" panose="020B0604020202020204" pitchFamily="34" charset="0"/>
                          <a:cs typeface="Arial" panose="020B0604020202020204" pitchFamily="34" charset="0"/>
                        </a:rPr>
                        <a:t> Y </a:t>
                      </a:r>
                      <a:r>
                        <a:rPr lang="en-US" sz="1800" b="0" i="0" u="none" strike="noStrike" dirty="0" err="1">
                          <a:solidFill>
                            <a:srgbClr val="000000"/>
                          </a:solidFill>
                          <a:effectLst/>
                          <a:latin typeface="Arial" panose="020B0604020202020204" pitchFamily="34" charset="0"/>
                          <a:cs typeface="Arial" panose="020B0604020202020204" pitchFamily="34" charset="0"/>
                        </a:rPr>
                        <a:t>tế</a:t>
                      </a:r>
                      <a:r>
                        <a:rPr lang="en-US" sz="1800" b="0" i="0" u="none" strike="noStrike" dirty="0">
                          <a:solidFill>
                            <a:srgbClr val="000000"/>
                          </a:solidFill>
                          <a:effectLst/>
                          <a:latin typeface="Arial" panose="020B0604020202020204" pitchFamily="34" charset="0"/>
                          <a:cs typeface="Arial" panose="020B0604020202020204" pitchFamily="34" charset="0"/>
                        </a:rPr>
                        <a:t> </a:t>
                      </a:r>
                      <a:r>
                        <a:rPr lang="en-US" sz="1800" b="0" i="0" u="none" strike="noStrike" dirty="0" err="1">
                          <a:solidFill>
                            <a:srgbClr val="000000"/>
                          </a:solidFill>
                          <a:effectLst/>
                          <a:latin typeface="Arial" panose="020B0604020202020204" pitchFamily="34" charset="0"/>
                          <a:cs typeface="Arial" panose="020B0604020202020204" pitchFamily="34" charset="0"/>
                        </a:rPr>
                        <a:t>Vĩnh</a:t>
                      </a:r>
                      <a:r>
                        <a:rPr lang="en-US" sz="1800" b="0" i="0" u="none" strike="noStrike" dirty="0">
                          <a:solidFill>
                            <a:srgbClr val="000000"/>
                          </a:solidFill>
                          <a:effectLst/>
                          <a:latin typeface="Arial" panose="020B0604020202020204" pitchFamily="34" charset="0"/>
                          <a:cs typeface="Arial" panose="020B0604020202020204" pitchFamily="34" charset="0"/>
                        </a:rPr>
                        <a:t> </a:t>
                      </a:r>
                      <a:r>
                        <a:rPr lang="en-US" sz="1800" b="0" i="0" u="none" strike="noStrike" dirty="0" err="1">
                          <a:solidFill>
                            <a:srgbClr val="000000"/>
                          </a:solidFill>
                          <a:effectLst/>
                          <a:latin typeface="Arial" panose="020B0604020202020204" pitchFamily="34" charset="0"/>
                          <a:cs typeface="Arial" panose="020B0604020202020204" pitchFamily="34" charset="0"/>
                        </a:rPr>
                        <a:t>Cửu</a:t>
                      </a:r>
                      <a:endParaRPr lang="en-US" sz="1800" b="0" i="0" u="none" strike="noStrike" dirty="0">
                        <a:solidFill>
                          <a:srgbClr val="000000"/>
                        </a:solidFill>
                        <a:effectLst/>
                        <a:latin typeface="Arial" panose="020B0604020202020204" pitchFamily="34" charset="0"/>
                        <a:cs typeface="Arial" panose="020B0604020202020204" pitchFamily="34" charset="0"/>
                      </a:endParaRPr>
                    </a:p>
                  </a:txBody>
                  <a:tcPr anchor="ctr"/>
                </a:tc>
              </a:tr>
              <a:tr h="370840">
                <a:tc>
                  <a:txBody>
                    <a:bodyPr/>
                    <a:lstStyle/>
                    <a:p>
                      <a:pPr algn="l" fontAlgn="ctr"/>
                      <a:r>
                        <a:rPr lang="vi-VN" sz="1800" b="0" i="0" u="none" strike="noStrike" dirty="0">
                          <a:solidFill>
                            <a:srgbClr val="000000"/>
                          </a:solidFill>
                          <a:effectLst/>
                          <a:latin typeface="Arial" panose="020B0604020202020204" pitchFamily="34" charset="0"/>
                          <a:cs typeface="Arial" panose="020B0604020202020204" pitchFamily="34" charset="0"/>
                        </a:rPr>
                        <a:t>Trung tâm Y tế Nhơn Trạch</a:t>
                      </a:r>
                    </a:p>
                  </a:txBody>
                  <a:tcPr anchor="ctr"/>
                </a:tc>
              </a:tr>
              <a:tr h="370840">
                <a:tc>
                  <a:txBody>
                    <a:bodyPr/>
                    <a:lstStyle/>
                    <a:p>
                      <a:pPr algn="l" fontAlgn="ctr"/>
                      <a:r>
                        <a:rPr lang="en-US" sz="1800" b="0" i="0" u="none" strike="noStrike" dirty="0" err="1">
                          <a:solidFill>
                            <a:srgbClr val="000000"/>
                          </a:solidFill>
                          <a:effectLst/>
                          <a:latin typeface="Arial" panose="020B0604020202020204" pitchFamily="34" charset="0"/>
                          <a:cs typeface="Arial" panose="020B0604020202020204" pitchFamily="34" charset="0"/>
                        </a:rPr>
                        <a:t>Trung</a:t>
                      </a:r>
                      <a:r>
                        <a:rPr lang="en-US" sz="1800" b="0" i="0" u="none" strike="noStrike" dirty="0">
                          <a:solidFill>
                            <a:srgbClr val="000000"/>
                          </a:solidFill>
                          <a:effectLst/>
                          <a:latin typeface="Arial" panose="020B0604020202020204" pitchFamily="34" charset="0"/>
                          <a:cs typeface="Arial" panose="020B0604020202020204" pitchFamily="34" charset="0"/>
                        </a:rPr>
                        <a:t> </a:t>
                      </a:r>
                      <a:r>
                        <a:rPr lang="en-US" sz="1800" b="0" i="0" u="none" strike="noStrike" dirty="0" err="1">
                          <a:solidFill>
                            <a:srgbClr val="000000"/>
                          </a:solidFill>
                          <a:effectLst/>
                          <a:latin typeface="Arial" panose="020B0604020202020204" pitchFamily="34" charset="0"/>
                          <a:cs typeface="Arial" panose="020B0604020202020204" pitchFamily="34" charset="0"/>
                        </a:rPr>
                        <a:t>tâm</a:t>
                      </a:r>
                      <a:r>
                        <a:rPr lang="en-US" sz="1800" b="0" i="0" u="none" strike="noStrike" dirty="0">
                          <a:solidFill>
                            <a:srgbClr val="000000"/>
                          </a:solidFill>
                          <a:effectLst/>
                          <a:latin typeface="Arial" panose="020B0604020202020204" pitchFamily="34" charset="0"/>
                          <a:cs typeface="Arial" panose="020B0604020202020204" pitchFamily="34" charset="0"/>
                        </a:rPr>
                        <a:t> Y </a:t>
                      </a:r>
                      <a:r>
                        <a:rPr lang="en-US" sz="1800" b="0" i="0" u="none" strike="noStrike" dirty="0" err="1">
                          <a:solidFill>
                            <a:srgbClr val="000000"/>
                          </a:solidFill>
                          <a:effectLst/>
                          <a:latin typeface="Arial" panose="020B0604020202020204" pitchFamily="34" charset="0"/>
                          <a:cs typeface="Arial" panose="020B0604020202020204" pitchFamily="34" charset="0"/>
                        </a:rPr>
                        <a:t>tế</a:t>
                      </a:r>
                      <a:r>
                        <a:rPr lang="en-US" sz="1800" b="0" i="0" u="none" strike="noStrike" dirty="0">
                          <a:solidFill>
                            <a:srgbClr val="000000"/>
                          </a:solidFill>
                          <a:effectLst/>
                          <a:latin typeface="Arial" panose="020B0604020202020204" pitchFamily="34" charset="0"/>
                          <a:cs typeface="Arial" panose="020B0604020202020204" pitchFamily="34" charset="0"/>
                        </a:rPr>
                        <a:t> </a:t>
                      </a:r>
                      <a:r>
                        <a:rPr lang="en-US" sz="1800" b="0" i="0" u="none" strike="noStrike" dirty="0" err="1">
                          <a:solidFill>
                            <a:srgbClr val="000000"/>
                          </a:solidFill>
                          <a:effectLst/>
                          <a:latin typeface="Arial" panose="020B0604020202020204" pitchFamily="34" charset="0"/>
                          <a:cs typeface="Arial" panose="020B0604020202020204" pitchFamily="34" charset="0"/>
                        </a:rPr>
                        <a:t>Định</a:t>
                      </a:r>
                      <a:r>
                        <a:rPr lang="en-US" sz="1800" b="0" i="0" u="none" strike="noStrike" dirty="0">
                          <a:solidFill>
                            <a:srgbClr val="000000"/>
                          </a:solidFill>
                          <a:effectLst/>
                          <a:latin typeface="Arial" panose="020B0604020202020204" pitchFamily="34" charset="0"/>
                          <a:cs typeface="Arial" panose="020B0604020202020204" pitchFamily="34" charset="0"/>
                        </a:rPr>
                        <a:t> </a:t>
                      </a:r>
                      <a:r>
                        <a:rPr lang="en-US" sz="1800" b="0" i="0" u="none" strike="noStrike" dirty="0" err="1" smtClean="0">
                          <a:solidFill>
                            <a:srgbClr val="000000"/>
                          </a:solidFill>
                          <a:effectLst/>
                          <a:latin typeface="Arial" panose="020B0604020202020204" pitchFamily="34" charset="0"/>
                          <a:cs typeface="Arial" panose="020B0604020202020204" pitchFamily="34" charset="0"/>
                        </a:rPr>
                        <a:t>Quán</a:t>
                      </a:r>
                      <a:endParaRPr lang="en-US" sz="1800" b="0" i="0" u="none" strike="noStrike" dirty="0">
                        <a:solidFill>
                          <a:srgbClr val="000000"/>
                        </a:solidFill>
                        <a:effectLst/>
                        <a:latin typeface="Arial" panose="020B0604020202020204" pitchFamily="34" charset="0"/>
                        <a:cs typeface="Arial" panose="020B0604020202020204" pitchFamily="34" charset="0"/>
                      </a:endParaRPr>
                    </a:p>
                  </a:txBody>
                  <a:tcPr anchor="ctr"/>
                </a:tc>
              </a:tr>
              <a:tr h="370840">
                <a:tc>
                  <a:txBody>
                    <a:bodyPr/>
                    <a:lstStyle/>
                    <a:p>
                      <a:pPr algn="l" fontAlgn="ctr"/>
                      <a:r>
                        <a:rPr lang="en-US" sz="1800" b="0" i="0" u="none" strike="noStrike" dirty="0" err="1">
                          <a:solidFill>
                            <a:srgbClr val="000000"/>
                          </a:solidFill>
                          <a:effectLst/>
                          <a:latin typeface="Arial" panose="020B0604020202020204" pitchFamily="34" charset="0"/>
                          <a:cs typeface="Arial" panose="020B0604020202020204" pitchFamily="34" charset="0"/>
                        </a:rPr>
                        <a:t>Trung</a:t>
                      </a:r>
                      <a:r>
                        <a:rPr lang="en-US" sz="1800" b="0" i="0" u="none" strike="noStrike" dirty="0">
                          <a:solidFill>
                            <a:srgbClr val="000000"/>
                          </a:solidFill>
                          <a:effectLst/>
                          <a:latin typeface="Arial" panose="020B0604020202020204" pitchFamily="34" charset="0"/>
                          <a:cs typeface="Arial" panose="020B0604020202020204" pitchFamily="34" charset="0"/>
                        </a:rPr>
                        <a:t> </a:t>
                      </a:r>
                      <a:r>
                        <a:rPr lang="en-US" sz="1800" b="0" i="0" u="none" strike="noStrike" dirty="0" err="1">
                          <a:solidFill>
                            <a:srgbClr val="000000"/>
                          </a:solidFill>
                          <a:effectLst/>
                          <a:latin typeface="Arial" panose="020B0604020202020204" pitchFamily="34" charset="0"/>
                          <a:cs typeface="Arial" panose="020B0604020202020204" pitchFamily="34" charset="0"/>
                        </a:rPr>
                        <a:t>tâm</a:t>
                      </a:r>
                      <a:r>
                        <a:rPr lang="en-US" sz="1800" b="0" i="0" u="none" strike="noStrike" dirty="0">
                          <a:solidFill>
                            <a:srgbClr val="000000"/>
                          </a:solidFill>
                          <a:effectLst/>
                          <a:latin typeface="Arial" panose="020B0604020202020204" pitchFamily="34" charset="0"/>
                          <a:cs typeface="Arial" panose="020B0604020202020204" pitchFamily="34" charset="0"/>
                        </a:rPr>
                        <a:t> Y </a:t>
                      </a:r>
                      <a:r>
                        <a:rPr lang="en-US" sz="1800" b="0" i="0" u="none" strike="noStrike" dirty="0" err="1">
                          <a:solidFill>
                            <a:srgbClr val="000000"/>
                          </a:solidFill>
                          <a:effectLst/>
                          <a:latin typeface="Arial" panose="020B0604020202020204" pitchFamily="34" charset="0"/>
                          <a:cs typeface="Arial" panose="020B0604020202020204" pitchFamily="34" charset="0"/>
                        </a:rPr>
                        <a:t>tế</a:t>
                      </a:r>
                      <a:r>
                        <a:rPr lang="en-US" sz="1800" b="0" i="0" u="none" strike="noStrike" dirty="0">
                          <a:solidFill>
                            <a:srgbClr val="000000"/>
                          </a:solidFill>
                          <a:effectLst/>
                          <a:latin typeface="Arial" panose="020B0604020202020204" pitchFamily="34" charset="0"/>
                          <a:cs typeface="Arial" panose="020B0604020202020204" pitchFamily="34" charset="0"/>
                        </a:rPr>
                        <a:t> Long </a:t>
                      </a:r>
                      <a:r>
                        <a:rPr lang="en-US" sz="1800" b="0" i="0" u="none" strike="noStrike" dirty="0" err="1" smtClean="0">
                          <a:solidFill>
                            <a:srgbClr val="000000"/>
                          </a:solidFill>
                          <a:effectLst/>
                          <a:latin typeface="Arial" panose="020B0604020202020204" pitchFamily="34" charset="0"/>
                          <a:cs typeface="Arial" panose="020B0604020202020204" pitchFamily="34" charset="0"/>
                        </a:rPr>
                        <a:t>Khánh</a:t>
                      </a:r>
                      <a:endParaRPr lang="en-US" sz="1800" b="0" i="0" u="none" strike="noStrike" dirty="0">
                        <a:solidFill>
                          <a:srgbClr val="000000"/>
                        </a:solidFill>
                        <a:effectLst/>
                        <a:latin typeface="Arial" panose="020B0604020202020204" pitchFamily="34" charset="0"/>
                        <a:cs typeface="Arial" panose="020B0604020202020204" pitchFamily="34" charset="0"/>
                      </a:endParaRPr>
                    </a:p>
                  </a:txBody>
                  <a:tcPr anchor="ctr"/>
                </a:tc>
              </a:tr>
              <a:tr h="370840">
                <a:tc>
                  <a:txBody>
                    <a:bodyPr/>
                    <a:lstStyle/>
                    <a:p>
                      <a:pPr algn="l" fontAlgn="ctr"/>
                      <a:r>
                        <a:rPr lang="en-US" sz="1800" b="0" i="0" u="none" strike="noStrike" dirty="0" err="1">
                          <a:solidFill>
                            <a:srgbClr val="000000"/>
                          </a:solidFill>
                          <a:effectLst/>
                          <a:latin typeface="Arial" panose="020B0604020202020204" pitchFamily="34" charset="0"/>
                          <a:cs typeface="Arial" panose="020B0604020202020204" pitchFamily="34" charset="0"/>
                        </a:rPr>
                        <a:t>Trung</a:t>
                      </a:r>
                      <a:r>
                        <a:rPr lang="en-US" sz="1800" b="0" i="0" u="none" strike="noStrike" dirty="0">
                          <a:solidFill>
                            <a:srgbClr val="000000"/>
                          </a:solidFill>
                          <a:effectLst/>
                          <a:latin typeface="Arial" panose="020B0604020202020204" pitchFamily="34" charset="0"/>
                          <a:cs typeface="Arial" panose="020B0604020202020204" pitchFamily="34" charset="0"/>
                        </a:rPr>
                        <a:t> </a:t>
                      </a:r>
                      <a:r>
                        <a:rPr lang="en-US" sz="1800" b="0" i="0" u="none" strike="noStrike" dirty="0" err="1">
                          <a:solidFill>
                            <a:srgbClr val="000000"/>
                          </a:solidFill>
                          <a:effectLst/>
                          <a:latin typeface="Arial" panose="020B0604020202020204" pitchFamily="34" charset="0"/>
                          <a:cs typeface="Arial" panose="020B0604020202020204" pitchFamily="34" charset="0"/>
                        </a:rPr>
                        <a:t>tâm</a:t>
                      </a:r>
                      <a:r>
                        <a:rPr lang="en-US" sz="1800" b="0" i="0" u="none" strike="noStrike" dirty="0">
                          <a:solidFill>
                            <a:srgbClr val="000000"/>
                          </a:solidFill>
                          <a:effectLst/>
                          <a:latin typeface="Arial" panose="020B0604020202020204" pitchFamily="34" charset="0"/>
                          <a:cs typeface="Arial" panose="020B0604020202020204" pitchFamily="34" charset="0"/>
                        </a:rPr>
                        <a:t> Y </a:t>
                      </a:r>
                      <a:r>
                        <a:rPr lang="en-US" sz="1800" b="0" i="0" u="none" strike="noStrike" dirty="0" err="1">
                          <a:solidFill>
                            <a:srgbClr val="000000"/>
                          </a:solidFill>
                          <a:effectLst/>
                          <a:latin typeface="Arial" panose="020B0604020202020204" pitchFamily="34" charset="0"/>
                          <a:cs typeface="Arial" panose="020B0604020202020204" pitchFamily="34" charset="0"/>
                        </a:rPr>
                        <a:t>tế</a:t>
                      </a:r>
                      <a:r>
                        <a:rPr lang="en-US" sz="1800" b="0" i="0" u="none" strike="noStrike" dirty="0">
                          <a:solidFill>
                            <a:srgbClr val="000000"/>
                          </a:solidFill>
                          <a:effectLst/>
                          <a:latin typeface="Arial" panose="020B0604020202020204" pitchFamily="34" charset="0"/>
                          <a:cs typeface="Arial" panose="020B0604020202020204" pitchFamily="34" charset="0"/>
                        </a:rPr>
                        <a:t> Long </a:t>
                      </a:r>
                      <a:r>
                        <a:rPr lang="en-US" sz="1800" b="0" i="0" u="none" strike="noStrike" dirty="0" err="1" smtClean="0">
                          <a:solidFill>
                            <a:srgbClr val="000000"/>
                          </a:solidFill>
                          <a:effectLst/>
                          <a:latin typeface="Arial" panose="020B0604020202020204" pitchFamily="34" charset="0"/>
                          <a:cs typeface="Arial" panose="020B0604020202020204" pitchFamily="34" charset="0"/>
                        </a:rPr>
                        <a:t>Thành</a:t>
                      </a:r>
                      <a:endParaRPr lang="en-US" sz="1800" b="0" i="0" u="none" strike="noStrike" dirty="0">
                        <a:solidFill>
                          <a:srgbClr val="000000"/>
                        </a:solidFill>
                        <a:effectLst/>
                        <a:latin typeface="Arial" panose="020B0604020202020204" pitchFamily="34" charset="0"/>
                        <a:cs typeface="Arial" panose="020B0604020202020204" pitchFamily="34" charset="0"/>
                      </a:endParaRPr>
                    </a:p>
                  </a:txBody>
                  <a:tcPr anchor="ctr"/>
                </a:tc>
              </a:tr>
              <a:tr h="370840">
                <a:tc>
                  <a:txBody>
                    <a:bodyPr/>
                    <a:lstStyle/>
                    <a:p>
                      <a:pPr algn="l" fontAlgn="ctr"/>
                      <a:r>
                        <a:rPr lang="sv-SE" sz="1800" b="0" i="0" u="none" strike="noStrike" dirty="0">
                          <a:solidFill>
                            <a:srgbClr val="000000"/>
                          </a:solidFill>
                          <a:effectLst/>
                          <a:latin typeface="Arial" panose="020B0604020202020204" pitchFamily="34" charset="0"/>
                          <a:cs typeface="Arial" panose="020B0604020202020204" pitchFamily="34" charset="0"/>
                        </a:rPr>
                        <a:t>Trung tâm Y tế Cẩm Mỹ</a:t>
                      </a:r>
                    </a:p>
                  </a:txBody>
                  <a:tcPr anchor="ctr"/>
                </a:tc>
              </a:tr>
            </a:tbl>
          </a:graphicData>
        </a:graphic>
      </p:graphicFrame>
      <p:sp>
        <p:nvSpPr>
          <p:cNvPr id="3" name="Slide Number Placeholder 2"/>
          <p:cNvSpPr>
            <a:spLocks noGrp="1"/>
          </p:cNvSpPr>
          <p:nvPr>
            <p:ph type="sldNum" sz="quarter" idx="12"/>
          </p:nvPr>
        </p:nvSpPr>
        <p:spPr/>
        <p:txBody>
          <a:bodyPr/>
          <a:lstStyle/>
          <a:p>
            <a:fld id="{9C26F335-B4D6-424E-9970-711117E1B935}" type="slidenum">
              <a:rPr lang="en-US" smtClean="0"/>
              <a:t>4</a:t>
            </a:fld>
            <a:endParaRPr lang="en-US"/>
          </a:p>
        </p:txBody>
      </p:sp>
    </p:spTree>
    <p:extLst>
      <p:ext uri="{BB962C8B-B14F-4D97-AF65-F5344CB8AC3E}">
        <p14:creationId xmlns:p14="http://schemas.microsoft.com/office/powerpoint/2010/main" val="230192056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solidFill>
                  <a:srgbClr val="FF0000"/>
                </a:solidFill>
                <a:latin typeface="Arial" panose="020B0604020202020204" pitchFamily="34" charset="0"/>
                <a:cs typeface="Arial" panose="020B0604020202020204" pitchFamily="34" charset="0"/>
              </a:rPr>
              <a:t>CÁC NGUỒN </a:t>
            </a:r>
            <a:r>
              <a:rPr lang="en-US" b="1" dirty="0">
                <a:solidFill>
                  <a:srgbClr val="FF0000"/>
                </a:solidFill>
                <a:latin typeface="Arial" panose="020B0604020202020204" pitchFamily="34" charset="0"/>
                <a:cs typeface="Arial" panose="020B0604020202020204" pitchFamily="34" charset="0"/>
              </a:rPr>
              <a:t>TÀI CHÍNH CỦA ĐƠN </a:t>
            </a:r>
            <a:r>
              <a:rPr lang="en-US" b="1" dirty="0" smtClean="0">
                <a:solidFill>
                  <a:srgbClr val="FF0000"/>
                </a:solidFill>
                <a:latin typeface="Arial" panose="020B0604020202020204" pitchFamily="34" charset="0"/>
                <a:cs typeface="Arial" panose="020B0604020202020204" pitchFamily="34" charset="0"/>
              </a:rPr>
              <a:t>VỊ</a:t>
            </a:r>
            <a:endParaRPr lang="en-US"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p:txBody>
          <a:bodyPr>
            <a:normAutofit/>
          </a:bodyPr>
          <a:lstStyle/>
          <a:p>
            <a:pPr algn="just"/>
            <a:r>
              <a:rPr lang="vi-VN" sz="4400" b="1" dirty="0">
                <a:solidFill>
                  <a:srgbClr val="002060"/>
                </a:solidFill>
                <a:latin typeface="Arial" panose="020B0604020202020204" pitchFamily="34" charset="0"/>
                <a:cs typeface="Arial" panose="020B0604020202020204" pitchFamily="34" charset="0"/>
              </a:rPr>
              <a:t>Kinh phí do ngân sách nhà nước </a:t>
            </a:r>
            <a:r>
              <a:rPr lang="vi-VN" sz="4400" b="1" dirty="0" smtClean="0">
                <a:solidFill>
                  <a:srgbClr val="002060"/>
                </a:solidFill>
                <a:latin typeface="Arial" panose="020B0604020202020204" pitchFamily="34" charset="0"/>
                <a:cs typeface="Arial" panose="020B0604020202020204" pitchFamily="34" charset="0"/>
              </a:rPr>
              <a:t>cấp</a:t>
            </a:r>
            <a:endParaRPr lang="en-US" sz="4400" b="1" dirty="0" smtClean="0">
              <a:solidFill>
                <a:srgbClr val="002060"/>
              </a:solidFill>
              <a:latin typeface="Arial" panose="020B0604020202020204" pitchFamily="34" charset="0"/>
              <a:cs typeface="Arial" panose="020B0604020202020204" pitchFamily="34" charset="0"/>
            </a:endParaRPr>
          </a:p>
          <a:p>
            <a:pPr algn="just"/>
            <a:r>
              <a:rPr lang="en-US" sz="4400" b="1" dirty="0" err="1">
                <a:solidFill>
                  <a:srgbClr val="002060"/>
                </a:solidFill>
                <a:latin typeface="Arial" panose="020B0604020202020204" pitchFamily="34" charset="0"/>
                <a:cs typeface="Arial" panose="020B0604020202020204" pitchFamily="34" charset="0"/>
              </a:rPr>
              <a:t>Nguồn</a:t>
            </a:r>
            <a:r>
              <a:rPr lang="en-US" sz="4400" b="1" dirty="0">
                <a:solidFill>
                  <a:srgbClr val="002060"/>
                </a:solidFill>
                <a:latin typeface="Arial" panose="020B0604020202020204" pitchFamily="34" charset="0"/>
                <a:cs typeface="Arial" panose="020B0604020202020204" pitchFamily="34" charset="0"/>
              </a:rPr>
              <a:t> </a:t>
            </a:r>
            <a:r>
              <a:rPr lang="en-US" sz="4400" b="1" dirty="0" err="1">
                <a:solidFill>
                  <a:srgbClr val="002060"/>
                </a:solidFill>
                <a:latin typeface="Arial" panose="020B0604020202020204" pitchFamily="34" charset="0"/>
                <a:cs typeface="Arial" panose="020B0604020202020204" pitchFamily="34" charset="0"/>
              </a:rPr>
              <a:t>thu</a:t>
            </a:r>
            <a:r>
              <a:rPr lang="en-US" sz="4400" b="1" dirty="0">
                <a:solidFill>
                  <a:srgbClr val="002060"/>
                </a:solidFill>
                <a:latin typeface="Arial" panose="020B0604020202020204" pitchFamily="34" charset="0"/>
                <a:cs typeface="Arial" panose="020B0604020202020204" pitchFamily="34" charset="0"/>
              </a:rPr>
              <a:t> </a:t>
            </a:r>
            <a:r>
              <a:rPr lang="en-US" sz="4400" b="1" dirty="0" err="1">
                <a:solidFill>
                  <a:srgbClr val="002060"/>
                </a:solidFill>
                <a:latin typeface="Arial" panose="020B0604020202020204" pitchFamily="34" charset="0"/>
                <a:cs typeface="Arial" panose="020B0604020202020204" pitchFamily="34" charset="0"/>
              </a:rPr>
              <a:t>từ</a:t>
            </a:r>
            <a:r>
              <a:rPr lang="en-US" sz="4400" b="1" dirty="0">
                <a:solidFill>
                  <a:srgbClr val="002060"/>
                </a:solidFill>
                <a:latin typeface="Arial" panose="020B0604020202020204" pitchFamily="34" charset="0"/>
                <a:cs typeface="Arial" panose="020B0604020202020204" pitchFamily="34" charset="0"/>
              </a:rPr>
              <a:t> </a:t>
            </a:r>
            <a:r>
              <a:rPr lang="en-US" sz="4400" b="1" dirty="0" err="1">
                <a:solidFill>
                  <a:srgbClr val="002060"/>
                </a:solidFill>
                <a:latin typeface="Arial" panose="020B0604020202020204" pitchFamily="34" charset="0"/>
                <a:cs typeface="Arial" panose="020B0604020202020204" pitchFamily="34" charset="0"/>
              </a:rPr>
              <a:t>hoạt</a:t>
            </a:r>
            <a:r>
              <a:rPr lang="en-US" sz="4400" b="1" dirty="0">
                <a:solidFill>
                  <a:srgbClr val="002060"/>
                </a:solidFill>
                <a:latin typeface="Arial" panose="020B0604020202020204" pitchFamily="34" charset="0"/>
                <a:cs typeface="Arial" panose="020B0604020202020204" pitchFamily="34" charset="0"/>
              </a:rPr>
              <a:t> </a:t>
            </a:r>
            <a:r>
              <a:rPr lang="en-US" sz="4400" b="1" dirty="0" err="1">
                <a:solidFill>
                  <a:srgbClr val="002060"/>
                </a:solidFill>
                <a:latin typeface="Arial" panose="020B0604020202020204" pitchFamily="34" charset="0"/>
                <a:cs typeface="Arial" panose="020B0604020202020204" pitchFamily="34" charset="0"/>
              </a:rPr>
              <a:t>động</a:t>
            </a:r>
            <a:r>
              <a:rPr lang="en-US" sz="4400" b="1" dirty="0">
                <a:solidFill>
                  <a:srgbClr val="002060"/>
                </a:solidFill>
                <a:latin typeface="Arial" panose="020B0604020202020204" pitchFamily="34" charset="0"/>
                <a:cs typeface="Arial" panose="020B0604020202020204" pitchFamily="34" charset="0"/>
              </a:rPr>
              <a:t> </a:t>
            </a:r>
            <a:r>
              <a:rPr lang="en-US" sz="4400" b="1" dirty="0" err="1">
                <a:solidFill>
                  <a:srgbClr val="002060"/>
                </a:solidFill>
                <a:latin typeface="Arial" panose="020B0604020202020204" pitchFamily="34" charset="0"/>
                <a:cs typeface="Arial" panose="020B0604020202020204" pitchFamily="34" charset="0"/>
              </a:rPr>
              <a:t>sự</a:t>
            </a:r>
            <a:r>
              <a:rPr lang="en-US" sz="4400" b="1" dirty="0">
                <a:solidFill>
                  <a:srgbClr val="002060"/>
                </a:solidFill>
                <a:latin typeface="Arial" panose="020B0604020202020204" pitchFamily="34" charset="0"/>
                <a:cs typeface="Arial" panose="020B0604020202020204" pitchFamily="34" charset="0"/>
              </a:rPr>
              <a:t> </a:t>
            </a:r>
            <a:r>
              <a:rPr lang="en-US" sz="4400" b="1" dirty="0" err="1" smtClean="0">
                <a:solidFill>
                  <a:srgbClr val="002060"/>
                </a:solidFill>
                <a:latin typeface="Arial" panose="020B0604020202020204" pitchFamily="34" charset="0"/>
                <a:cs typeface="Arial" panose="020B0604020202020204" pitchFamily="34" charset="0"/>
              </a:rPr>
              <a:t>nghiệp</a:t>
            </a:r>
            <a:endParaRPr lang="en-US" sz="4400" b="1" dirty="0" smtClean="0">
              <a:solidFill>
                <a:srgbClr val="002060"/>
              </a:solidFill>
              <a:latin typeface="Arial" panose="020B0604020202020204" pitchFamily="34" charset="0"/>
              <a:cs typeface="Arial" panose="020B0604020202020204" pitchFamily="34" charset="0"/>
            </a:endParaRPr>
          </a:p>
          <a:p>
            <a:pPr algn="just"/>
            <a:r>
              <a:rPr lang="en-US" sz="4400" b="1" dirty="0" err="1">
                <a:solidFill>
                  <a:srgbClr val="002060"/>
                </a:solidFill>
                <a:latin typeface="Arial" panose="020B0604020202020204" pitchFamily="34" charset="0"/>
                <a:cs typeface="Arial" panose="020B0604020202020204" pitchFamily="34" charset="0"/>
              </a:rPr>
              <a:t>Nguồn</a:t>
            </a:r>
            <a:r>
              <a:rPr lang="en-US" sz="4400" b="1" dirty="0">
                <a:solidFill>
                  <a:srgbClr val="002060"/>
                </a:solidFill>
                <a:latin typeface="Arial" panose="020B0604020202020204" pitchFamily="34" charset="0"/>
                <a:cs typeface="Arial" panose="020B0604020202020204" pitchFamily="34" charset="0"/>
              </a:rPr>
              <a:t> </a:t>
            </a:r>
            <a:r>
              <a:rPr lang="en-US" sz="4400" b="1" dirty="0" err="1">
                <a:solidFill>
                  <a:srgbClr val="002060"/>
                </a:solidFill>
                <a:latin typeface="Arial" panose="020B0604020202020204" pitchFamily="34" charset="0"/>
                <a:cs typeface="Arial" panose="020B0604020202020204" pitchFamily="34" charset="0"/>
              </a:rPr>
              <a:t>viện</a:t>
            </a:r>
            <a:r>
              <a:rPr lang="en-US" sz="4400" b="1" dirty="0">
                <a:solidFill>
                  <a:srgbClr val="002060"/>
                </a:solidFill>
                <a:latin typeface="Arial" panose="020B0604020202020204" pitchFamily="34" charset="0"/>
                <a:cs typeface="Arial" panose="020B0604020202020204" pitchFamily="34" charset="0"/>
              </a:rPr>
              <a:t> </a:t>
            </a:r>
            <a:r>
              <a:rPr lang="en-US" sz="4400" b="1" dirty="0" err="1">
                <a:solidFill>
                  <a:srgbClr val="002060"/>
                </a:solidFill>
                <a:latin typeface="Arial" panose="020B0604020202020204" pitchFamily="34" charset="0"/>
                <a:cs typeface="Arial" panose="020B0604020202020204" pitchFamily="34" charset="0"/>
              </a:rPr>
              <a:t>trợ</a:t>
            </a:r>
            <a:r>
              <a:rPr lang="en-US" sz="4400" b="1" dirty="0">
                <a:solidFill>
                  <a:srgbClr val="002060"/>
                </a:solidFill>
                <a:latin typeface="Arial" panose="020B0604020202020204" pitchFamily="34" charset="0"/>
                <a:cs typeface="Arial" panose="020B0604020202020204" pitchFamily="34" charset="0"/>
              </a:rPr>
              <a:t>, </a:t>
            </a:r>
            <a:r>
              <a:rPr lang="en-US" sz="4400" b="1" dirty="0" err="1">
                <a:solidFill>
                  <a:srgbClr val="002060"/>
                </a:solidFill>
                <a:latin typeface="Arial" panose="020B0604020202020204" pitchFamily="34" charset="0"/>
                <a:cs typeface="Arial" panose="020B0604020202020204" pitchFamily="34" charset="0"/>
              </a:rPr>
              <a:t>tài</a:t>
            </a:r>
            <a:r>
              <a:rPr lang="en-US" sz="4400" b="1" dirty="0">
                <a:solidFill>
                  <a:srgbClr val="002060"/>
                </a:solidFill>
                <a:latin typeface="Arial" panose="020B0604020202020204" pitchFamily="34" charset="0"/>
                <a:cs typeface="Arial" panose="020B0604020202020204" pitchFamily="34" charset="0"/>
              </a:rPr>
              <a:t> </a:t>
            </a:r>
            <a:r>
              <a:rPr lang="en-US" sz="4400" b="1" dirty="0" err="1">
                <a:solidFill>
                  <a:srgbClr val="002060"/>
                </a:solidFill>
                <a:latin typeface="Arial" panose="020B0604020202020204" pitchFamily="34" charset="0"/>
                <a:cs typeface="Arial" panose="020B0604020202020204" pitchFamily="34" charset="0"/>
              </a:rPr>
              <a:t>trợ</a:t>
            </a:r>
            <a:r>
              <a:rPr lang="en-US" sz="4400" b="1" dirty="0">
                <a:solidFill>
                  <a:srgbClr val="002060"/>
                </a:solidFill>
                <a:latin typeface="Arial" panose="020B0604020202020204" pitchFamily="34" charset="0"/>
                <a:cs typeface="Arial" panose="020B0604020202020204" pitchFamily="34" charset="0"/>
              </a:rPr>
              <a:t>, </a:t>
            </a:r>
            <a:r>
              <a:rPr lang="en-US" sz="4400" b="1" dirty="0" err="1">
                <a:solidFill>
                  <a:srgbClr val="002060"/>
                </a:solidFill>
                <a:latin typeface="Arial" panose="020B0604020202020204" pitchFamily="34" charset="0"/>
                <a:cs typeface="Arial" panose="020B0604020202020204" pitchFamily="34" charset="0"/>
              </a:rPr>
              <a:t>quà</a:t>
            </a:r>
            <a:r>
              <a:rPr lang="en-US" sz="4400" b="1" dirty="0">
                <a:solidFill>
                  <a:srgbClr val="002060"/>
                </a:solidFill>
                <a:latin typeface="Arial" panose="020B0604020202020204" pitchFamily="34" charset="0"/>
                <a:cs typeface="Arial" panose="020B0604020202020204" pitchFamily="34" charset="0"/>
              </a:rPr>
              <a:t> </a:t>
            </a:r>
            <a:r>
              <a:rPr lang="en-US" sz="4400" b="1" dirty="0" err="1">
                <a:solidFill>
                  <a:srgbClr val="002060"/>
                </a:solidFill>
                <a:latin typeface="Arial" panose="020B0604020202020204" pitchFamily="34" charset="0"/>
                <a:cs typeface="Arial" panose="020B0604020202020204" pitchFamily="34" charset="0"/>
              </a:rPr>
              <a:t>biếu</a:t>
            </a:r>
            <a:r>
              <a:rPr lang="en-US" sz="4400" b="1" dirty="0">
                <a:solidFill>
                  <a:srgbClr val="002060"/>
                </a:solidFill>
                <a:latin typeface="Arial" panose="020B0604020202020204" pitchFamily="34" charset="0"/>
                <a:cs typeface="Arial" panose="020B0604020202020204" pitchFamily="34" charset="0"/>
              </a:rPr>
              <a:t>, </a:t>
            </a:r>
            <a:r>
              <a:rPr lang="en-US" sz="4400" b="1" dirty="0" err="1">
                <a:solidFill>
                  <a:srgbClr val="002060"/>
                </a:solidFill>
                <a:latin typeface="Arial" panose="020B0604020202020204" pitchFamily="34" charset="0"/>
                <a:cs typeface="Arial" panose="020B0604020202020204" pitchFamily="34" charset="0"/>
              </a:rPr>
              <a:t>tặng</a:t>
            </a:r>
            <a:r>
              <a:rPr lang="en-US" sz="4400" b="1" dirty="0">
                <a:solidFill>
                  <a:srgbClr val="002060"/>
                </a:solidFill>
                <a:latin typeface="Arial" panose="020B0604020202020204" pitchFamily="34" charset="0"/>
                <a:cs typeface="Arial" panose="020B0604020202020204" pitchFamily="34" charset="0"/>
              </a:rPr>
              <a:t>, </a:t>
            </a:r>
            <a:r>
              <a:rPr lang="en-US" sz="4400" b="1" dirty="0" err="1" smtClean="0">
                <a:solidFill>
                  <a:srgbClr val="002060"/>
                </a:solidFill>
                <a:latin typeface="Arial" panose="020B0604020202020204" pitchFamily="34" charset="0"/>
                <a:cs typeface="Arial" panose="020B0604020202020204" pitchFamily="34" charset="0"/>
              </a:rPr>
              <a:t>cho</a:t>
            </a:r>
            <a:endParaRPr lang="en-US" sz="4400" b="1" dirty="0" smtClean="0">
              <a:solidFill>
                <a:srgbClr val="002060"/>
              </a:solidFill>
              <a:latin typeface="Arial" panose="020B0604020202020204" pitchFamily="34" charset="0"/>
              <a:cs typeface="Arial" panose="020B0604020202020204" pitchFamily="34" charset="0"/>
            </a:endParaRPr>
          </a:p>
          <a:p>
            <a:pPr algn="just"/>
            <a:r>
              <a:rPr lang="en-US" sz="4400" b="1" dirty="0" err="1">
                <a:solidFill>
                  <a:srgbClr val="002060"/>
                </a:solidFill>
                <a:latin typeface="Arial" panose="020B0604020202020204" pitchFamily="34" charset="0"/>
                <a:cs typeface="Arial" panose="020B0604020202020204" pitchFamily="34" charset="0"/>
              </a:rPr>
              <a:t>Nguồn</a:t>
            </a:r>
            <a:r>
              <a:rPr lang="en-US" sz="4400" b="1" dirty="0">
                <a:solidFill>
                  <a:srgbClr val="002060"/>
                </a:solidFill>
                <a:latin typeface="Arial" panose="020B0604020202020204" pitchFamily="34" charset="0"/>
                <a:cs typeface="Arial" panose="020B0604020202020204" pitchFamily="34" charset="0"/>
              </a:rPr>
              <a:t> </a:t>
            </a:r>
            <a:r>
              <a:rPr lang="en-US" sz="4400" b="1" dirty="0" err="1" smtClean="0">
                <a:solidFill>
                  <a:srgbClr val="002060"/>
                </a:solidFill>
                <a:latin typeface="Arial" panose="020B0604020202020204" pitchFamily="34" charset="0"/>
                <a:cs typeface="Arial" panose="020B0604020202020204" pitchFamily="34" charset="0"/>
              </a:rPr>
              <a:t>khác</a:t>
            </a:r>
            <a:endParaRPr lang="en-US" sz="4400" b="1" dirty="0">
              <a:solidFill>
                <a:srgbClr val="002060"/>
              </a:solidFill>
              <a:latin typeface="Arial" panose="020B0604020202020204" pitchFamily="34" charset="0"/>
              <a:cs typeface="Arial" panose="020B0604020202020204" pitchFamily="34" charset="0"/>
            </a:endParaRPr>
          </a:p>
          <a:p>
            <a:endParaRPr lang="en-US" b="1" dirty="0">
              <a:solidFill>
                <a:srgbClr val="002060"/>
              </a:solidFill>
              <a:latin typeface="Times New Roman" panose="02020603050405020304" pitchFamily="18" charset="0"/>
              <a:cs typeface="Times New Roman" panose="02020603050405020304" pitchFamily="18" charset="0"/>
            </a:endParaRPr>
          </a:p>
          <a:p>
            <a:endParaRPr lang="en-US" dirty="0"/>
          </a:p>
        </p:txBody>
      </p:sp>
      <p:sp>
        <p:nvSpPr>
          <p:cNvPr id="4" name="Slide Number Placeholder 3"/>
          <p:cNvSpPr>
            <a:spLocks noGrp="1"/>
          </p:cNvSpPr>
          <p:nvPr>
            <p:ph type="sldNum" sz="quarter" idx="12"/>
          </p:nvPr>
        </p:nvSpPr>
        <p:spPr/>
        <p:txBody>
          <a:bodyPr/>
          <a:lstStyle/>
          <a:p>
            <a:fld id="{9C26F335-B4D6-424E-9970-711117E1B935}" type="slidenum">
              <a:rPr lang="en-US" smtClean="0"/>
              <a:t>5</a:t>
            </a:fld>
            <a:endParaRPr lang="en-US"/>
          </a:p>
        </p:txBody>
      </p:sp>
    </p:spTree>
    <p:extLst>
      <p:ext uri="{BB962C8B-B14F-4D97-AF65-F5344CB8AC3E}">
        <p14:creationId xmlns:p14="http://schemas.microsoft.com/office/powerpoint/2010/main" val="17980503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722696"/>
          </a:xfrm>
        </p:spPr>
        <p:txBody>
          <a:bodyPr>
            <a:normAutofit fontScale="90000"/>
          </a:bodyPr>
          <a:lstStyle/>
          <a:p>
            <a:pPr algn="ctr"/>
            <a:r>
              <a:rPr lang="en-US" b="1" dirty="0" smtClean="0">
                <a:solidFill>
                  <a:srgbClr val="FF0000"/>
                </a:solidFill>
                <a:latin typeface="Arial" panose="020B0604020202020204" pitchFamily="34" charset="0"/>
                <a:cs typeface="Arial" panose="020B0604020202020204" pitchFamily="34" charset="0"/>
              </a:rPr>
              <a:t>CÁC NGUỒN TÀI CHÍNH CỦA ĐƠN VỊ (TT)</a:t>
            </a:r>
            <a:endParaRPr lang="en-US" b="1" dirty="0">
              <a:solidFill>
                <a:srgbClr val="FF0000"/>
              </a:solidFill>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838200" y="1418896"/>
            <a:ext cx="10515600" cy="5439103"/>
          </a:xfrm>
        </p:spPr>
        <p:txBody>
          <a:bodyPr>
            <a:normAutofit lnSpcReduction="10000"/>
          </a:bodyPr>
          <a:lstStyle/>
          <a:p>
            <a:pPr marL="0" indent="0" algn="just">
              <a:buNone/>
            </a:pPr>
            <a:r>
              <a:rPr lang="en-US" sz="3200" dirty="0" smtClean="0">
                <a:solidFill>
                  <a:srgbClr val="002060"/>
                </a:solidFill>
                <a:latin typeface="Times New Roman" panose="02020603050405020304" pitchFamily="18" charset="0"/>
                <a:cs typeface="Times New Roman" panose="02020603050405020304" pitchFamily="18" charset="0"/>
              </a:rPr>
              <a:t>1. </a:t>
            </a:r>
            <a:r>
              <a:rPr lang="vi-VN" sz="3200" b="1" dirty="0" smtClean="0">
                <a:solidFill>
                  <a:srgbClr val="002060"/>
                </a:solidFill>
                <a:cs typeface="Times New Roman" panose="02020603050405020304" pitchFamily="18" charset="0"/>
              </a:rPr>
              <a:t>Kinh </a:t>
            </a:r>
            <a:r>
              <a:rPr lang="vi-VN" sz="3200" b="1" dirty="0">
                <a:solidFill>
                  <a:srgbClr val="002060"/>
                </a:solidFill>
                <a:cs typeface="Times New Roman" panose="02020603050405020304" pitchFamily="18" charset="0"/>
              </a:rPr>
              <a:t>phí do </a:t>
            </a:r>
            <a:r>
              <a:rPr lang="vi-VN" sz="3200" b="1" dirty="0" smtClean="0">
                <a:solidFill>
                  <a:srgbClr val="002060"/>
                </a:solidFill>
                <a:cs typeface="Times New Roman" panose="02020603050405020304" pitchFamily="18" charset="0"/>
              </a:rPr>
              <a:t>ngân </a:t>
            </a:r>
            <a:r>
              <a:rPr lang="vi-VN" sz="3200" b="1" dirty="0">
                <a:solidFill>
                  <a:srgbClr val="002060"/>
                </a:solidFill>
                <a:cs typeface="Times New Roman" panose="02020603050405020304" pitchFamily="18" charset="0"/>
              </a:rPr>
              <a:t>sách nhà nước </a:t>
            </a:r>
            <a:r>
              <a:rPr lang="vi-VN" sz="3200" b="1" dirty="0" smtClean="0">
                <a:solidFill>
                  <a:srgbClr val="002060"/>
                </a:solidFill>
                <a:cs typeface="Times New Roman" panose="02020603050405020304" pitchFamily="18" charset="0"/>
              </a:rPr>
              <a:t>cấp</a:t>
            </a:r>
            <a:r>
              <a:rPr lang="en-US" sz="3200" b="1" dirty="0">
                <a:solidFill>
                  <a:srgbClr val="002060"/>
                </a:solidFill>
                <a:cs typeface="Times New Roman" panose="02020603050405020304" pitchFamily="18" charset="0"/>
              </a:rPr>
              <a:t> </a:t>
            </a:r>
            <a:r>
              <a:rPr lang="en-US" sz="3200" b="1" dirty="0" err="1" smtClean="0">
                <a:solidFill>
                  <a:srgbClr val="002060"/>
                </a:solidFill>
                <a:cs typeface="Times New Roman" panose="02020603050405020304" pitchFamily="18" charset="0"/>
              </a:rPr>
              <a:t>gồm</a:t>
            </a:r>
            <a:r>
              <a:rPr lang="en-US" sz="3200" b="1" dirty="0" smtClean="0">
                <a:solidFill>
                  <a:srgbClr val="002060"/>
                </a:solidFill>
                <a:cs typeface="Times New Roman" panose="02020603050405020304" pitchFamily="18" charset="0"/>
              </a:rPr>
              <a:t>:</a:t>
            </a:r>
          </a:p>
          <a:p>
            <a:pPr lvl="1" algn="just"/>
            <a:r>
              <a:rPr lang="en-US" sz="3200" dirty="0" err="1">
                <a:solidFill>
                  <a:srgbClr val="002060"/>
                </a:solidFill>
                <a:cs typeface="Times New Roman" panose="02020603050405020304" pitchFamily="18" charset="0"/>
              </a:rPr>
              <a:t>Nguồn</a:t>
            </a:r>
            <a:r>
              <a:rPr lang="en-US" sz="3200" dirty="0">
                <a:solidFill>
                  <a:srgbClr val="002060"/>
                </a:solidFill>
                <a:cs typeface="Times New Roman" panose="02020603050405020304" pitchFamily="18" charset="0"/>
              </a:rPr>
              <a:t> </a:t>
            </a:r>
            <a:r>
              <a:rPr lang="en-US" sz="3200" dirty="0" err="1">
                <a:solidFill>
                  <a:srgbClr val="002060"/>
                </a:solidFill>
                <a:cs typeface="Times New Roman" panose="02020603050405020304" pitchFamily="18" charset="0"/>
              </a:rPr>
              <a:t>kinh</a:t>
            </a:r>
            <a:r>
              <a:rPr lang="en-US" sz="3200" dirty="0">
                <a:solidFill>
                  <a:srgbClr val="002060"/>
                </a:solidFill>
                <a:cs typeface="Times New Roman" panose="02020603050405020304" pitchFamily="18" charset="0"/>
              </a:rPr>
              <a:t> </a:t>
            </a:r>
            <a:r>
              <a:rPr lang="en-US" sz="3200" dirty="0" err="1">
                <a:solidFill>
                  <a:srgbClr val="002060"/>
                </a:solidFill>
                <a:cs typeface="Times New Roman" panose="02020603050405020304" pitchFamily="18" charset="0"/>
              </a:rPr>
              <a:t>phí</a:t>
            </a:r>
            <a:r>
              <a:rPr lang="en-US" sz="3200" dirty="0">
                <a:solidFill>
                  <a:srgbClr val="002060"/>
                </a:solidFill>
                <a:cs typeface="Times New Roman" panose="02020603050405020304" pitchFamily="18" charset="0"/>
              </a:rPr>
              <a:t> chi </a:t>
            </a:r>
            <a:r>
              <a:rPr lang="en-US" sz="3200" dirty="0" err="1">
                <a:solidFill>
                  <a:srgbClr val="002060"/>
                </a:solidFill>
                <a:cs typeface="Times New Roman" panose="02020603050405020304" pitchFamily="18" charset="0"/>
              </a:rPr>
              <a:t>thường</a:t>
            </a:r>
            <a:r>
              <a:rPr lang="en-US" sz="3200" dirty="0">
                <a:solidFill>
                  <a:srgbClr val="002060"/>
                </a:solidFill>
                <a:cs typeface="Times New Roman" panose="02020603050405020304" pitchFamily="18" charset="0"/>
              </a:rPr>
              <a:t> </a:t>
            </a:r>
            <a:r>
              <a:rPr lang="en-US" sz="3200" dirty="0" err="1" smtClean="0">
                <a:solidFill>
                  <a:srgbClr val="002060"/>
                </a:solidFill>
                <a:cs typeface="Times New Roman" panose="02020603050405020304" pitchFamily="18" charset="0"/>
              </a:rPr>
              <a:t>xuyên</a:t>
            </a:r>
            <a:r>
              <a:rPr lang="en-US" sz="3200" dirty="0" smtClean="0">
                <a:solidFill>
                  <a:srgbClr val="002060"/>
                </a:solidFill>
                <a:cs typeface="Times New Roman" panose="02020603050405020304" pitchFamily="18" charset="0"/>
              </a:rPr>
              <a:t>:</a:t>
            </a:r>
            <a:endParaRPr lang="en-US" sz="3200" dirty="0">
              <a:solidFill>
                <a:srgbClr val="002060"/>
              </a:solidFill>
              <a:cs typeface="Times New Roman" panose="02020603050405020304" pitchFamily="18" charset="0"/>
            </a:endParaRPr>
          </a:p>
          <a:p>
            <a:pPr lvl="2" algn="just"/>
            <a:r>
              <a:rPr lang="en-US" sz="3200" dirty="0" err="1" smtClean="0">
                <a:solidFill>
                  <a:srgbClr val="002060"/>
                </a:solidFill>
                <a:cs typeface="Times New Roman" panose="02020603050405020304" pitchFamily="18" charset="0"/>
              </a:rPr>
              <a:t>Phân</a:t>
            </a:r>
            <a:r>
              <a:rPr lang="en-US" sz="3200" dirty="0" smtClean="0">
                <a:solidFill>
                  <a:srgbClr val="002060"/>
                </a:solidFill>
                <a:cs typeface="Times New Roman" panose="02020603050405020304" pitchFamily="18" charset="0"/>
              </a:rPr>
              <a:t> </a:t>
            </a:r>
            <a:r>
              <a:rPr lang="en-US" sz="3200" dirty="0" err="1" smtClean="0">
                <a:solidFill>
                  <a:srgbClr val="002060"/>
                </a:solidFill>
                <a:cs typeface="Times New Roman" panose="02020603050405020304" pitchFamily="18" charset="0"/>
              </a:rPr>
              <a:t>bổ</a:t>
            </a:r>
            <a:r>
              <a:rPr lang="en-US" sz="3200" dirty="0" smtClean="0">
                <a:solidFill>
                  <a:srgbClr val="002060"/>
                </a:solidFill>
                <a:cs typeface="Times New Roman" panose="02020603050405020304" pitchFamily="18" charset="0"/>
              </a:rPr>
              <a:t> </a:t>
            </a:r>
            <a:r>
              <a:rPr lang="en-US" sz="3200" dirty="0" err="1" smtClean="0">
                <a:solidFill>
                  <a:srgbClr val="002060"/>
                </a:solidFill>
                <a:cs typeface="Times New Roman" panose="02020603050405020304" pitchFamily="18" charset="0"/>
              </a:rPr>
              <a:t>theo</a:t>
            </a:r>
            <a:r>
              <a:rPr lang="en-US" sz="3200" dirty="0" smtClean="0">
                <a:solidFill>
                  <a:srgbClr val="002060"/>
                </a:solidFill>
                <a:cs typeface="Times New Roman" panose="02020603050405020304" pitchFamily="18" charset="0"/>
              </a:rPr>
              <a:t> </a:t>
            </a:r>
            <a:r>
              <a:rPr lang="en-US" sz="3200" dirty="0" err="1" smtClean="0">
                <a:solidFill>
                  <a:srgbClr val="002060"/>
                </a:solidFill>
                <a:cs typeface="Times New Roman" panose="02020603050405020304" pitchFamily="18" charset="0"/>
              </a:rPr>
              <a:t>định</a:t>
            </a:r>
            <a:r>
              <a:rPr lang="en-US" sz="3200" dirty="0" smtClean="0">
                <a:solidFill>
                  <a:srgbClr val="002060"/>
                </a:solidFill>
                <a:cs typeface="Times New Roman" panose="02020603050405020304" pitchFamily="18" charset="0"/>
              </a:rPr>
              <a:t> </a:t>
            </a:r>
            <a:r>
              <a:rPr lang="en-US" sz="3200" dirty="0" err="1" smtClean="0">
                <a:solidFill>
                  <a:srgbClr val="002060"/>
                </a:solidFill>
                <a:cs typeface="Times New Roman" panose="02020603050405020304" pitchFamily="18" charset="0"/>
              </a:rPr>
              <a:t>mức</a:t>
            </a:r>
            <a:r>
              <a:rPr lang="en-US" sz="3200" dirty="0" smtClean="0">
                <a:solidFill>
                  <a:srgbClr val="002060"/>
                </a:solidFill>
                <a:cs typeface="Times New Roman" panose="02020603050405020304" pitchFamily="18" charset="0"/>
              </a:rPr>
              <a:t> </a:t>
            </a:r>
            <a:r>
              <a:rPr lang="en-US" sz="3200" dirty="0" err="1" smtClean="0">
                <a:solidFill>
                  <a:srgbClr val="002060"/>
                </a:solidFill>
                <a:cs typeface="Times New Roman" panose="02020603050405020304" pitchFamily="18" charset="0"/>
              </a:rPr>
              <a:t>của</a:t>
            </a:r>
            <a:r>
              <a:rPr lang="en-US" sz="3200" dirty="0" smtClean="0">
                <a:solidFill>
                  <a:srgbClr val="002060"/>
                </a:solidFill>
                <a:cs typeface="Times New Roman" panose="02020603050405020304" pitchFamily="18" charset="0"/>
              </a:rPr>
              <a:t> </a:t>
            </a:r>
            <a:r>
              <a:rPr lang="en-US" sz="3200" dirty="0" err="1" smtClean="0">
                <a:solidFill>
                  <a:srgbClr val="002060"/>
                </a:solidFill>
                <a:cs typeface="Times New Roman" panose="02020603050405020304" pitchFamily="18" charset="0"/>
              </a:rPr>
              <a:t>Nghị</a:t>
            </a:r>
            <a:r>
              <a:rPr lang="en-US" sz="3200" dirty="0" smtClean="0">
                <a:solidFill>
                  <a:srgbClr val="002060"/>
                </a:solidFill>
                <a:cs typeface="Times New Roman" panose="02020603050405020304" pitchFamily="18" charset="0"/>
              </a:rPr>
              <a:t> </a:t>
            </a:r>
            <a:r>
              <a:rPr lang="en-US" sz="3200" dirty="0" err="1">
                <a:solidFill>
                  <a:srgbClr val="002060"/>
                </a:solidFill>
                <a:cs typeface="Times New Roman" panose="02020603050405020304" pitchFamily="18" charset="0"/>
              </a:rPr>
              <a:t>quyết</a:t>
            </a:r>
            <a:r>
              <a:rPr lang="en-US" sz="3200" dirty="0">
                <a:solidFill>
                  <a:srgbClr val="002060"/>
                </a:solidFill>
                <a:cs typeface="Times New Roman" panose="02020603050405020304" pitchFamily="18" charset="0"/>
              </a:rPr>
              <a:t> </a:t>
            </a:r>
            <a:r>
              <a:rPr lang="en-US" sz="3200" dirty="0" err="1">
                <a:solidFill>
                  <a:srgbClr val="002060"/>
                </a:solidFill>
                <a:cs typeface="Times New Roman" panose="02020603050405020304" pitchFamily="18" charset="0"/>
              </a:rPr>
              <a:t>số</a:t>
            </a:r>
            <a:r>
              <a:rPr lang="en-US" sz="3200" dirty="0">
                <a:solidFill>
                  <a:srgbClr val="002060"/>
                </a:solidFill>
                <a:cs typeface="Times New Roman" panose="02020603050405020304" pitchFamily="18" charset="0"/>
              </a:rPr>
              <a:t> 33/2016/NQ-HĐND</a:t>
            </a:r>
          </a:p>
          <a:p>
            <a:pPr lvl="1" algn="just"/>
            <a:r>
              <a:rPr lang="en-US" sz="3200" dirty="0" err="1">
                <a:solidFill>
                  <a:srgbClr val="002060"/>
                </a:solidFill>
                <a:cs typeface="Times New Roman" panose="02020603050405020304" pitchFamily="18" charset="0"/>
              </a:rPr>
              <a:t>Nguồn</a:t>
            </a:r>
            <a:r>
              <a:rPr lang="en-US" sz="3200" dirty="0">
                <a:solidFill>
                  <a:srgbClr val="002060"/>
                </a:solidFill>
                <a:cs typeface="Times New Roman" panose="02020603050405020304" pitchFamily="18" charset="0"/>
              </a:rPr>
              <a:t> </a:t>
            </a:r>
            <a:r>
              <a:rPr lang="en-US" sz="3200" dirty="0" err="1">
                <a:solidFill>
                  <a:srgbClr val="002060"/>
                </a:solidFill>
                <a:cs typeface="Times New Roman" panose="02020603050405020304" pitchFamily="18" charset="0"/>
              </a:rPr>
              <a:t>kinh</a:t>
            </a:r>
            <a:r>
              <a:rPr lang="en-US" sz="3200" dirty="0">
                <a:solidFill>
                  <a:srgbClr val="002060"/>
                </a:solidFill>
                <a:cs typeface="Times New Roman" panose="02020603050405020304" pitchFamily="18" charset="0"/>
              </a:rPr>
              <a:t> </a:t>
            </a:r>
            <a:r>
              <a:rPr lang="en-US" sz="3200" dirty="0" err="1">
                <a:solidFill>
                  <a:srgbClr val="002060"/>
                </a:solidFill>
                <a:cs typeface="Times New Roman" panose="02020603050405020304" pitchFamily="18" charset="0"/>
              </a:rPr>
              <a:t>phí</a:t>
            </a:r>
            <a:r>
              <a:rPr lang="en-US" sz="3200" dirty="0">
                <a:solidFill>
                  <a:srgbClr val="002060"/>
                </a:solidFill>
                <a:cs typeface="Times New Roman" panose="02020603050405020304" pitchFamily="18" charset="0"/>
              </a:rPr>
              <a:t> chi </a:t>
            </a:r>
            <a:r>
              <a:rPr lang="en-US" sz="3200" dirty="0" err="1">
                <a:solidFill>
                  <a:srgbClr val="002060"/>
                </a:solidFill>
                <a:cs typeface="Times New Roman" panose="02020603050405020304" pitchFamily="18" charset="0"/>
              </a:rPr>
              <a:t>không</a:t>
            </a:r>
            <a:r>
              <a:rPr lang="en-US" sz="3200" dirty="0">
                <a:solidFill>
                  <a:srgbClr val="002060"/>
                </a:solidFill>
                <a:cs typeface="Times New Roman" panose="02020603050405020304" pitchFamily="18" charset="0"/>
              </a:rPr>
              <a:t> </a:t>
            </a:r>
            <a:r>
              <a:rPr lang="en-US" sz="3200" dirty="0" err="1">
                <a:solidFill>
                  <a:srgbClr val="002060"/>
                </a:solidFill>
                <a:cs typeface="Times New Roman" panose="02020603050405020304" pitchFamily="18" charset="0"/>
              </a:rPr>
              <a:t>thường</a:t>
            </a:r>
            <a:r>
              <a:rPr lang="en-US" sz="3200" dirty="0">
                <a:solidFill>
                  <a:srgbClr val="002060"/>
                </a:solidFill>
                <a:cs typeface="Times New Roman" panose="02020603050405020304" pitchFamily="18" charset="0"/>
              </a:rPr>
              <a:t> </a:t>
            </a:r>
            <a:r>
              <a:rPr lang="en-US" sz="3200" dirty="0" err="1" smtClean="0">
                <a:solidFill>
                  <a:srgbClr val="002060"/>
                </a:solidFill>
                <a:cs typeface="Times New Roman" panose="02020603050405020304" pitchFamily="18" charset="0"/>
              </a:rPr>
              <a:t>xuyên</a:t>
            </a:r>
            <a:r>
              <a:rPr lang="en-US" sz="3200" dirty="0" smtClean="0">
                <a:solidFill>
                  <a:srgbClr val="002060"/>
                </a:solidFill>
                <a:cs typeface="Times New Roman" panose="02020603050405020304" pitchFamily="18" charset="0"/>
              </a:rPr>
              <a:t> </a:t>
            </a:r>
            <a:r>
              <a:rPr lang="en-US" sz="3200" dirty="0" err="1" smtClean="0">
                <a:solidFill>
                  <a:srgbClr val="002060"/>
                </a:solidFill>
                <a:cs typeface="Times New Roman" panose="02020603050405020304" pitchFamily="18" charset="0"/>
              </a:rPr>
              <a:t>gồm</a:t>
            </a:r>
            <a:r>
              <a:rPr lang="en-US" sz="3200" dirty="0" smtClean="0">
                <a:solidFill>
                  <a:srgbClr val="002060"/>
                </a:solidFill>
                <a:cs typeface="Times New Roman" panose="02020603050405020304" pitchFamily="18" charset="0"/>
              </a:rPr>
              <a:t>:</a:t>
            </a:r>
            <a:endParaRPr lang="en-US" sz="3200" dirty="0">
              <a:solidFill>
                <a:srgbClr val="002060"/>
              </a:solidFill>
              <a:cs typeface="Times New Roman" panose="02020603050405020304" pitchFamily="18" charset="0"/>
            </a:endParaRPr>
          </a:p>
          <a:p>
            <a:pPr lvl="2" algn="just"/>
            <a:r>
              <a:rPr lang="en-US" sz="3200" dirty="0">
                <a:solidFill>
                  <a:srgbClr val="002060"/>
                </a:solidFill>
                <a:cs typeface="Times New Roman" panose="02020603050405020304" pitchFamily="18" charset="0"/>
              </a:rPr>
              <a:t>Chi </a:t>
            </a:r>
            <a:r>
              <a:rPr lang="en-US" sz="3200" dirty="0" err="1">
                <a:solidFill>
                  <a:srgbClr val="002060"/>
                </a:solidFill>
                <a:cs typeface="Times New Roman" panose="02020603050405020304" pitchFamily="18" charset="0"/>
              </a:rPr>
              <a:t>phí</a:t>
            </a:r>
            <a:r>
              <a:rPr lang="en-US" sz="3200" dirty="0">
                <a:solidFill>
                  <a:srgbClr val="002060"/>
                </a:solidFill>
                <a:cs typeface="Times New Roman" panose="02020603050405020304" pitchFamily="18" charset="0"/>
              </a:rPr>
              <a:t> </a:t>
            </a:r>
            <a:r>
              <a:rPr lang="en-US" sz="3200" dirty="0" err="1">
                <a:solidFill>
                  <a:srgbClr val="002060"/>
                </a:solidFill>
                <a:cs typeface="Times New Roman" panose="02020603050405020304" pitchFamily="18" charset="0"/>
              </a:rPr>
              <a:t>đào</a:t>
            </a:r>
            <a:r>
              <a:rPr lang="en-US" sz="3200" dirty="0">
                <a:solidFill>
                  <a:srgbClr val="002060"/>
                </a:solidFill>
                <a:cs typeface="Times New Roman" panose="02020603050405020304" pitchFamily="18" charset="0"/>
              </a:rPr>
              <a:t> </a:t>
            </a:r>
            <a:r>
              <a:rPr lang="en-US" sz="3200" dirty="0" err="1">
                <a:solidFill>
                  <a:srgbClr val="002060"/>
                </a:solidFill>
                <a:cs typeface="Times New Roman" panose="02020603050405020304" pitchFamily="18" charset="0"/>
              </a:rPr>
              <a:t>tạo</a:t>
            </a:r>
            <a:r>
              <a:rPr lang="en-US" sz="3200" dirty="0">
                <a:solidFill>
                  <a:srgbClr val="002060"/>
                </a:solidFill>
                <a:cs typeface="Times New Roman" panose="02020603050405020304" pitchFamily="18" charset="0"/>
              </a:rPr>
              <a:t> </a:t>
            </a:r>
            <a:r>
              <a:rPr lang="en-US" sz="3200" dirty="0" err="1">
                <a:solidFill>
                  <a:srgbClr val="002060"/>
                </a:solidFill>
                <a:cs typeface="Times New Roman" panose="02020603050405020304" pitchFamily="18" charset="0"/>
              </a:rPr>
              <a:t>bồi</a:t>
            </a:r>
            <a:r>
              <a:rPr lang="en-US" sz="3200" dirty="0">
                <a:solidFill>
                  <a:srgbClr val="002060"/>
                </a:solidFill>
                <a:cs typeface="Times New Roman" panose="02020603050405020304" pitchFamily="18" charset="0"/>
              </a:rPr>
              <a:t> </a:t>
            </a:r>
            <a:r>
              <a:rPr lang="en-US" sz="3200" dirty="0" err="1">
                <a:solidFill>
                  <a:srgbClr val="002060"/>
                </a:solidFill>
                <a:cs typeface="Times New Roman" panose="02020603050405020304" pitchFamily="18" charset="0"/>
              </a:rPr>
              <a:t>dưỡng</a:t>
            </a:r>
            <a:endParaRPr lang="en-US" sz="3200" dirty="0">
              <a:solidFill>
                <a:srgbClr val="002060"/>
              </a:solidFill>
              <a:cs typeface="Times New Roman" panose="02020603050405020304" pitchFamily="18" charset="0"/>
            </a:endParaRPr>
          </a:p>
          <a:p>
            <a:pPr lvl="2" algn="just"/>
            <a:r>
              <a:rPr lang="en-US" sz="3200" dirty="0">
                <a:solidFill>
                  <a:srgbClr val="002060"/>
                </a:solidFill>
                <a:cs typeface="Times New Roman" panose="02020603050405020304" pitchFamily="18" charset="0"/>
              </a:rPr>
              <a:t>Chi </a:t>
            </a:r>
            <a:r>
              <a:rPr lang="en-US" sz="3200" dirty="0" err="1">
                <a:solidFill>
                  <a:srgbClr val="002060"/>
                </a:solidFill>
                <a:cs typeface="Times New Roman" panose="02020603050405020304" pitchFamily="18" charset="0"/>
              </a:rPr>
              <a:t>phí</a:t>
            </a:r>
            <a:r>
              <a:rPr lang="en-US" sz="3200" dirty="0">
                <a:solidFill>
                  <a:srgbClr val="002060"/>
                </a:solidFill>
                <a:cs typeface="Times New Roman" panose="02020603050405020304" pitchFamily="18" charset="0"/>
              </a:rPr>
              <a:t> </a:t>
            </a:r>
            <a:r>
              <a:rPr lang="en-US" sz="3200" dirty="0" err="1">
                <a:solidFill>
                  <a:srgbClr val="002060"/>
                </a:solidFill>
                <a:cs typeface="Times New Roman" panose="02020603050405020304" pitchFamily="18" charset="0"/>
              </a:rPr>
              <a:t>chương</a:t>
            </a:r>
            <a:r>
              <a:rPr lang="en-US" sz="3200" dirty="0">
                <a:solidFill>
                  <a:srgbClr val="002060"/>
                </a:solidFill>
                <a:cs typeface="Times New Roman" panose="02020603050405020304" pitchFamily="18" charset="0"/>
              </a:rPr>
              <a:t> </a:t>
            </a:r>
            <a:r>
              <a:rPr lang="en-US" sz="3200" dirty="0" err="1">
                <a:solidFill>
                  <a:srgbClr val="002060"/>
                </a:solidFill>
                <a:cs typeface="Times New Roman" panose="02020603050405020304" pitchFamily="18" charset="0"/>
              </a:rPr>
              <a:t>trình</a:t>
            </a:r>
            <a:r>
              <a:rPr lang="en-US" sz="3200" dirty="0">
                <a:solidFill>
                  <a:srgbClr val="002060"/>
                </a:solidFill>
                <a:cs typeface="Times New Roman" panose="02020603050405020304" pitchFamily="18" charset="0"/>
              </a:rPr>
              <a:t> </a:t>
            </a:r>
            <a:r>
              <a:rPr lang="en-US" sz="3200" dirty="0" err="1">
                <a:solidFill>
                  <a:srgbClr val="002060"/>
                </a:solidFill>
                <a:cs typeface="Times New Roman" panose="02020603050405020304" pitchFamily="18" charset="0"/>
              </a:rPr>
              <a:t>mục</a:t>
            </a:r>
            <a:r>
              <a:rPr lang="en-US" sz="3200" dirty="0">
                <a:solidFill>
                  <a:srgbClr val="002060"/>
                </a:solidFill>
                <a:cs typeface="Times New Roman" panose="02020603050405020304" pitchFamily="18" charset="0"/>
              </a:rPr>
              <a:t> </a:t>
            </a:r>
            <a:r>
              <a:rPr lang="en-US" sz="3200" dirty="0" err="1">
                <a:solidFill>
                  <a:srgbClr val="002060"/>
                </a:solidFill>
                <a:cs typeface="Times New Roman" panose="02020603050405020304" pitchFamily="18" charset="0"/>
              </a:rPr>
              <a:t>tiêu</a:t>
            </a:r>
            <a:r>
              <a:rPr lang="en-US" sz="3200" dirty="0">
                <a:solidFill>
                  <a:srgbClr val="002060"/>
                </a:solidFill>
                <a:cs typeface="Times New Roman" panose="02020603050405020304" pitchFamily="18" charset="0"/>
              </a:rPr>
              <a:t> </a:t>
            </a:r>
            <a:r>
              <a:rPr lang="en-US" sz="3200" dirty="0" err="1">
                <a:solidFill>
                  <a:srgbClr val="002060"/>
                </a:solidFill>
                <a:cs typeface="Times New Roman" panose="02020603050405020304" pitchFamily="18" charset="0"/>
              </a:rPr>
              <a:t>quốc</a:t>
            </a:r>
            <a:r>
              <a:rPr lang="en-US" sz="3200" dirty="0">
                <a:solidFill>
                  <a:srgbClr val="002060"/>
                </a:solidFill>
                <a:cs typeface="Times New Roman" panose="02020603050405020304" pitchFamily="18" charset="0"/>
              </a:rPr>
              <a:t> </a:t>
            </a:r>
            <a:r>
              <a:rPr lang="en-US" sz="3200" dirty="0" err="1">
                <a:solidFill>
                  <a:srgbClr val="002060"/>
                </a:solidFill>
                <a:cs typeface="Times New Roman" panose="02020603050405020304" pitchFamily="18" charset="0"/>
              </a:rPr>
              <a:t>gia</a:t>
            </a:r>
            <a:r>
              <a:rPr lang="en-US" sz="3200" dirty="0">
                <a:solidFill>
                  <a:srgbClr val="002060"/>
                </a:solidFill>
                <a:cs typeface="Times New Roman" panose="02020603050405020304" pitchFamily="18" charset="0"/>
              </a:rPr>
              <a:t> &amp; </a:t>
            </a:r>
            <a:r>
              <a:rPr lang="en-US" sz="3200" dirty="0" err="1">
                <a:solidFill>
                  <a:srgbClr val="002060"/>
                </a:solidFill>
                <a:cs typeface="Times New Roman" panose="02020603050405020304" pitchFamily="18" charset="0"/>
              </a:rPr>
              <a:t>địa</a:t>
            </a:r>
            <a:r>
              <a:rPr lang="en-US" sz="3200" dirty="0">
                <a:solidFill>
                  <a:srgbClr val="002060"/>
                </a:solidFill>
                <a:cs typeface="Times New Roman" panose="02020603050405020304" pitchFamily="18" charset="0"/>
              </a:rPr>
              <a:t> </a:t>
            </a:r>
            <a:r>
              <a:rPr lang="en-US" sz="3200" dirty="0" err="1">
                <a:solidFill>
                  <a:srgbClr val="002060"/>
                </a:solidFill>
                <a:cs typeface="Times New Roman" panose="02020603050405020304" pitchFamily="18" charset="0"/>
              </a:rPr>
              <a:t>phương</a:t>
            </a:r>
            <a:endParaRPr lang="en-US" sz="3200" dirty="0">
              <a:solidFill>
                <a:srgbClr val="002060"/>
              </a:solidFill>
              <a:cs typeface="Times New Roman" panose="02020603050405020304" pitchFamily="18" charset="0"/>
            </a:endParaRPr>
          </a:p>
          <a:p>
            <a:pPr lvl="2" algn="just"/>
            <a:r>
              <a:rPr lang="en-US" sz="3200" dirty="0">
                <a:solidFill>
                  <a:srgbClr val="002060"/>
                </a:solidFill>
                <a:cs typeface="Times New Roman" panose="02020603050405020304" pitchFamily="18" charset="0"/>
              </a:rPr>
              <a:t>Chi </a:t>
            </a:r>
            <a:r>
              <a:rPr lang="en-US" sz="3200" dirty="0" err="1">
                <a:solidFill>
                  <a:srgbClr val="002060"/>
                </a:solidFill>
                <a:cs typeface="Times New Roman" panose="02020603050405020304" pitchFamily="18" charset="0"/>
              </a:rPr>
              <a:t>phí</a:t>
            </a:r>
            <a:r>
              <a:rPr lang="en-US" sz="3200" dirty="0">
                <a:solidFill>
                  <a:srgbClr val="002060"/>
                </a:solidFill>
                <a:cs typeface="Times New Roman" panose="02020603050405020304" pitchFamily="18" charset="0"/>
              </a:rPr>
              <a:t> </a:t>
            </a:r>
            <a:r>
              <a:rPr lang="en-US" sz="3200" dirty="0" err="1">
                <a:solidFill>
                  <a:srgbClr val="002060"/>
                </a:solidFill>
                <a:cs typeface="Times New Roman" panose="02020603050405020304" pitchFamily="18" charset="0"/>
              </a:rPr>
              <a:t>sửa</a:t>
            </a:r>
            <a:r>
              <a:rPr lang="en-US" sz="3200" dirty="0">
                <a:solidFill>
                  <a:srgbClr val="002060"/>
                </a:solidFill>
                <a:cs typeface="Times New Roman" panose="02020603050405020304" pitchFamily="18" charset="0"/>
              </a:rPr>
              <a:t> </a:t>
            </a:r>
            <a:r>
              <a:rPr lang="en-US" sz="3200" dirty="0" err="1">
                <a:solidFill>
                  <a:srgbClr val="002060"/>
                </a:solidFill>
                <a:cs typeface="Times New Roman" panose="02020603050405020304" pitchFamily="18" charset="0"/>
              </a:rPr>
              <a:t>chữa</a:t>
            </a:r>
            <a:r>
              <a:rPr lang="en-US" sz="3200" dirty="0">
                <a:solidFill>
                  <a:srgbClr val="002060"/>
                </a:solidFill>
                <a:cs typeface="Times New Roman" panose="02020603050405020304" pitchFamily="18" charset="0"/>
              </a:rPr>
              <a:t> </a:t>
            </a:r>
            <a:r>
              <a:rPr lang="en-US" sz="3200" dirty="0" err="1">
                <a:solidFill>
                  <a:srgbClr val="002060"/>
                </a:solidFill>
                <a:cs typeface="Times New Roman" panose="02020603050405020304" pitchFamily="18" charset="0"/>
              </a:rPr>
              <a:t>lớn</a:t>
            </a:r>
            <a:r>
              <a:rPr lang="en-US" sz="3200" dirty="0">
                <a:solidFill>
                  <a:srgbClr val="002060"/>
                </a:solidFill>
                <a:cs typeface="Times New Roman" panose="02020603050405020304" pitchFamily="18" charset="0"/>
              </a:rPr>
              <a:t> </a:t>
            </a:r>
            <a:r>
              <a:rPr lang="en-US" sz="3200" dirty="0" err="1">
                <a:solidFill>
                  <a:srgbClr val="002060"/>
                </a:solidFill>
                <a:cs typeface="Times New Roman" panose="02020603050405020304" pitchFamily="18" charset="0"/>
              </a:rPr>
              <a:t>tài</a:t>
            </a:r>
            <a:r>
              <a:rPr lang="en-US" sz="3200" dirty="0">
                <a:solidFill>
                  <a:srgbClr val="002060"/>
                </a:solidFill>
                <a:cs typeface="Times New Roman" panose="02020603050405020304" pitchFamily="18" charset="0"/>
              </a:rPr>
              <a:t> </a:t>
            </a:r>
            <a:r>
              <a:rPr lang="en-US" sz="3200" dirty="0" err="1">
                <a:solidFill>
                  <a:srgbClr val="002060"/>
                </a:solidFill>
                <a:cs typeface="Times New Roman" panose="02020603050405020304" pitchFamily="18" charset="0"/>
              </a:rPr>
              <a:t>sản</a:t>
            </a:r>
            <a:r>
              <a:rPr lang="en-US" sz="3200" dirty="0">
                <a:solidFill>
                  <a:srgbClr val="002060"/>
                </a:solidFill>
                <a:cs typeface="Times New Roman" panose="02020603050405020304" pitchFamily="18" charset="0"/>
              </a:rPr>
              <a:t> </a:t>
            </a:r>
            <a:r>
              <a:rPr lang="en-US" sz="3200" dirty="0" err="1">
                <a:solidFill>
                  <a:srgbClr val="002060"/>
                </a:solidFill>
                <a:cs typeface="Times New Roman" panose="02020603050405020304" pitchFamily="18" charset="0"/>
              </a:rPr>
              <a:t>cố</a:t>
            </a:r>
            <a:r>
              <a:rPr lang="en-US" sz="3200" dirty="0">
                <a:solidFill>
                  <a:srgbClr val="002060"/>
                </a:solidFill>
                <a:cs typeface="Times New Roman" panose="02020603050405020304" pitchFamily="18" charset="0"/>
              </a:rPr>
              <a:t> </a:t>
            </a:r>
            <a:r>
              <a:rPr lang="en-US" sz="3200" dirty="0" err="1">
                <a:solidFill>
                  <a:srgbClr val="002060"/>
                </a:solidFill>
                <a:cs typeface="Times New Roman" panose="02020603050405020304" pitchFamily="18" charset="0"/>
              </a:rPr>
              <a:t>định</a:t>
            </a:r>
            <a:endParaRPr lang="en-US" sz="3200" dirty="0">
              <a:solidFill>
                <a:srgbClr val="002060"/>
              </a:solidFill>
              <a:cs typeface="Times New Roman" panose="02020603050405020304" pitchFamily="18" charset="0"/>
            </a:endParaRPr>
          </a:p>
          <a:p>
            <a:pPr lvl="2" algn="just"/>
            <a:r>
              <a:rPr lang="en-US" sz="3200" dirty="0">
                <a:solidFill>
                  <a:srgbClr val="002060"/>
                </a:solidFill>
                <a:cs typeface="Times New Roman" panose="02020603050405020304" pitchFamily="18" charset="0"/>
              </a:rPr>
              <a:t>Chi </a:t>
            </a:r>
            <a:r>
              <a:rPr lang="en-US" sz="3200" dirty="0" err="1">
                <a:solidFill>
                  <a:srgbClr val="002060"/>
                </a:solidFill>
                <a:cs typeface="Times New Roman" panose="02020603050405020304" pitchFamily="18" charset="0"/>
              </a:rPr>
              <a:t>thực</a:t>
            </a:r>
            <a:r>
              <a:rPr lang="en-US" sz="3200" dirty="0">
                <a:solidFill>
                  <a:srgbClr val="002060"/>
                </a:solidFill>
                <a:cs typeface="Times New Roman" panose="02020603050405020304" pitchFamily="18" charset="0"/>
              </a:rPr>
              <a:t> </a:t>
            </a:r>
            <a:r>
              <a:rPr lang="en-US" sz="3200" dirty="0" err="1">
                <a:solidFill>
                  <a:srgbClr val="002060"/>
                </a:solidFill>
                <a:cs typeface="Times New Roman" panose="02020603050405020304" pitchFamily="18" charset="0"/>
              </a:rPr>
              <a:t>hiện</a:t>
            </a:r>
            <a:r>
              <a:rPr lang="en-US" sz="3200" dirty="0">
                <a:solidFill>
                  <a:srgbClr val="002060"/>
                </a:solidFill>
                <a:cs typeface="Times New Roman" panose="02020603050405020304" pitchFamily="18" charset="0"/>
              </a:rPr>
              <a:t> </a:t>
            </a:r>
            <a:r>
              <a:rPr lang="en-US" sz="3200" dirty="0" err="1">
                <a:solidFill>
                  <a:srgbClr val="002060"/>
                </a:solidFill>
                <a:cs typeface="Times New Roman" panose="02020603050405020304" pitchFamily="18" charset="0"/>
              </a:rPr>
              <a:t>nhiệm</a:t>
            </a:r>
            <a:r>
              <a:rPr lang="en-US" sz="3200" dirty="0">
                <a:solidFill>
                  <a:srgbClr val="002060"/>
                </a:solidFill>
                <a:cs typeface="Times New Roman" panose="02020603050405020304" pitchFamily="18" charset="0"/>
              </a:rPr>
              <a:t> </a:t>
            </a:r>
            <a:r>
              <a:rPr lang="en-US" sz="3200" dirty="0" err="1">
                <a:solidFill>
                  <a:srgbClr val="002060"/>
                </a:solidFill>
                <a:cs typeface="Times New Roman" panose="02020603050405020304" pitchFamily="18" charset="0"/>
              </a:rPr>
              <a:t>vụ</a:t>
            </a:r>
            <a:r>
              <a:rPr lang="en-US" sz="3200" dirty="0">
                <a:solidFill>
                  <a:srgbClr val="002060"/>
                </a:solidFill>
                <a:cs typeface="Times New Roman" panose="02020603050405020304" pitchFamily="18" charset="0"/>
              </a:rPr>
              <a:t> </a:t>
            </a:r>
            <a:r>
              <a:rPr lang="en-US" sz="3200" dirty="0" err="1" smtClean="0">
                <a:solidFill>
                  <a:srgbClr val="002060"/>
                </a:solidFill>
                <a:cs typeface="Times New Roman" panose="02020603050405020304" pitchFamily="18" charset="0"/>
              </a:rPr>
              <a:t>khác</a:t>
            </a:r>
            <a:r>
              <a:rPr lang="en-US" sz="3200" dirty="0" smtClean="0">
                <a:solidFill>
                  <a:srgbClr val="002060"/>
                </a:solidFill>
                <a:cs typeface="Times New Roman" panose="02020603050405020304" pitchFamily="18" charset="0"/>
              </a:rPr>
              <a:t> </a:t>
            </a:r>
            <a:r>
              <a:rPr lang="en-US" sz="3200" dirty="0" err="1" smtClean="0">
                <a:solidFill>
                  <a:srgbClr val="002060"/>
                </a:solidFill>
                <a:cs typeface="Times New Roman" panose="02020603050405020304" pitchFamily="18" charset="0"/>
              </a:rPr>
              <a:t>được</a:t>
            </a:r>
            <a:r>
              <a:rPr lang="en-US" sz="3200" dirty="0" smtClean="0">
                <a:solidFill>
                  <a:srgbClr val="002060"/>
                </a:solidFill>
                <a:cs typeface="Times New Roman" panose="02020603050405020304" pitchFamily="18" charset="0"/>
              </a:rPr>
              <a:t> </a:t>
            </a:r>
            <a:r>
              <a:rPr lang="en-US" sz="3200" dirty="0" err="1" smtClean="0">
                <a:solidFill>
                  <a:srgbClr val="002060"/>
                </a:solidFill>
                <a:cs typeface="Times New Roman" panose="02020603050405020304" pitchFamily="18" charset="0"/>
              </a:rPr>
              <a:t>cấp</a:t>
            </a:r>
            <a:r>
              <a:rPr lang="en-US" sz="3200" dirty="0" smtClean="0">
                <a:solidFill>
                  <a:srgbClr val="002060"/>
                </a:solidFill>
                <a:cs typeface="Times New Roman" panose="02020603050405020304" pitchFamily="18" charset="0"/>
              </a:rPr>
              <a:t> </a:t>
            </a:r>
            <a:r>
              <a:rPr lang="en-US" sz="3200" dirty="0" err="1" smtClean="0">
                <a:solidFill>
                  <a:srgbClr val="002060"/>
                </a:solidFill>
                <a:cs typeface="Times New Roman" panose="02020603050405020304" pitchFamily="18" charset="0"/>
              </a:rPr>
              <a:t>có</a:t>
            </a:r>
            <a:r>
              <a:rPr lang="en-US" sz="3200" dirty="0" smtClean="0">
                <a:solidFill>
                  <a:srgbClr val="002060"/>
                </a:solidFill>
                <a:cs typeface="Times New Roman" panose="02020603050405020304" pitchFamily="18" charset="0"/>
              </a:rPr>
              <a:t> </a:t>
            </a:r>
            <a:r>
              <a:rPr lang="en-US" sz="3200" dirty="0" err="1" smtClean="0">
                <a:solidFill>
                  <a:srgbClr val="002060"/>
                </a:solidFill>
                <a:cs typeface="Times New Roman" panose="02020603050405020304" pitchFamily="18" charset="0"/>
              </a:rPr>
              <a:t>thẩm</a:t>
            </a:r>
            <a:r>
              <a:rPr lang="en-US" sz="3200" dirty="0" smtClean="0">
                <a:solidFill>
                  <a:srgbClr val="002060"/>
                </a:solidFill>
                <a:cs typeface="Times New Roman" panose="02020603050405020304" pitchFamily="18" charset="0"/>
              </a:rPr>
              <a:t> </a:t>
            </a:r>
            <a:r>
              <a:rPr lang="en-US" sz="3200" dirty="0" err="1" smtClean="0">
                <a:solidFill>
                  <a:srgbClr val="002060"/>
                </a:solidFill>
                <a:cs typeface="Times New Roman" panose="02020603050405020304" pitchFamily="18" charset="0"/>
              </a:rPr>
              <a:t>quyền</a:t>
            </a:r>
            <a:r>
              <a:rPr lang="en-US" sz="3200" dirty="0" smtClean="0">
                <a:solidFill>
                  <a:srgbClr val="002060"/>
                </a:solidFill>
                <a:cs typeface="Times New Roman" panose="02020603050405020304" pitchFamily="18" charset="0"/>
              </a:rPr>
              <a:t> </a:t>
            </a:r>
            <a:r>
              <a:rPr lang="en-US" sz="3200" dirty="0" err="1" smtClean="0">
                <a:solidFill>
                  <a:srgbClr val="002060"/>
                </a:solidFill>
                <a:cs typeface="Times New Roman" panose="02020603050405020304" pitchFamily="18" charset="0"/>
              </a:rPr>
              <a:t>giao</a:t>
            </a:r>
            <a:r>
              <a:rPr lang="en-US" sz="3200" dirty="0" smtClean="0">
                <a:solidFill>
                  <a:srgbClr val="002060"/>
                </a:solidFill>
                <a:cs typeface="Times New Roman" panose="02020603050405020304" pitchFamily="18" charset="0"/>
              </a:rPr>
              <a:t> (VD: </a:t>
            </a:r>
            <a:r>
              <a:rPr lang="en-US" sz="3200" dirty="0" err="1" smtClean="0">
                <a:solidFill>
                  <a:srgbClr val="002060"/>
                </a:solidFill>
                <a:cs typeface="Times New Roman" panose="02020603050405020304" pitchFamily="18" charset="0"/>
              </a:rPr>
              <a:t>Bệnh</a:t>
            </a:r>
            <a:r>
              <a:rPr lang="en-US" sz="3200" dirty="0" smtClean="0">
                <a:solidFill>
                  <a:srgbClr val="002060"/>
                </a:solidFill>
                <a:cs typeface="Times New Roman" panose="02020603050405020304" pitchFamily="18" charset="0"/>
              </a:rPr>
              <a:t> </a:t>
            </a:r>
            <a:r>
              <a:rPr lang="en-US" sz="3200" dirty="0" err="1">
                <a:solidFill>
                  <a:srgbClr val="002060"/>
                </a:solidFill>
                <a:cs typeface="Times New Roman" panose="02020603050405020304" pitchFamily="18" charset="0"/>
              </a:rPr>
              <a:t>viện</a:t>
            </a:r>
            <a:r>
              <a:rPr lang="en-US" sz="3200" dirty="0">
                <a:solidFill>
                  <a:srgbClr val="002060"/>
                </a:solidFill>
                <a:cs typeface="Times New Roman" panose="02020603050405020304" pitchFamily="18" charset="0"/>
              </a:rPr>
              <a:t> </a:t>
            </a:r>
            <a:r>
              <a:rPr lang="en-US" sz="3200" dirty="0" err="1">
                <a:solidFill>
                  <a:srgbClr val="002060"/>
                </a:solidFill>
                <a:cs typeface="Times New Roman" panose="02020603050405020304" pitchFamily="18" charset="0"/>
              </a:rPr>
              <a:t>Đồng</a:t>
            </a:r>
            <a:r>
              <a:rPr lang="en-US" sz="3200" dirty="0">
                <a:solidFill>
                  <a:srgbClr val="002060"/>
                </a:solidFill>
                <a:cs typeface="Times New Roman" panose="02020603050405020304" pitchFamily="18" charset="0"/>
              </a:rPr>
              <a:t> </a:t>
            </a:r>
            <a:r>
              <a:rPr lang="en-US" sz="3200" dirty="0" err="1">
                <a:solidFill>
                  <a:srgbClr val="002060"/>
                </a:solidFill>
                <a:cs typeface="Times New Roman" panose="02020603050405020304" pitchFamily="18" charset="0"/>
              </a:rPr>
              <a:t>Nai</a:t>
            </a:r>
            <a:r>
              <a:rPr lang="en-US" sz="3200" dirty="0">
                <a:solidFill>
                  <a:srgbClr val="002060"/>
                </a:solidFill>
                <a:cs typeface="Times New Roman" panose="02020603050405020304" pitchFamily="18" charset="0"/>
              </a:rPr>
              <a:t> </a:t>
            </a:r>
            <a:r>
              <a:rPr lang="en-US" sz="3200" dirty="0" err="1">
                <a:solidFill>
                  <a:srgbClr val="002060"/>
                </a:solidFill>
                <a:cs typeface="Times New Roman" panose="02020603050405020304" pitchFamily="18" charset="0"/>
              </a:rPr>
              <a:t>thực</a:t>
            </a:r>
            <a:r>
              <a:rPr lang="en-US" sz="3200" dirty="0">
                <a:solidFill>
                  <a:srgbClr val="002060"/>
                </a:solidFill>
                <a:cs typeface="Times New Roman" panose="02020603050405020304" pitchFamily="18" charset="0"/>
              </a:rPr>
              <a:t> </a:t>
            </a:r>
            <a:r>
              <a:rPr lang="en-US" sz="3200" dirty="0" err="1">
                <a:solidFill>
                  <a:srgbClr val="002060"/>
                </a:solidFill>
                <a:cs typeface="Times New Roman" panose="02020603050405020304" pitchFamily="18" charset="0"/>
              </a:rPr>
              <a:t>hiện</a:t>
            </a:r>
            <a:r>
              <a:rPr lang="en-US" sz="3200" dirty="0">
                <a:solidFill>
                  <a:srgbClr val="002060"/>
                </a:solidFill>
                <a:cs typeface="Times New Roman" panose="02020603050405020304" pitchFamily="18" charset="0"/>
              </a:rPr>
              <a:t> </a:t>
            </a:r>
            <a:r>
              <a:rPr lang="en-US" sz="3200" dirty="0" err="1">
                <a:solidFill>
                  <a:srgbClr val="002060"/>
                </a:solidFill>
                <a:cs typeface="Times New Roman" panose="02020603050405020304" pitchFamily="18" charset="0"/>
              </a:rPr>
              <a:t>Khoa</a:t>
            </a:r>
            <a:r>
              <a:rPr lang="en-US" sz="3200" dirty="0">
                <a:solidFill>
                  <a:srgbClr val="002060"/>
                </a:solidFill>
                <a:cs typeface="Times New Roman" panose="02020603050405020304" pitchFamily="18" charset="0"/>
              </a:rPr>
              <a:t> </a:t>
            </a:r>
            <a:r>
              <a:rPr lang="en-US" sz="3200" dirty="0" err="1">
                <a:solidFill>
                  <a:srgbClr val="002060"/>
                </a:solidFill>
                <a:cs typeface="Times New Roman" panose="02020603050405020304" pitchFamily="18" charset="0"/>
              </a:rPr>
              <a:t>chăm</a:t>
            </a:r>
            <a:r>
              <a:rPr lang="en-US" sz="3200" dirty="0">
                <a:solidFill>
                  <a:srgbClr val="002060"/>
                </a:solidFill>
                <a:cs typeface="Times New Roman" panose="02020603050405020304" pitchFamily="18" charset="0"/>
              </a:rPr>
              <a:t> </a:t>
            </a:r>
            <a:r>
              <a:rPr lang="en-US" sz="3200" dirty="0" err="1">
                <a:solidFill>
                  <a:srgbClr val="002060"/>
                </a:solidFill>
                <a:cs typeface="Times New Roman" panose="02020603050405020304" pitchFamily="18" charset="0"/>
              </a:rPr>
              <a:t>sóc</a:t>
            </a:r>
            <a:r>
              <a:rPr lang="en-US" sz="3200" dirty="0">
                <a:solidFill>
                  <a:srgbClr val="002060"/>
                </a:solidFill>
                <a:cs typeface="Times New Roman" panose="02020603050405020304" pitchFamily="18" charset="0"/>
              </a:rPr>
              <a:t> </a:t>
            </a:r>
            <a:r>
              <a:rPr lang="en-US" sz="3200" dirty="0" err="1">
                <a:solidFill>
                  <a:srgbClr val="002060"/>
                </a:solidFill>
                <a:cs typeface="Times New Roman" panose="02020603050405020304" pitchFamily="18" charset="0"/>
              </a:rPr>
              <a:t>khám</a:t>
            </a:r>
            <a:r>
              <a:rPr lang="en-US" sz="3200" dirty="0">
                <a:solidFill>
                  <a:srgbClr val="002060"/>
                </a:solidFill>
                <a:cs typeface="Times New Roman" panose="02020603050405020304" pitchFamily="18" charset="0"/>
              </a:rPr>
              <a:t> </a:t>
            </a:r>
            <a:r>
              <a:rPr lang="en-US" sz="3200" dirty="0" err="1">
                <a:solidFill>
                  <a:srgbClr val="002060"/>
                </a:solidFill>
                <a:cs typeface="Times New Roman" panose="02020603050405020304" pitchFamily="18" charset="0"/>
              </a:rPr>
              <a:t>sức</a:t>
            </a:r>
            <a:r>
              <a:rPr lang="en-US" sz="3200" dirty="0">
                <a:solidFill>
                  <a:srgbClr val="002060"/>
                </a:solidFill>
                <a:cs typeface="Times New Roman" panose="02020603050405020304" pitchFamily="18" charset="0"/>
              </a:rPr>
              <a:t> </a:t>
            </a:r>
            <a:r>
              <a:rPr lang="en-US" sz="3200" dirty="0" err="1">
                <a:solidFill>
                  <a:srgbClr val="002060"/>
                </a:solidFill>
                <a:cs typeface="Times New Roman" panose="02020603050405020304" pitchFamily="18" charset="0"/>
              </a:rPr>
              <a:t>khỏe</a:t>
            </a:r>
            <a:r>
              <a:rPr lang="en-US" sz="3200" dirty="0">
                <a:solidFill>
                  <a:srgbClr val="002060"/>
                </a:solidFill>
                <a:cs typeface="Times New Roman" panose="02020603050405020304" pitchFamily="18" charset="0"/>
              </a:rPr>
              <a:t> </a:t>
            </a:r>
            <a:r>
              <a:rPr lang="en-US" sz="3200" dirty="0" err="1">
                <a:solidFill>
                  <a:srgbClr val="002060"/>
                </a:solidFill>
                <a:cs typeface="Times New Roman" panose="02020603050405020304" pitchFamily="18" charset="0"/>
              </a:rPr>
              <a:t>cho</a:t>
            </a:r>
            <a:r>
              <a:rPr lang="en-US" sz="3200" dirty="0">
                <a:solidFill>
                  <a:srgbClr val="002060"/>
                </a:solidFill>
                <a:cs typeface="Times New Roman" panose="02020603050405020304" pitchFamily="18" charset="0"/>
              </a:rPr>
              <a:t> </a:t>
            </a:r>
            <a:r>
              <a:rPr lang="en-US" sz="3200" dirty="0" err="1">
                <a:solidFill>
                  <a:srgbClr val="002060"/>
                </a:solidFill>
                <a:cs typeface="Times New Roman" panose="02020603050405020304" pitchFamily="18" charset="0"/>
              </a:rPr>
              <a:t>cán</a:t>
            </a:r>
            <a:r>
              <a:rPr lang="en-US" sz="3200" dirty="0">
                <a:solidFill>
                  <a:srgbClr val="002060"/>
                </a:solidFill>
                <a:cs typeface="Times New Roman" panose="02020603050405020304" pitchFamily="18" charset="0"/>
              </a:rPr>
              <a:t> </a:t>
            </a:r>
            <a:r>
              <a:rPr lang="en-US" sz="3200" dirty="0" err="1">
                <a:solidFill>
                  <a:srgbClr val="002060"/>
                </a:solidFill>
                <a:cs typeface="Times New Roman" panose="02020603050405020304" pitchFamily="18" charset="0"/>
              </a:rPr>
              <a:t>bộ</a:t>
            </a:r>
            <a:r>
              <a:rPr lang="en-US" sz="3200" dirty="0">
                <a:solidFill>
                  <a:srgbClr val="002060"/>
                </a:solidFill>
                <a:cs typeface="Times New Roman" panose="02020603050405020304" pitchFamily="18" charset="0"/>
              </a:rPr>
              <a:t>)</a:t>
            </a:r>
          </a:p>
          <a:p>
            <a:pPr lvl="2" algn="just"/>
            <a:r>
              <a:rPr lang="en-US" sz="3200" dirty="0">
                <a:solidFill>
                  <a:srgbClr val="002060"/>
                </a:solidFill>
                <a:cs typeface="Times New Roman" panose="02020603050405020304" pitchFamily="18" charset="0"/>
              </a:rPr>
              <a:t>……..</a:t>
            </a:r>
          </a:p>
          <a:p>
            <a:pPr lvl="1" algn="just"/>
            <a:endParaRPr lang="en-US" sz="3200" dirty="0" smtClean="0">
              <a:solidFill>
                <a:srgbClr val="002060"/>
              </a:solidFill>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fld id="{9C26F335-B4D6-424E-9970-711117E1B935}" type="slidenum">
              <a:rPr lang="en-US" smtClean="0"/>
              <a:t>6</a:t>
            </a:fld>
            <a:endParaRPr lang="en-US"/>
          </a:p>
        </p:txBody>
      </p:sp>
    </p:spTree>
    <p:extLst>
      <p:ext uri="{BB962C8B-B14F-4D97-AF65-F5344CB8AC3E}">
        <p14:creationId xmlns:p14="http://schemas.microsoft.com/office/powerpoint/2010/main" val="286794503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825625"/>
            <a:ext cx="10515600" cy="4830548"/>
          </a:xfrm>
        </p:spPr>
        <p:txBody>
          <a:bodyPr>
            <a:normAutofit fontScale="77500" lnSpcReduction="20000"/>
          </a:bodyPr>
          <a:lstStyle/>
          <a:p>
            <a:pPr algn="just">
              <a:lnSpc>
                <a:spcPct val="120000"/>
              </a:lnSpc>
            </a:pPr>
            <a:r>
              <a:rPr lang="en-US" sz="3600" dirty="0" err="1" smtClean="0">
                <a:solidFill>
                  <a:srgbClr val="002060"/>
                </a:solidFill>
                <a:latin typeface="Arial" panose="020B0604020202020204" pitchFamily="34" charset="0"/>
                <a:cs typeface="Arial" panose="020B0604020202020204" pitchFamily="34" charset="0"/>
              </a:rPr>
              <a:t>Bệnh</a:t>
            </a:r>
            <a:r>
              <a:rPr lang="en-US" sz="3600" dirty="0" smtClean="0">
                <a:solidFill>
                  <a:srgbClr val="002060"/>
                </a:solidFill>
                <a:latin typeface="Arial" panose="020B0604020202020204" pitchFamily="34" charset="0"/>
                <a:cs typeface="Arial" panose="020B0604020202020204" pitchFamily="34" charset="0"/>
              </a:rPr>
              <a:t> </a:t>
            </a:r>
            <a:r>
              <a:rPr lang="en-US" sz="3600" dirty="0" err="1" smtClean="0">
                <a:solidFill>
                  <a:srgbClr val="002060"/>
                </a:solidFill>
                <a:latin typeface="Arial" panose="020B0604020202020204" pitchFamily="34" charset="0"/>
                <a:cs typeface="Arial" panose="020B0604020202020204" pitchFamily="34" charset="0"/>
              </a:rPr>
              <a:t>viện</a:t>
            </a:r>
            <a:r>
              <a:rPr lang="en-US" sz="3600" dirty="0" smtClean="0">
                <a:solidFill>
                  <a:srgbClr val="002060"/>
                </a:solidFill>
                <a:latin typeface="Arial" panose="020B0604020202020204" pitchFamily="34" charset="0"/>
                <a:cs typeface="Arial" panose="020B0604020202020204" pitchFamily="34" charset="0"/>
              </a:rPr>
              <a:t> </a:t>
            </a:r>
            <a:r>
              <a:rPr lang="en-US" sz="3600" dirty="0" err="1" smtClean="0">
                <a:solidFill>
                  <a:srgbClr val="002060"/>
                </a:solidFill>
                <a:latin typeface="Arial" panose="020B0604020202020204" pitchFamily="34" charset="0"/>
                <a:cs typeface="Arial" panose="020B0604020202020204" pitchFamily="34" charset="0"/>
              </a:rPr>
              <a:t>hạng</a:t>
            </a:r>
            <a:r>
              <a:rPr lang="en-US" sz="3600" dirty="0" smtClean="0">
                <a:solidFill>
                  <a:srgbClr val="002060"/>
                </a:solidFill>
                <a:latin typeface="Arial" panose="020B0604020202020204" pitchFamily="34" charset="0"/>
                <a:cs typeface="Arial" panose="020B0604020202020204" pitchFamily="34" charset="0"/>
              </a:rPr>
              <a:t> I, II (</a:t>
            </a:r>
            <a:r>
              <a:rPr lang="en-US" sz="3600" dirty="0" err="1" smtClean="0">
                <a:solidFill>
                  <a:srgbClr val="002060"/>
                </a:solidFill>
                <a:latin typeface="Arial" panose="020B0604020202020204" pitchFamily="34" charset="0"/>
                <a:cs typeface="Arial" panose="020B0604020202020204" pitchFamily="34" charset="0"/>
              </a:rPr>
              <a:t>Thuộc</a:t>
            </a:r>
            <a:r>
              <a:rPr lang="en-US" sz="3600" dirty="0" smtClean="0">
                <a:solidFill>
                  <a:srgbClr val="002060"/>
                </a:solidFill>
                <a:latin typeface="Arial" panose="020B0604020202020204" pitchFamily="34" charset="0"/>
                <a:cs typeface="Arial" panose="020B0604020202020204" pitchFamily="34" charset="0"/>
              </a:rPr>
              <a:t> </a:t>
            </a:r>
            <a:r>
              <a:rPr lang="en-US" sz="3600" dirty="0" err="1" smtClean="0">
                <a:solidFill>
                  <a:srgbClr val="002060"/>
                </a:solidFill>
                <a:latin typeface="Arial" panose="020B0604020202020204" pitchFamily="34" charset="0"/>
                <a:cs typeface="Arial" panose="020B0604020202020204" pitchFamily="34" charset="0"/>
              </a:rPr>
              <a:t>nhóm</a:t>
            </a:r>
            <a:r>
              <a:rPr lang="en-US" sz="3600" smtClean="0">
                <a:solidFill>
                  <a:srgbClr val="002060"/>
                </a:solidFill>
                <a:latin typeface="Arial" panose="020B0604020202020204" pitchFamily="34" charset="0"/>
                <a:cs typeface="Arial" panose="020B0604020202020204" pitchFamily="34" charset="0"/>
              </a:rPr>
              <a:t> 2,3)</a:t>
            </a:r>
            <a:endParaRPr lang="en-US" sz="3600" dirty="0" smtClean="0">
              <a:solidFill>
                <a:srgbClr val="002060"/>
              </a:solidFill>
              <a:latin typeface="Arial" panose="020B0604020202020204" pitchFamily="34" charset="0"/>
              <a:cs typeface="Arial" panose="020B0604020202020204" pitchFamily="34" charset="0"/>
            </a:endParaRPr>
          </a:p>
          <a:p>
            <a:pPr lvl="1" algn="just">
              <a:lnSpc>
                <a:spcPct val="120000"/>
              </a:lnSpc>
            </a:pPr>
            <a:r>
              <a:rPr lang="en-US" sz="3600" dirty="0" smtClean="0">
                <a:solidFill>
                  <a:srgbClr val="002060"/>
                </a:solidFill>
                <a:latin typeface="Arial" panose="020B0604020202020204" pitchFamily="34" charset="0"/>
                <a:cs typeface="Arial" panose="020B0604020202020204" pitchFamily="34" charset="0"/>
              </a:rPr>
              <a:t>Chi con </a:t>
            </a:r>
            <a:r>
              <a:rPr lang="en-US" sz="3600" dirty="0" err="1" smtClean="0">
                <a:solidFill>
                  <a:srgbClr val="002060"/>
                </a:solidFill>
                <a:latin typeface="Arial" panose="020B0604020202020204" pitchFamily="34" charset="0"/>
                <a:cs typeface="Arial" panose="020B0604020202020204" pitchFamily="34" charset="0"/>
              </a:rPr>
              <a:t>người</a:t>
            </a:r>
            <a:r>
              <a:rPr lang="en-US" sz="3600" dirty="0" smtClean="0">
                <a:solidFill>
                  <a:srgbClr val="002060"/>
                </a:solidFill>
                <a:latin typeface="Arial" panose="020B0604020202020204" pitchFamily="34" charset="0"/>
                <a:cs typeface="Arial" panose="020B0604020202020204" pitchFamily="34" charset="0"/>
              </a:rPr>
              <a:t>: NSNN </a:t>
            </a:r>
            <a:r>
              <a:rPr lang="en-US" sz="3600" dirty="0" err="1" smtClean="0">
                <a:solidFill>
                  <a:srgbClr val="002060"/>
                </a:solidFill>
                <a:latin typeface="Arial" panose="020B0604020202020204" pitchFamily="34" charset="0"/>
                <a:cs typeface="Arial" panose="020B0604020202020204" pitchFamily="34" charset="0"/>
              </a:rPr>
              <a:t>đảm</a:t>
            </a:r>
            <a:r>
              <a:rPr lang="en-US" sz="3600" dirty="0" smtClean="0">
                <a:solidFill>
                  <a:srgbClr val="002060"/>
                </a:solidFill>
                <a:latin typeface="Arial" panose="020B0604020202020204" pitchFamily="34" charset="0"/>
                <a:cs typeface="Arial" panose="020B0604020202020204" pitchFamily="34" charset="0"/>
              </a:rPr>
              <a:t> </a:t>
            </a:r>
            <a:r>
              <a:rPr lang="en-US" sz="3600" dirty="0" err="1" smtClean="0">
                <a:solidFill>
                  <a:srgbClr val="002060"/>
                </a:solidFill>
                <a:latin typeface="Arial" panose="020B0604020202020204" pitchFamily="34" charset="0"/>
                <a:cs typeface="Arial" panose="020B0604020202020204" pitchFamily="34" charset="0"/>
              </a:rPr>
              <a:t>bảo</a:t>
            </a:r>
            <a:r>
              <a:rPr lang="en-US" sz="3600" dirty="0" smtClean="0">
                <a:solidFill>
                  <a:srgbClr val="002060"/>
                </a:solidFill>
                <a:latin typeface="Arial" panose="020B0604020202020204" pitchFamily="34" charset="0"/>
                <a:cs typeface="Arial" panose="020B0604020202020204" pitchFamily="34" charset="0"/>
              </a:rPr>
              <a:t> </a:t>
            </a:r>
            <a:r>
              <a:rPr lang="en-US" sz="3600" dirty="0" err="1" smtClean="0">
                <a:solidFill>
                  <a:srgbClr val="002060"/>
                </a:solidFill>
                <a:latin typeface="Arial" panose="020B0604020202020204" pitchFamily="34" charset="0"/>
                <a:cs typeface="Arial" panose="020B0604020202020204" pitchFamily="34" charset="0"/>
              </a:rPr>
              <a:t>đầy</a:t>
            </a:r>
            <a:r>
              <a:rPr lang="en-US" sz="3600" dirty="0" smtClean="0">
                <a:solidFill>
                  <a:srgbClr val="002060"/>
                </a:solidFill>
                <a:latin typeface="Arial" panose="020B0604020202020204" pitchFamily="34" charset="0"/>
                <a:cs typeface="Arial" panose="020B0604020202020204" pitchFamily="34" charset="0"/>
              </a:rPr>
              <a:t> </a:t>
            </a:r>
            <a:r>
              <a:rPr lang="en-US" sz="3600" dirty="0" err="1" smtClean="0">
                <a:solidFill>
                  <a:srgbClr val="002060"/>
                </a:solidFill>
                <a:latin typeface="Arial" panose="020B0604020202020204" pitchFamily="34" charset="0"/>
                <a:cs typeface="Arial" panose="020B0604020202020204" pitchFamily="34" charset="0"/>
              </a:rPr>
              <a:t>đủ</a:t>
            </a:r>
            <a:r>
              <a:rPr lang="en-US" sz="3600" dirty="0" smtClean="0">
                <a:solidFill>
                  <a:srgbClr val="002060"/>
                </a:solidFill>
                <a:latin typeface="Arial" panose="020B0604020202020204" pitchFamily="34" charset="0"/>
                <a:cs typeface="Arial" panose="020B0604020202020204" pitchFamily="34" charset="0"/>
              </a:rPr>
              <a:t> </a:t>
            </a:r>
            <a:r>
              <a:rPr lang="en-US" sz="3600" dirty="0" err="1" smtClean="0">
                <a:solidFill>
                  <a:srgbClr val="002060"/>
                </a:solidFill>
                <a:latin typeface="Arial" panose="020B0604020202020204" pitchFamily="34" charset="0"/>
                <a:cs typeface="Arial" panose="020B0604020202020204" pitchFamily="34" charset="0"/>
              </a:rPr>
              <a:t>và</a:t>
            </a:r>
            <a:r>
              <a:rPr lang="en-US" sz="3600" dirty="0" smtClean="0">
                <a:solidFill>
                  <a:srgbClr val="002060"/>
                </a:solidFill>
                <a:latin typeface="Arial" panose="020B0604020202020204" pitchFamily="34" charset="0"/>
                <a:cs typeface="Arial" panose="020B0604020202020204" pitchFamily="34" charset="0"/>
              </a:rPr>
              <a:t> </a:t>
            </a:r>
            <a:r>
              <a:rPr lang="en-US" sz="3600" dirty="0" err="1" smtClean="0">
                <a:solidFill>
                  <a:srgbClr val="002060"/>
                </a:solidFill>
                <a:latin typeface="Arial" panose="020B0604020202020204" pitchFamily="34" charset="0"/>
                <a:cs typeface="Arial" panose="020B0604020202020204" pitchFamily="34" charset="0"/>
              </a:rPr>
              <a:t>giảm</a:t>
            </a:r>
            <a:r>
              <a:rPr lang="en-US" sz="3600" dirty="0" smtClean="0">
                <a:solidFill>
                  <a:srgbClr val="002060"/>
                </a:solidFill>
                <a:latin typeface="Arial" panose="020B0604020202020204" pitchFamily="34" charset="0"/>
                <a:cs typeface="Arial" panose="020B0604020202020204" pitchFamily="34" charset="0"/>
              </a:rPr>
              <a:t> </a:t>
            </a:r>
            <a:r>
              <a:rPr lang="en-US" sz="3600" dirty="0" err="1" smtClean="0">
                <a:solidFill>
                  <a:srgbClr val="002060"/>
                </a:solidFill>
                <a:latin typeface="Arial" panose="020B0604020202020204" pitchFamily="34" charset="0"/>
                <a:cs typeface="Arial" panose="020B0604020202020204" pitchFamily="34" charset="0"/>
              </a:rPr>
              <a:t>cấp</a:t>
            </a:r>
            <a:r>
              <a:rPr lang="en-US" sz="3600" dirty="0" smtClean="0">
                <a:solidFill>
                  <a:srgbClr val="002060"/>
                </a:solidFill>
                <a:latin typeface="Arial" panose="020B0604020202020204" pitchFamily="34" charset="0"/>
                <a:cs typeface="Arial" panose="020B0604020202020204" pitchFamily="34" charset="0"/>
              </a:rPr>
              <a:t> </a:t>
            </a:r>
            <a:r>
              <a:rPr lang="en-US" sz="3600" dirty="0" err="1" smtClean="0">
                <a:solidFill>
                  <a:srgbClr val="002060"/>
                </a:solidFill>
                <a:latin typeface="Arial" panose="020B0604020202020204" pitchFamily="34" charset="0"/>
                <a:cs typeface="Arial" panose="020B0604020202020204" pitchFamily="34" charset="0"/>
              </a:rPr>
              <a:t>phần</a:t>
            </a:r>
            <a:r>
              <a:rPr lang="en-US" sz="3600" dirty="0" smtClean="0">
                <a:solidFill>
                  <a:srgbClr val="002060"/>
                </a:solidFill>
                <a:latin typeface="Arial" panose="020B0604020202020204" pitchFamily="34" charset="0"/>
                <a:cs typeface="Arial" panose="020B0604020202020204" pitchFamily="34" charset="0"/>
              </a:rPr>
              <a:t> </a:t>
            </a:r>
            <a:r>
              <a:rPr lang="en-US" sz="3600" dirty="0" err="1" smtClean="0">
                <a:solidFill>
                  <a:srgbClr val="002060"/>
                </a:solidFill>
                <a:latin typeface="Arial" panose="020B0604020202020204" pitchFamily="34" charset="0"/>
                <a:cs typeface="Arial" panose="020B0604020202020204" pitchFamily="34" charset="0"/>
              </a:rPr>
              <a:t>đã</a:t>
            </a:r>
            <a:r>
              <a:rPr lang="en-US" sz="3600" dirty="0" smtClean="0">
                <a:solidFill>
                  <a:srgbClr val="002060"/>
                </a:solidFill>
                <a:latin typeface="Arial" panose="020B0604020202020204" pitchFamily="34" charset="0"/>
                <a:cs typeface="Arial" panose="020B0604020202020204" pitchFamily="34" charset="0"/>
              </a:rPr>
              <a:t> </a:t>
            </a:r>
            <a:r>
              <a:rPr lang="en-US" sz="3600" dirty="0" err="1" smtClean="0">
                <a:solidFill>
                  <a:srgbClr val="002060"/>
                </a:solidFill>
                <a:latin typeface="Arial" panose="020B0604020202020204" pitchFamily="34" charset="0"/>
                <a:cs typeface="Arial" panose="020B0604020202020204" pitchFamily="34" charset="0"/>
              </a:rPr>
              <a:t>cơ</a:t>
            </a:r>
            <a:r>
              <a:rPr lang="en-US" sz="3600" dirty="0" smtClean="0">
                <a:solidFill>
                  <a:srgbClr val="002060"/>
                </a:solidFill>
                <a:latin typeface="Arial" panose="020B0604020202020204" pitchFamily="34" charset="0"/>
                <a:cs typeface="Arial" panose="020B0604020202020204" pitchFamily="34" charset="0"/>
              </a:rPr>
              <a:t> </a:t>
            </a:r>
            <a:r>
              <a:rPr lang="en-US" sz="3600" dirty="0" err="1" smtClean="0">
                <a:solidFill>
                  <a:srgbClr val="002060"/>
                </a:solidFill>
                <a:latin typeface="Arial" panose="020B0604020202020204" pitchFamily="34" charset="0"/>
                <a:cs typeface="Arial" panose="020B0604020202020204" pitchFamily="34" charset="0"/>
              </a:rPr>
              <a:t>cấu</a:t>
            </a:r>
            <a:r>
              <a:rPr lang="en-US" sz="3600" dirty="0" smtClean="0">
                <a:solidFill>
                  <a:srgbClr val="002060"/>
                </a:solidFill>
                <a:latin typeface="Arial" panose="020B0604020202020204" pitchFamily="34" charset="0"/>
                <a:cs typeface="Arial" panose="020B0604020202020204" pitchFamily="34" charset="0"/>
              </a:rPr>
              <a:t> </a:t>
            </a:r>
            <a:r>
              <a:rPr lang="en-US" sz="3600" dirty="0" err="1" smtClean="0">
                <a:solidFill>
                  <a:srgbClr val="002060"/>
                </a:solidFill>
                <a:latin typeface="Arial" panose="020B0604020202020204" pitchFamily="34" charset="0"/>
                <a:cs typeface="Arial" panose="020B0604020202020204" pitchFamily="34" charset="0"/>
              </a:rPr>
              <a:t>vào</a:t>
            </a:r>
            <a:r>
              <a:rPr lang="en-US" sz="3600" dirty="0" smtClean="0">
                <a:solidFill>
                  <a:srgbClr val="002060"/>
                </a:solidFill>
                <a:latin typeface="Arial" panose="020B0604020202020204" pitchFamily="34" charset="0"/>
                <a:cs typeface="Arial" panose="020B0604020202020204" pitchFamily="34" charset="0"/>
              </a:rPr>
              <a:t> </a:t>
            </a:r>
            <a:r>
              <a:rPr lang="en-US" sz="3600" dirty="0" err="1" smtClean="0">
                <a:solidFill>
                  <a:srgbClr val="002060"/>
                </a:solidFill>
                <a:latin typeface="Arial" panose="020B0604020202020204" pitchFamily="34" charset="0"/>
                <a:cs typeface="Arial" panose="020B0604020202020204" pitchFamily="34" charset="0"/>
              </a:rPr>
              <a:t>giá</a:t>
            </a:r>
            <a:r>
              <a:rPr lang="en-US" sz="3600" dirty="0" smtClean="0">
                <a:solidFill>
                  <a:srgbClr val="002060"/>
                </a:solidFill>
                <a:latin typeface="Arial" panose="020B0604020202020204" pitchFamily="34" charset="0"/>
                <a:cs typeface="Arial" panose="020B0604020202020204" pitchFamily="34" charset="0"/>
              </a:rPr>
              <a:t> </a:t>
            </a:r>
            <a:r>
              <a:rPr lang="en-US" sz="3600" dirty="0" err="1" smtClean="0">
                <a:solidFill>
                  <a:srgbClr val="002060"/>
                </a:solidFill>
                <a:latin typeface="Arial" panose="020B0604020202020204" pitchFamily="34" charset="0"/>
                <a:cs typeface="Arial" panose="020B0604020202020204" pitchFamily="34" charset="0"/>
              </a:rPr>
              <a:t>dịch</a:t>
            </a:r>
            <a:r>
              <a:rPr lang="en-US" sz="3600" dirty="0" smtClean="0">
                <a:solidFill>
                  <a:srgbClr val="002060"/>
                </a:solidFill>
                <a:latin typeface="Arial" panose="020B0604020202020204" pitchFamily="34" charset="0"/>
                <a:cs typeface="Arial" panose="020B0604020202020204" pitchFamily="34" charset="0"/>
              </a:rPr>
              <a:t> </a:t>
            </a:r>
            <a:r>
              <a:rPr lang="en-US" sz="3600" dirty="0" err="1" smtClean="0">
                <a:solidFill>
                  <a:srgbClr val="002060"/>
                </a:solidFill>
                <a:latin typeface="Arial" panose="020B0604020202020204" pitchFamily="34" charset="0"/>
                <a:cs typeface="Arial" panose="020B0604020202020204" pitchFamily="34" charset="0"/>
              </a:rPr>
              <a:t>vụ</a:t>
            </a:r>
            <a:r>
              <a:rPr lang="en-US" sz="3600" dirty="0" smtClean="0">
                <a:solidFill>
                  <a:srgbClr val="002060"/>
                </a:solidFill>
                <a:latin typeface="Arial" panose="020B0604020202020204" pitchFamily="34" charset="0"/>
                <a:cs typeface="Arial" panose="020B0604020202020204" pitchFamily="34" charset="0"/>
              </a:rPr>
              <a:t>.</a:t>
            </a:r>
          </a:p>
          <a:p>
            <a:pPr algn="just">
              <a:lnSpc>
                <a:spcPct val="120000"/>
              </a:lnSpc>
            </a:pPr>
            <a:r>
              <a:rPr lang="en-US" sz="3600" dirty="0" err="1" smtClean="0">
                <a:solidFill>
                  <a:srgbClr val="002060"/>
                </a:solidFill>
                <a:latin typeface="Arial" panose="020B0604020202020204" pitchFamily="34" charset="0"/>
                <a:cs typeface="Arial" panose="020B0604020202020204" pitchFamily="34" charset="0"/>
              </a:rPr>
              <a:t>Bệnh</a:t>
            </a:r>
            <a:r>
              <a:rPr lang="en-US" sz="3600" dirty="0" smtClean="0">
                <a:solidFill>
                  <a:srgbClr val="002060"/>
                </a:solidFill>
                <a:latin typeface="Arial" panose="020B0604020202020204" pitchFamily="34" charset="0"/>
                <a:cs typeface="Arial" panose="020B0604020202020204" pitchFamily="34" charset="0"/>
              </a:rPr>
              <a:t> </a:t>
            </a:r>
            <a:r>
              <a:rPr lang="en-US" sz="3600" dirty="0" err="1" smtClean="0">
                <a:solidFill>
                  <a:srgbClr val="002060"/>
                </a:solidFill>
                <a:latin typeface="Arial" panose="020B0604020202020204" pitchFamily="34" charset="0"/>
                <a:cs typeface="Arial" panose="020B0604020202020204" pitchFamily="34" charset="0"/>
              </a:rPr>
              <a:t>viện</a:t>
            </a:r>
            <a:r>
              <a:rPr lang="en-US" sz="3600" dirty="0" smtClean="0">
                <a:solidFill>
                  <a:srgbClr val="002060"/>
                </a:solidFill>
                <a:latin typeface="Arial" panose="020B0604020202020204" pitchFamily="34" charset="0"/>
                <a:cs typeface="Arial" panose="020B0604020202020204" pitchFamily="34" charset="0"/>
              </a:rPr>
              <a:t> </a:t>
            </a:r>
            <a:r>
              <a:rPr lang="en-US" sz="3600" dirty="0" err="1" smtClean="0">
                <a:solidFill>
                  <a:srgbClr val="002060"/>
                </a:solidFill>
                <a:latin typeface="Arial" panose="020B0604020202020204" pitchFamily="34" charset="0"/>
                <a:cs typeface="Arial" panose="020B0604020202020204" pitchFamily="34" charset="0"/>
              </a:rPr>
              <a:t>hạng</a:t>
            </a:r>
            <a:r>
              <a:rPr lang="en-US" sz="3600" dirty="0" smtClean="0">
                <a:solidFill>
                  <a:srgbClr val="002060"/>
                </a:solidFill>
                <a:latin typeface="Arial" panose="020B0604020202020204" pitchFamily="34" charset="0"/>
                <a:cs typeface="Arial" panose="020B0604020202020204" pitchFamily="34" charset="0"/>
              </a:rPr>
              <a:t> III, </a:t>
            </a:r>
            <a:r>
              <a:rPr lang="en-US" sz="3600" dirty="0" err="1" smtClean="0">
                <a:solidFill>
                  <a:srgbClr val="002060"/>
                </a:solidFill>
                <a:latin typeface="Arial" panose="020B0604020202020204" pitchFamily="34" charset="0"/>
                <a:cs typeface="Arial" panose="020B0604020202020204" pitchFamily="34" charset="0"/>
              </a:rPr>
              <a:t>Bệnh</a:t>
            </a:r>
            <a:r>
              <a:rPr lang="en-US" sz="3600" dirty="0" smtClean="0">
                <a:solidFill>
                  <a:srgbClr val="002060"/>
                </a:solidFill>
                <a:latin typeface="Arial" panose="020B0604020202020204" pitchFamily="34" charset="0"/>
                <a:cs typeface="Arial" panose="020B0604020202020204" pitchFamily="34" charset="0"/>
              </a:rPr>
              <a:t> </a:t>
            </a:r>
            <a:r>
              <a:rPr lang="en-US" sz="3600" dirty="0" err="1" smtClean="0">
                <a:solidFill>
                  <a:srgbClr val="002060"/>
                </a:solidFill>
                <a:latin typeface="Arial" panose="020B0604020202020204" pitchFamily="34" charset="0"/>
                <a:cs typeface="Arial" panose="020B0604020202020204" pitchFamily="34" charset="0"/>
              </a:rPr>
              <a:t>viện</a:t>
            </a:r>
            <a:r>
              <a:rPr lang="en-US" sz="3600" dirty="0" smtClean="0">
                <a:solidFill>
                  <a:srgbClr val="002060"/>
                </a:solidFill>
                <a:latin typeface="Arial" panose="020B0604020202020204" pitchFamily="34" charset="0"/>
                <a:cs typeface="Arial" panose="020B0604020202020204" pitchFamily="34" charset="0"/>
              </a:rPr>
              <a:t> </a:t>
            </a:r>
            <a:r>
              <a:rPr lang="en-US" sz="3600" dirty="0" err="1" smtClean="0">
                <a:solidFill>
                  <a:srgbClr val="002060"/>
                </a:solidFill>
                <a:latin typeface="Arial" panose="020B0604020202020204" pitchFamily="34" charset="0"/>
                <a:cs typeface="Arial" panose="020B0604020202020204" pitchFamily="34" charset="0"/>
              </a:rPr>
              <a:t>chuyên</a:t>
            </a:r>
            <a:r>
              <a:rPr lang="en-US" sz="3600" dirty="0" smtClean="0">
                <a:solidFill>
                  <a:srgbClr val="002060"/>
                </a:solidFill>
                <a:latin typeface="Arial" panose="020B0604020202020204" pitchFamily="34" charset="0"/>
                <a:cs typeface="Arial" panose="020B0604020202020204" pitchFamily="34" charset="0"/>
              </a:rPr>
              <a:t> </a:t>
            </a:r>
            <a:r>
              <a:rPr lang="en-US" sz="3600" dirty="0" err="1" smtClean="0">
                <a:solidFill>
                  <a:srgbClr val="002060"/>
                </a:solidFill>
                <a:latin typeface="Arial" panose="020B0604020202020204" pitchFamily="34" charset="0"/>
                <a:cs typeface="Arial" panose="020B0604020202020204" pitchFamily="34" charset="0"/>
              </a:rPr>
              <a:t>khoa</a:t>
            </a:r>
            <a:r>
              <a:rPr lang="en-US" sz="3600" dirty="0" smtClean="0">
                <a:solidFill>
                  <a:srgbClr val="002060"/>
                </a:solidFill>
                <a:latin typeface="Arial" panose="020B0604020202020204" pitchFamily="34" charset="0"/>
                <a:cs typeface="Arial" panose="020B0604020202020204" pitchFamily="34" charset="0"/>
              </a:rPr>
              <a:t>:</a:t>
            </a:r>
          </a:p>
          <a:p>
            <a:pPr lvl="2" algn="just">
              <a:lnSpc>
                <a:spcPct val="120000"/>
              </a:lnSpc>
            </a:pPr>
            <a:r>
              <a:rPr lang="en-US" sz="3600" dirty="0">
                <a:solidFill>
                  <a:srgbClr val="002060"/>
                </a:solidFill>
                <a:latin typeface="Arial" panose="020B0604020202020204" pitchFamily="34" charset="0"/>
                <a:cs typeface="Arial" panose="020B0604020202020204" pitchFamily="34" charset="0"/>
              </a:rPr>
              <a:t>Chi con </a:t>
            </a:r>
            <a:r>
              <a:rPr lang="en-US" sz="3600" dirty="0" err="1">
                <a:solidFill>
                  <a:srgbClr val="002060"/>
                </a:solidFill>
                <a:latin typeface="Arial" panose="020B0604020202020204" pitchFamily="34" charset="0"/>
                <a:cs typeface="Arial" panose="020B0604020202020204" pitchFamily="34" charset="0"/>
              </a:rPr>
              <a:t>người</a:t>
            </a:r>
            <a:r>
              <a:rPr lang="en-US" sz="3600" dirty="0">
                <a:solidFill>
                  <a:srgbClr val="002060"/>
                </a:solidFill>
                <a:latin typeface="Arial" panose="020B0604020202020204" pitchFamily="34" charset="0"/>
                <a:cs typeface="Arial" panose="020B0604020202020204" pitchFamily="34" charset="0"/>
              </a:rPr>
              <a:t>: NSNN </a:t>
            </a:r>
            <a:r>
              <a:rPr lang="en-US" sz="3600" dirty="0" err="1">
                <a:solidFill>
                  <a:srgbClr val="002060"/>
                </a:solidFill>
                <a:latin typeface="Arial" panose="020B0604020202020204" pitchFamily="34" charset="0"/>
                <a:cs typeface="Arial" panose="020B0604020202020204" pitchFamily="34" charset="0"/>
              </a:rPr>
              <a:t>đảm</a:t>
            </a:r>
            <a:r>
              <a:rPr lang="en-US" sz="3600" dirty="0">
                <a:solidFill>
                  <a:srgbClr val="002060"/>
                </a:solidFill>
                <a:latin typeface="Arial" panose="020B0604020202020204" pitchFamily="34" charset="0"/>
                <a:cs typeface="Arial" panose="020B0604020202020204" pitchFamily="34" charset="0"/>
              </a:rPr>
              <a:t> </a:t>
            </a:r>
            <a:r>
              <a:rPr lang="en-US" sz="3600" dirty="0" err="1">
                <a:solidFill>
                  <a:srgbClr val="002060"/>
                </a:solidFill>
                <a:latin typeface="Arial" panose="020B0604020202020204" pitchFamily="34" charset="0"/>
                <a:cs typeface="Arial" panose="020B0604020202020204" pitchFamily="34" charset="0"/>
              </a:rPr>
              <a:t>bảo</a:t>
            </a:r>
            <a:r>
              <a:rPr lang="en-US" sz="3600" dirty="0">
                <a:solidFill>
                  <a:srgbClr val="002060"/>
                </a:solidFill>
                <a:latin typeface="Arial" panose="020B0604020202020204" pitchFamily="34" charset="0"/>
                <a:cs typeface="Arial" panose="020B0604020202020204" pitchFamily="34" charset="0"/>
              </a:rPr>
              <a:t> </a:t>
            </a:r>
            <a:r>
              <a:rPr lang="en-US" sz="3600" dirty="0" err="1">
                <a:solidFill>
                  <a:srgbClr val="002060"/>
                </a:solidFill>
                <a:latin typeface="Arial" panose="020B0604020202020204" pitchFamily="34" charset="0"/>
                <a:cs typeface="Arial" panose="020B0604020202020204" pitchFamily="34" charset="0"/>
              </a:rPr>
              <a:t>đầy</a:t>
            </a:r>
            <a:r>
              <a:rPr lang="en-US" sz="3600" dirty="0">
                <a:solidFill>
                  <a:srgbClr val="002060"/>
                </a:solidFill>
                <a:latin typeface="Arial" panose="020B0604020202020204" pitchFamily="34" charset="0"/>
                <a:cs typeface="Arial" panose="020B0604020202020204" pitchFamily="34" charset="0"/>
              </a:rPr>
              <a:t> </a:t>
            </a:r>
            <a:r>
              <a:rPr lang="en-US" sz="3600" dirty="0" err="1">
                <a:solidFill>
                  <a:srgbClr val="002060"/>
                </a:solidFill>
                <a:latin typeface="Arial" panose="020B0604020202020204" pitchFamily="34" charset="0"/>
                <a:cs typeface="Arial" panose="020B0604020202020204" pitchFamily="34" charset="0"/>
              </a:rPr>
              <a:t>đủ</a:t>
            </a:r>
            <a:r>
              <a:rPr lang="en-US" sz="3600" dirty="0">
                <a:solidFill>
                  <a:srgbClr val="002060"/>
                </a:solidFill>
                <a:latin typeface="Arial" panose="020B0604020202020204" pitchFamily="34" charset="0"/>
                <a:cs typeface="Arial" panose="020B0604020202020204" pitchFamily="34" charset="0"/>
              </a:rPr>
              <a:t> </a:t>
            </a:r>
            <a:r>
              <a:rPr lang="en-US" sz="3600" dirty="0" err="1">
                <a:solidFill>
                  <a:srgbClr val="002060"/>
                </a:solidFill>
                <a:latin typeface="Arial" panose="020B0604020202020204" pitchFamily="34" charset="0"/>
                <a:cs typeface="Arial" panose="020B0604020202020204" pitchFamily="34" charset="0"/>
              </a:rPr>
              <a:t>và</a:t>
            </a:r>
            <a:r>
              <a:rPr lang="en-US" sz="3600" dirty="0">
                <a:solidFill>
                  <a:srgbClr val="002060"/>
                </a:solidFill>
                <a:latin typeface="Arial" panose="020B0604020202020204" pitchFamily="34" charset="0"/>
                <a:cs typeface="Arial" panose="020B0604020202020204" pitchFamily="34" charset="0"/>
              </a:rPr>
              <a:t> </a:t>
            </a:r>
            <a:r>
              <a:rPr lang="en-US" sz="3600" dirty="0" err="1">
                <a:solidFill>
                  <a:srgbClr val="002060"/>
                </a:solidFill>
                <a:latin typeface="Arial" panose="020B0604020202020204" pitchFamily="34" charset="0"/>
                <a:cs typeface="Arial" panose="020B0604020202020204" pitchFamily="34" charset="0"/>
              </a:rPr>
              <a:t>giảm</a:t>
            </a:r>
            <a:r>
              <a:rPr lang="en-US" sz="3600" dirty="0">
                <a:solidFill>
                  <a:srgbClr val="002060"/>
                </a:solidFill>
                <a:latin typeface="Arial" panose="020B0604020202020204" pitchFamily="34" charset="0"/>
                <a:cs typeface="Arial" panose="020B0604020202020204" pitchFamily="34" charset="0"/>
              </a:rPr>
              <a:t> </a:t>
            </a:r>
            <a:r>
              <a:rPr lang="en-US" sz="3600" dirty="0" err="1">
                <a:solidFill>
                  <a:srgbClr val="002060"/>
                </a:solidFill>
                <a:latin typeface="Arial" panose="020B0604020202020204" pitchFamily="34" charset="0"/>
                <a:cs typeface="Arial" panose="020B0604020202020204" pitchFamily="34" charset="0"/>
              </a:rPr>
              <a:t>cấp</a:t>
            </a:r>
            <a:r>
              <a:rPr lang="en-US" sz="3600" dirty="0">
                <a:solidFill>
                  <a:srgbClr val="002060"/>
                </a:solidFill>
                <a:latin typeface="Arial" panose="020B0604020202020204" pitchFamily="34" charset="0"/>
                <a:cs typeface="Arial" panose="020B0604020202020204" pitchFamily="34" charset="0"/>
              </a:rPr>
              <a:t> </a:t>
            </a:r>
            <a:r>
              <a:rPr lang="en-US" sz="3600" dirty="0" err="1">
                <a:solidFill>
                  <a:srgbClr val="002060"/>
                </a:solidFill>
                <a:latin typeface="Arial" panose="020B0604020202020204" pitchFamily="34" charset="0"/>
                <a:cs typeface="Arial" panose="020B0604020202020204" pitchFamily="34" charset="0"/>
              </a:rPr>
              <a:t>phần</a:t>
            </a:r>
            <a:r>
              <a:rPr lang="en-US" sz="3600" dirty="0">
                <a:solidFill>
                  <a:srgbClr val="002060"/>
                </a:solidFill>
                <a:latin typeface="Arial" panose="020B0604020202020204" pitchFamily="34" charset="0"/>
                <a:cs typeface="Arial" panose="020B0604020202020204" pitchFamily="34" charset="0"/>
              </a:rPr>
              <a:t> </a:t>
            </a:r>
            <a:r>
              <a:rPr lang="en-US" sz="3600" dirty="0" err="1">
                <a:solidFill>
                  <a:srgbClr val="002060"/>
                </a:solidFill>
                <a:latin typeface="Arial" panose="020B0604020202020204" pitchFamily="34" charset="0"/>
                <a:cs typeface="Arial" panose="020B0604020202020204" pitchFamily="34" charset="0"/>
              </a:rPr>
              <a:t>đã</a:t>
            </a:r>
            <a:r>
              <a:rPr lang="en-US" sz="3600" dirty="0">
                <a:solidFill>
                  <a:srgbClr val="002060"/>
                </a:solidFill>
                <a:latin typeface="Arial" panose="020B0604020202020204" pitchFamily="34" charset="0"/>
                <a:cs typeface="Arial" panose="020B0604020202020204" pitchFamily="34" charset="0"/>
              </a:rPr>
              <a:t> </a:t>
            </a:r>
            <a:r>
              <a:rPr lang="en-US" sz="3600" dirty="0" err="1">
                <a:solidFill>
                  <a:srgbClr val="002060"/>
                </a:solidFill>
                <a:latin typeface="Arial" panose="020B0604020202020204" pitchFamily="34" charset="0"/>
                <a:cs typeface="Arial" panose="020B0604020202020204" pitchFamily="34" charset="0"/>
              </a:rPr>
              <a:t>cơ</a:t>
            </a:r>
            <a:r>
              <a:rPr lang="en-US" sz="3600" dirty="0">
                <a:solidFill>
                  <a:srgbClr val="002060"/>
                </a:solidFill>
                <a:latin typeface="Arial" panose="020B0604020202020204" pitchFamily="34" charset="0"/>
                <a:cs typeface="Arial" panose="020B0604020202020204" pitchFamily="34" charset="0"/>
              </a:rPr>
              <a:t> </a:t>
            </a:r>
            <a:r>
              <a:rPr lang="en-US" sz="3600" dirty="0" err="1">
                <a:solidFill>
                  <a:srgbClr val="002060"/>
                </a:solidFill>
                <a:latin typeface="Arial" panose="020B0604020202020204" pitchFamily="34" charset="0"/>
                <a:cs typeface="Arial" panose="020B0604020202020204" pitchFamily="34" charset="0"/>
              </a:rPr>
              <a:t>cấu</a:t>
            </a:r>
            <a:r>
              <a:rPr lang="en-US" sz="3600" dirty="0">
                <a:solidFill>
                  <a:srgbClr val="002060"/>
                </a:solidFill>
                <a:latin typeface="Arial" panose="020B0604020202020204" pitchFamily="34" charset="0"/>
                <a:cs typeface="Arial" panose="020B0604020202020204" pitchFamily="34" charset="0"/>
              </a:rPr>
              <a:t> </a:t>
            </a:r>
            <a:r>
              <a:rPr lang="en-US" sz="3600" dirty="0" err="1">
                <a:solidFill>
                  <a:srgbClr val="002060"/>
                </a:solidFill>
                <a:latin typeface="Arial" panose="020B0604020202020204" pitchFamily="34" charset="0"/>
                <a:cs typeface="Arial" panose="020B0604020202020204" pitchFamily="34" charset="0"/>
              </a:rPr>
              <a:t>vào</a:t>
            </a:r>
            <a:r>
              <a:rPr lang="en-US" sz="3600" dirty="0">
                <a:solidFill>
                  <a:srgbClr val="002060"/>
                </a:solidFill>
                <a:latin typeface="Arial" panose="020B0604020202020204" pitchFamily="34" charset="0"/>
                <a:cs typeface="Arial" panose="020B0604020202020204" pitchFamily="34" charset="0"/>
              </a:rPr>
              <a:t> </a:t>
            </a:r>
            <a:r>
              <a:rPr lang="en-US" sz="3600" dirty="0" err="1">
                <a:solidFill>
                  <a:srgbClr val="002060"/>
                </a:solidFill>
                <a:latin typeface="Arial" panose="020B0604020202020204" pitchFamily="34" charset="0"/>
                <a:cs typeface="Arial" panose="020B0604020202020204" pitchFamily="34" charset="0"/>
              </a:rPr>
              <a:t>giá</a:t>
            </a:r>
            <a:r>
              <a:rPr lang="en-US" sz="3600" dirty="0">
                <a:solidFill>
                  <a:srgbClr val="002060"/>
                </a:solidFill>
                <a:latin typeface="Arial" panose="020B0604020202020204" pitchFamily="34" charset="0"/>
                <a:cs typeface="Arial" panose="020B0604020202020204" pitchFamily="34" charset="0"/>
              </a:rPr>
              <a:t> </a:t>
            </a:r>
            <a:r>
              <a:rPr lang="en-US" sz="3600" dirty="0" err="1">
                <a:solidFill>
                  <a:srgbClr val="002060"/>
                </a:solidFill>
                <a:latin typeface="Arial" panose="020B0604020202020204" pitchFamily="34" charset="0"/>
                <a:cs typeface="Arial" panose="020B0604020202020204" pitchFamily="34" charset="0"/>
              </a:rPr>
              <a:t>dịch</a:t>
            </a:r>
            <a:r>
              <a:rPr lang="en-US" sz="3600" dirty="0">
                <a:solidFill>
                  <a:srgbClr val="002060"/>
                </a:solidFill>
                <a:latin typeface="Arial" panose="020B0604020202020204" pitchFamily="34" charset="0"/>
                <a:cs typeface="Arial" panose="020B0604020202020204" pitchFamily="34" charset="0"/>
              </a:rPr>
              <a:t> </a:t>
            </a:r>
            <a:r>
              <a:rPr lang="en-US" sz="3600" dirty="0" err="1">
                <a:solidFill>
                  <a:srgbClr val="002060"/>
                </a:solidFill>
                <a:latin typeface="Arial" panose="020B0604020202020204" pitchFamily="34" charset="0"/>
                <a:cs typeface="Arial" panose="020B0604020202020204" pitchFamily="34" charset="0"/>
              </a:rPr>
              <a:t>vụ</a:t>
            </a:r>
            <a:r>
              <a:rPr lang="en-US" sz="3600" dirty="0">
                <a:solidFill>
                  <a:srgbClr val="002060"/>
                </a:solidFill>
                <a:latin typeface="Arial" panose="020B0604020202020204" pitchFamily="34" charset="0"/>
                <a:cs typeface="Arial" panose="020B0604020202020204" pitchFamily="34" charset="0"/>
              </a:rPr>
              <a:t>.</a:t>
            </a:r>
          </a:p>
          <a:p>
            <a:pPr lvl="2" algn="just">
              <a:lnSpc>
                <a:spcPct val="120000"/>
              </a:lnSpc>
            </a:pPr>
            <a:r>
              <a:rPr lang="en-US" sz="3600" dirty="0">
                <a:solidFill>
                  <a:srgbClr val="002060"/>
                </a:solidFill>
                <a:latin typeface="Arial" panose="020B0604020202020204" pitchFamily="34" charset="0"/>
                <a:cs typeface="Arial" panose="020B0604020202020204" pitchFamily="34" charset="0"/>
              </a:rPr>
              <a:t>Chi </a:t>
            </a:r>
            <a:r>
              <a:rPr lang="en-US" sz="3600" dirty="0" err="1">
                <a:solidFill>
                  <a:srgbClr val="002060"/>
                </a:solidFill>
                <a:latin typeface="Arial" panose="020B0604020202020204" pitchFamily="34" charset="0"/>
                <a:cs typeface="Arial" panose="020B0604020202020204" pitchFamily="34" charset="0"/>
              </a:rPr>
              <a:t>hoạt</a:t>
            </a:r>
            <a:r>
              <a:rPr lang="en-US" sz="3600" dirty="0">
                <a:solidFill>
                  <a:srgbClr val="002060"/>
                </a:solidFill>
                <a:latin typeface="Arial" panose="020B0604020202020204" pitchFamily="34" charset="0"/>
                <a:cs typeface="Arial" panose="020B0604020202020204" pitchFamily="34" charset="0"/>
              </a:rPr>
              <a:t> </a:t>
            </a:r>
            <a:r>
              <a:rPr lang="en-US" sz="3600" dirty="0" err="1">
                <a:solidFill>
                  <a:srgbClr val="002060"/>
                </a:solidFill>
                <a:latin typeface="Arial" panose="020B0604020202020204" pitchFamily="34" charset="0"/>
                <a:cs typeface="Arial" panose="020B0604020202020204" pitchFamily="34" charset="0"/>
              </a:rPr>
              <a:t>động</a:t>
            </a:r>
            <a:r>
              <a:rPr lang="en-US" sz="3600" dirty="0">
                <a:solidFill>
                  <a:srgbClr val="002060"/>
                </a:solidFill>
                <a:latin typeface="Arial" panose="020B0604020202020204" pitchFamily="34" charset="0"/>
                <a:cs typeface="Arial" panose="020B0604020202020204" pitchFamily="34" charset="0"/>
              </a:rPr>
              <a:t>: 10 </a:t>
            </a:r>
            <a:r>
              <a:rPr lang="en-US" sz="3600" dirty="0" err="1">
                <a:solidFill>
                  <a:srgbClr val="002060"/>
                </a:solidFill>
                <a:latin typeface="Arial" panose="020B0604020202020204" pitchFamily="34" charset="0"/>
                <a:cs typeface="Arial" panose="020B0604020202020204" pitchFamily="34" charset="0"/>
              </a:rPr>
              <a:t>triệu</a:t>
            </a:r>
            <a:r>
              <a:rPr lang="en-US" sz="3600" dirty="0">
                <a:solidFill>
                  <a:srgbClr val="002060"/>
                </a:solidFill>
                <a:latin typeface="Arial" panose="020B0604020202020204" pitchFamily="34" charset="0"/>
                <a:cs typeface="Arial" panose="020B0604020202020204" pitchFamily="34" charset="0"/>
              </a:rPr>
              <a:t> </a:t>
            </a:r>
            <a:r>
              <a:rPr lang="en-US" sz="3600" dirty="0" err="1">
                <a:solidFill>
                  <a:srgbClr val="002060"/>
                </a:solidFill>
                <a:latin typeface="Arial" panose="020B0604020202020204" pitchFamily="34" charset="0"/>
                <a:cs typeface="Arial" panose="020B0604020202020204" pitchFamily="34" charset="0"/>
              </a:rPr>
              <a:t>đồng</a:t>
            </a:r>
            <a:r>
              <a:rPr lang="en-US" sz="3600" dirty="0">
                <a:solidFill>
                  <a:srgbClr val="002060"/>
                </a:solidFill>
                <a:latin typeface="Arial" panose="020B0604020202020204" pitchFamily="34" charset="0"/>
                <a:cs typeface="Arial" panose="020B0604020202020204" pitchFamily="34" charset="0"/>
              </a:rPr>
              <a:t>/</a:t>
            </a:r>
            <a:r>
              <a:rPr lang="en-US" sz="3600" dirty="0" err="1">
                <a:solidFill>
                  <a:srgbClr val="002060"/>
                </a:solidFill>
                <a:latin typeface="Arial" panose="020B0604020202020204" pitchFamily="34" charset="0"/>
                <a:cs typeface="Arial" panose="020B0604020202020204" pitchFamily="34" charset="0"/>
              </a:rPr>
              <a:t>giường</a:t>
            </a:r>
            <a:r>
              <a:rPr lang="en-US" sz="3600" dirty="0">
                <a:solidFill>
                  <a:srgbClr val="002060"/>
                </a:solidFill>
                <a:latin typeface="Arial" panose="020B0604020202020204" pitchFamily="34" charset="0"/>
                <a:cs typeface="Arial" panose="020B0604020202020204" pitchFamily="34" charset="0"/>
              </a:rPr>
              <a:t> </a:t>
            </a:r>
            <a:r>
              <a:rPr lang="en-US" sz="3600" dirty="0" err="1" smtClean="0">
                <a:solidFill>
                  <a:srgbClr val="002060"/>
                </a:solidFill>
                <a:latin typeface="Arial" panose="020B0604020202020204" pitchFamily="34" charset="0"/>
                <a:cs typeface="Arial" panose="020B0604020202020204" pitchFamily="34" charset="0"/>
              </a:rPr>
              <a:t>bệnh</a:t>
            </a:r>
            <a:r>
              <a:rPr lang="en-US" sz="3600" dirty="0" smtClean="0">
                <a:solidFill>
                  <a:srgbClr val="002060"/>
                </a:solidFill>
                <a:latin typeface="Arial" panose="020B0604020202020204" pitchFamily="34" charset="0"/>
                <a:cs typeface="Arial" panose="020B0604020202020204" pitchFamily="34" charset="0"/>
              </a:rPr>
              <a:t>/</a:t>
            </a:r>
            <a:r>
              <a:rPr lang="en-US" sz="3600" dirty="0" err="1" smtClean="0">
                <a:solidFill>
                  <a:srgbClr val="002060"/>
                </a:solidFill>
                <a:latin typeface="Arial" panose="020B0604020202020204" pitchFamily="34" charset="0"/>
                <a:cs typeface="Arial" panose="020B0604020202020204" pitchFamily="34" charset="0"/>
              </a:rPr>
              <a:t>năm</a:t>
            </a:r>
            <a:r>
              <a:rPr lang="en-US" sz="3600" dirty="0" smtClean="0">
                <a:solidFill>
                  <a:srgbClr val="002060"/>
                </a:solidFill>
                <a:latin typeface="Arial" panose="020B0604020202020204" pitchFamily="34" charset="0"/>
                <a:cs typeface="Arial" panose="020B0604020202020204" pitchFamily="34" charset="0"/>
              </a:rPr>
              <a:t>.</a:t>
            </a:r>
          </a:p>
          <a:p>
            <a:pPr lvl="0" algn="just">
              <a:lnSpc>
                <a:spcPct val="120000"/>
              </a:lnSpc>
            </a:pPr>
            <a:r>
              <a:rPr lang="en-US" sz="3500" b="1" dirty="0" err="1" smtClean="0">
                <a:solidFill>
                  <a:srgbClr val="002060"/>
                </a:solidFill>
                <a:latin typeface="Arial" panose="020B0604020202020204" pitchFamily="34" charset="0"/>
                <a:cs typeface="Arial" panose="020B0604020202020204" pitchFamily="34" charset="0"/>
              </a:rPr>
              <a:t>Lưu</a:t>
            </a:r>
            <a:r>
              <a:rPr lang="en-US" sz="3500" b="1" dirty="0" smtClean="0">
                <a:solidFill>
                  <a:srgbClr val="002060"/>
                </a:solidFill>
                <a:latin typeface="Arial" panose="020B0604020202020204" pitchFamily="34" charset="0"/>
                <a:cs typeface="Arial" panose="020B0604020202020204" pitchFamily="34" charset="0"/>
              </a:rPr>
              <a:t> ý: </a:t>
            </a:r>
            <a:r>
              <a:rPr lang="en-US" sz="3300" dirty="0" err="1" smtClean="0">
                <a:solidFill>
                  <a:srgbClr val="002060"/>
                </a:solidFill>
                <a:latin typeface="Arial" panose="020B0604020202020204" pitchFamily="34" charset="0"/>
                <a:cs typeface="Arial" panose="020B0604020202020204" pitchFamily="34" charset="0"/>
              </a:rPr>
              <a:t>Phần</a:t>
            </a:r>
            <a:r>
              <a:rPr lang="en-US" sz="3300" dirty="0" smtClean="0">
                <a:solidFill>
                  <a:srgbClr val="002060"/>
                </a:solidFill>
                <a:latin typeface="Arial" panose="020B0604020202020204" pitchFamily="34" charset="0"/>
                <a:cs typeface="Arial" panose="020B0604020202020204" pitchFamily="34" charset="0"/>
              </a:rPr>
              <a:t> </a:t>
            </a:r>
            <a:r>
              <a:rPr lang="en-US" sz="3300" dirty="0" err="1">
                <a:solidFill>
                  <a:srgbClr val="002060"/>
                </a:solidFill>
                <a:latin typeface="Arial" panose="020B0604020202020204" pitchFamily="34" charset="0"/>
                <a:cs typeface="Arial" panose="020B0604020202020204" pitchFamily="34" charset="0"/>
              </a:rPr>
              <a:t>dự</a:t>
            </a:r>
            <a:r>
              <a:rPr lang="en-US" sz="3300" dirty="0">
                <a:solidFill>
                  <a:srgbClr val="002060"/>
                </a:solidFill>
                <a:latin typeface="Arial" panose="020B0604020202020204" pitchFamily="34" charset="0"/>
                <a:cs typeface="Arial" panose="020B0604020202020204" pitchFamily="34" charset="0"/>
              </a:rPr>
              <a:t> </a:t>
            </a:r>
            <a:r>
              <a:rPr lang="en-US" sz="3300" dirty="0" err="1">
                <a:solidFill>
                  <a:srgbClr val="002060"/>
                </a:solidFill>
                <a:latin typeface="Arial" panose="020B0604020202020204" pitchFamily="34" charset="0"/>
                <a:cs typeface="Arial" panose="020B0604020202020204" pitchFamily="34" charset="0"/>
              </a:rPr>
              <a:t>toán</a:t>
            </a:r>
            <a:r>
              <a:rPr lang="en-US" sz="3300" dirty="0">
                <a:solidFill>
                  <a:srgbClr val="002060"/>
                </a:solidFill>
                <a:latin typeface="Arial" panose="020B0604020202020204" pitchFamily="34" charset="0"/>
                <a:cs typeface="Arial" panose="020B0604020202020204" pitchFamily="34" charset="0"/>
              </a:rPr>
              <a:t> chi </a:t>
            </a:r>
            <a:r>
              <a:rPr lang="en-US" sz="3300" dirty="0" err="1">
                <a:solidFill>
                  <a:srgbClr val="002060"/>
                </a:solidFill>
                <a:latin typeface="Arial" panose="020B0604020202020204" pitchFamily="34" charset="0"/>
                <a:cs typeface="Arial" panose="020B0604020202020204" pitchFamily="34" charset="0"/>
              </a:rPr>
              <a:t>cho</a:t>
            </a:r>
            <a:r>
              <a:rPr lang="en-US" sz="3300" dirty="0">
                <a:solidFill>
                  <a:srgbClr val="002060"/>
                </a:solidFill>
                <a:latin typeface="Arial" panose="020B0604020202020204" pitchFamily="34" charset="0"/>
                <a:cs typeface="Arial" panose="020B0604020202020204" pitchFamily="34" charset="0"/>
              </a:rPr>
              <a:t> con </a:t>
            </a:r>
            <a:r>
              <a:rPr lang="en-US" sz="3300" dirty="0" err="1">
                <a:solidFill>
                  <a:srgbClr val="002060"/>
                </a:solidFill>
                <a:latin typeface="Arial" panose="020B0604020202020204" pitchFamily="34" charset="0"/>
                <a:cs typeface="Arial" panose="020B0604020202020204" pitchFamily="34" charset="0"/>
              </a:rPr>
              <a:t>người</a:t>
            </a:r>
            <a:r>
              <a:rPr lang="en-US" sz="3300" dirty="0">
                <a:solidFill>
                  <a:srgbClr val="002060"/>
                </a:solidFill>
                <a:latin typeface="Arial" panose="020B0604020202020204" pitchFamily="34" charset="0"/>
                <a:cs typeface="Arial" panose="020B0604020202020204" pitchFamily="34" charset="0"/>
              </a:rPr>
              <a:t> chi </a:t>
            </a:r>
            <a:r>
              <a:rPr lang="en-US" sz="3300" dirty="0" err="1">
                <a:solidFill>
                  <a:srgbClr val="002060"/>
                </a:solidFill>
                <a:latin typeface="Arial" panose="020B0604020202020204" pitchFamily="34" charset="0"/>
                <a:cs typeface="Arial" panose="020B0604020202020204" pitchFamily="34" charset="0"/>
              </a:rPr>
              <a:t>không</a:t>
            </a:r>
            <a:r>
              <a:rPr lang="en-US" sz="3300" dirty="0">
                <a:solidFill>
                  <a:srgbClr val="002060"/>
                </a:solidFill>
                <a:latin typeface="Arial" panose="020B0604020202020204" pitchFamily="34" charset="0"/>
                <a:cs typeface="Arial" panose="020B0604020202020204" pitchFamily="34" charset="0"/>
              </a:rPr>
              <a:t> </a:t>
            </a:r>
            <a:r>
              <a:rPr lang="en-US" sz="3300" dirty="0" err="1">
                <a:solidFill>
                  <a:srgbClr val="002060"/>
                </a:solidFill>
                <a:latin typeface="Arial" panose="020B0604020202020204" pitchFamily="34" charset="0"/>
                <a:cs typeface="Arial" panose="020B0604020202020204" pitchFamily="34" charset="0"/>
              </a:rPr>
              <a:t>hết</a:t>
            </a:r>
            <a:r>
              <a:rPr lang="en-US" sz="3300" dirty="0">
                <a:solidFill>
                  <a:srgbClr val="002060"/>
                </a:solidFill>
                <a:latin typeface="Arial" panose="020B0604020202020204" pitchFamily="34" charset="0"/>
                <a:cs typeface="Arial" panose="020B0604020202020204" pitchFamily="34" charset="0"/>
              </a:rPr>
              <a:t> </a:t>
            </a:r>
            <a:r>
              <a:rPr lang="en-US" sz="3300" dirty="0" err="1">
                <a:solidFill>
                  <a:srgbClr val="002060"/>
                </a:solidFill>
                <a:latin typeface="Arial" panose="020B0604020202020204" pitchFamily="34" charset="0"/>
                <a:cs typeface="Arial" panose="020B0604020202020204" pitchFamily="34" charset="0"/>
              </a:rPr>
              <a:t>còn</a:t>
            </a:r>
            <a:r>
              <a:rPr lang="en-US" sz="3300" dirty="0">
                <a:solidFill>
                  <a:srgbClr val="002060"/>
                </a:solidFill>
                <a:latin typeface="Arial" panose="020B0604020202020204" pitchFamily="34" charset="0"/>
                <a:cs typeface="Arial" panose="020B0604020202020204" pitchFamily="34" charset="0"/>
              </a:rPr>
              <a:t> </a:t>
            </a:r>
            <a:r>
              <a:rPr lang="en-US" sz="3300" dirty="0" err="1">
                <a:solidFill>
                  <a:srgbClr val="002060"/>
                </a:solidFill>
                <a:latin typeface="Arial" panose="020B0604020202020204" pitchFamily="34" charset="0"/>
                <a:cs typeface="Arial" panose="020B0604020202020204" pitchFamily="34" charset="0"/>
              </a:rPr>
              <a:t>dư</a:t>
            </a:r>
            <a:r>
              <a:rPr lang="en-US" sz="3300" dirty="0">
                <a:solidFill>
                  <a:srgbClr val="002060"/>
                </a:solidFill>
                <a:latin typeface="Arial" panose="020B0604020202020204" pitchFamily="34" charset="0"/>
                <a:cs typeface="Arial" panose="020B0604020202020204" pitchFamily="34" charset="0"/>
              </a:rPr>
              <a:t> </a:t>
            </a:r>
            <a:r>
              <a:rPr lang="en-US" sz="3300" dirty="0" err="1">
                <a:solidFill>
                  <a:srgbClr val="002060"/>
                </a:solidFill>
                <a:latin typeface="Arial" panose="020B0604020202020204" pitchFamily="34" charset="0"/>
                <a:cs typeface="Arial" panose="020B0604020202020204" pitchFamily="34" charset="0"/>
              </a:rPr>
              <a:t>phải</a:t>
            </a:r>
            <a:r>
              <a:rPr lang="en-US" sz="3300" dirty="0">
                <a:solidFill>
                  <a:srgbClr val="002060"/>
                </a:solidFill>
                <a:latin typeface="Arial" panose="020B0604020202020204" pitchFamily="34" charset="0"/>
                <a:cs typeface="Arial" panose="020B0604020202020204" pitchFamily="34" charset="0"/>
              </a:rPr>
              <a:t> </a:t>
            </a:r>
            <a:r>
              <a:rPr lang="en-US" sz="3300" dirty="0" err="1">
                <a:solidFill>
                  <a:srgbClr val="002060"/>
                </a:solidFill>
                <a:latin typeface="Arial" panose="020B0604020202020204" pitchFamily="34" charset="0"/>
                <a:cs typeface="Arial" panose="020B0604020202020204" pitchFamily="34" charset="0"/>
              </a:rPr>
              <a:t>chuyển</a:t>
            </a:r>
            <a:r>
              <a:rPr lang="en-US" sz="3300" dirty="0">
                <a:solidFill>
                  <a:srgbClr val="002060"/>
                </a:solidFill>
                <a:latin typeface="Arial" panose="020B0604020202020204" pitchFamily="34" charset="0"/>
                <a:cs typeface="Arial" panose="020B0604020202020204" pitchFamily="34" charset="0"/>
              </a:rPr>
              <a:t> sang </a:t>
            </a:r>
            <a:r>
              <a:rPr lang="en-US" sz="3300" dirty="0" err="1">
                <a:solidFill>
                  <a:srgbClr val="002060"/>
                </a:solidFill>
                <a:latin typeface="Arial" panose="020B0604020202020204" pitchFamily="34" charset="0"/>
                <a:cs typeface="Arial" panose="020B0604020202020204" pitchFamily="34" charset="0"/>
              </a:rPr>
              <a:t>năm</a:t>
            </a:r>
            <a:r>
              <a:rPr lang="en-US" sz="3300" dirty="0">
                <a:solidFill>
                  <a:srgbClr val="002060"/>
                </a:solidFill>
                <a:latin typeface="Arial" panose="020B0604020202020204" pitchFamily="34" charset="0"/>
                <a:cs typeface="Arial" panose="020B0604020202020204" pitchFamily="34" charset="0"/>
              </a:rPr>
              <a:t> </a:t>
            </a:r>
            <a:r>
              <a:rPr lang="en-US" sz="3300" dirty="0" err="1">
                <a:solidFill>
                  <a:srgbClr val="002060"/>
                </a:solidFill>
                <a:latin typeface="Arial" panose="020B0604020202020204" pitchFamily="34" charset="0"/>
                <a:cs typeface="Arial" panose="020B0604020202020204" pitchFamily="34" charset="0"/>
              </a:rPr>
              <a:t>sau</a:t>
            </a:r>
            <a:r>
              <a:rPr lang="en-US" sz="3300" dirty="0">
                <a:solidFill>
                  <a:srgbClr val="002060"/>
                </a:solidFill>
                <a:latin typeface="Arial" panose="020B0604020202020204" pitchFamily="34" charset="0"/>
                <a:cs typeface="Arial" panose="020B0604020202020204" pitchFamily="34" charset="0"/>
              </a:rPr>
              <a:t> chi </a:t>
            </a:r>
            <a:r>
              <a:rPr lang="en-US" sz="3300" dirty="0" err="1">
                <a:solidFill>
                  <a:srgbClr val="002060"/>
                </a:solidFill>
                <a:latin typeface="Arial" panose="020B0604020202020204" pitchFamily="34" charset="0"/>
                <a:cs typeface="Arial" panose="020B0604020202020204" pitchFamily="34" charset="0"/>
              </a:rPr>
              <a:t>cho</a:t>
            </a:r>
            <a:r>
              <a:rPr lang="en-US" sz="3300" dirty="0">
                <a:solidFill>
                  <a:srgbClr val="002060"/>
                </a:solidFill>
                <a:latin typeface="Arial" panose="020B0604020202020204" pitchFamily="34" charset="0"/>
                <a:cs typeface="Arial" panose="020B0604020202020204" pitchFamily="34" charset="0"/>
              </a:rPr>
              <a:t> con </a:t>
            </a:r>
            <a:r>
              <a:rPr lang="en-US" sz="3300" dirty="0" err="1">
                <a:solidFill>
                  <a:srgbClr val="002060"/>
                </a:solidFill>
                <a:latin typeface="Arial" panose="020B0604020202020204" pitchFamily="34" charset="0"/>
                <a:cs typeface="Arial" panose="020B0604020202020204" pitchFamily="34" charset="0"/>
              </a:rPr>
              <a:t>người</a:t>
            </a:r>
            <a:r>
              <a:rPr lang="en-US" sz="3300" dirty="0">
                <a:solidFill>
                  <a:srgbClr val="002060"/>
                </a:solidFill>
                <a:latin typeface="Arial" panose="020B0604020202020204" pitchFamily="34" charset="0"/>
                <a:cs typeface="Arial" panose="020B0604020202020204" pitchFamily="34" charset="0"/>
              </a:rPr>
              <a:t> </a:t>
            </a:r>
            <a:r>
              <a:rPr lang="en-US" sz="3300" dirty="0" err="1">
                <a:solidFill>
                  <a:srgbClr val="002060"/>
                </a:solidFill>
                <a:latin typeface="Arial" panose="020B0604020202020204" pitchFamily="34" charset="0"/>
                <a:cs typeface="Arial" panose="020B0604020202020204" pitchFamily="34" charset="0"/>
              </a:rPr>
              <a:t>tiếp</a:t>
            </a:r>
            <a:r>
              <a:rPr lang="en-US" sz="3300" dirty="0">
                <a:solidFill>
                  <a:srgbClr val="002060"/>
                </a:solidFill>
                <a:latin typeface="Arial" panose="020B0604020202020204" pitchFamily="34" charset="0"/>
                <a:cs typeface="Arial" panose="020B0604020202020204" pitchFamily="34" charset="0"/>
              </a:rPr>
              <a:t> </a:t>
            </a:r>
            <a:r>
              <a:rPr lang="en-US" sz="3300" dirty="0" err="1" smtClean="0">
                <a:solidFill>
                  <a:srgbClr val="002060"/>
                </a:solidFill>
                <a:latin typeface="Arial" panose="020B0604020202020204" pitchFamily="34" charset="0"/>
                <a:cs typeface="Arial" panose="020B0604020202020204" pitchFamily="34" charset="0"/>
              </a:rPr>
              <a:t>tục</a:t>
            </a:r>
            <a:r>
              <a:rPr lang="en-US" sz="3300" dirty="0" smtClean="0">
                <a:solidFill>
                  <a:srgbClr val="002060"/>
                </a:solidFill>
                <a:latin typeface="Arial" panose="020B0604020202020204" pitchFamily="34" charset="0"/>
                <a:cs typeface="Arial" panose="020B0604020202020204" pitchFamily="34" charset="0"/>
              </a:rPr>
              <a:t> (</a:t>
            </a:r>
            <a:r>
              <a:rPr lang="en-US" sz="3300" dirty="0" err="1" smtClean="0">
                <a:solidFill>
                  <a:srgbClr val="002060"/>
                </a:solidFill>
                <a:latin typeface="Arial" panose="020B0604020202020204" pitchFamily="34" charset="0"/>
                <a:cs typeface="Arial" panose="020B0604020202020204" pitchFamily="34" charset="0"/>
              </a:rPr>
              <a:t>hoặc</a:t>
            </a:r>
            <a:r>
              <a:rPr lang="en-US" sz="3300" dirty="0" smtClean="0">
                <a:solidFill>
                  <a:srgbClr val="002060"/>
                </a:solidFill>
                <a:latin typeface="Arial" panose="020B0604020202020204" pitchFamily="34" charset="0"/>
                <a:cs typeface="Arial" panose="020B0604020202020204" pitchFamily="34" charset="0"/>
              </a:rPr>
              <a:t> </a:t>
            </a:r>
            <a:r>
              <a:rPr lang="en-US" sz="3300" dirty="0" err="1" smtClean="0">
                <a:solidFill>
                  <a:srgbClr val="002060"/>
                </a:solidFill>
                <a:latin typeface="Arial" panose="020B0604020202020204" pitchFamily="34" charset="0"/>
                <a:cs typeface="Arial" panose="020B0604020202020204" pitchFamily="34" charset="0"/>
              </a:rPr>
              <a:t>hoàn</a:t>
            </a:r>
            <a:r>
              <a:rPr lang="en-US" sz="3300" dirty="0" smtClean="0">
                <a:solidFill>
                  <a:srgbClr val="002060"/>
                </a:solidFill>
                <a:latin typeface="Arial" panose="020B0604020202020204" pitchFamily="34" charset="0"/>
                <a:cs typeface="Arial" panose="020B0604020202020204" pitchFamily="34" charset="0"/>
              </a:rPr>
              <a:t> </a:t>
            </a:r>
            <a:r>
              <a:rPr lang="en-US" sz="3300" dirty="0" err="1" smtClean="0">
                <a:solidFill>
                  <a:srgbClr val="002060"/>
                </a:solidFill>
                <a:latin typeface="Arial" panose="020B0604020202020204" pitchFamily="34" charset="0"/>
                <a:cs typeface="Arial" panose="020B0604020202020204" pitchFamily="34" charset="0"/>
              </a:rPr>
              <a:t>trả</a:t>
            </a:r>
            <a:r>
              <a:rPr lang="en-US" sz="3300" dirty="0" smtClean="0">
                <a:solidFill>
                  <a:srgbClr val="002060"/>
                </a:solidFill>
                <a:latin typeface="Arial" panose="020B0604020202020204" pitchFamily="34" charset="0"/>
                <a:cs typeface="Arial" panose="020B0604020202020204" pitchFamily="34" charset="0"/>
              </a:rPr>
              <a:t> </a:t>
            </a:r>
            <a:r>
              <a:rPr lang="en-US" sz="3300" dirty="0" err="1" smtClean="0">
                <a:solidFill>
                  <a:srgbClr val="002060"/>
                </a:solidFill>
                <a:latin typeface="Arial" panose="020B0604020202020204" pitchFamily="34" charset="0"/>
                <a:cs typeface="Arial" panose="020B0604020202020204" pitchFamily="34" charset="0"/>
              </a:rPr>
              <a:t>ngân</a:t>
            </a:r>
            <a:r>
              <a:rPr lang="en-US" sz="3300" dirty="0" smtClean="0">
                <a:solidFill>
                  <a:srgbClr val="002060"/>
                </a:solidFill>
                <a:latin typeface="Arial" panose="020B0604020202020204" pitchFamily="34" charset="0"/>
                <a:cs typeface="Arial" panose="020B0604020202020204" pitchFamily="34" charset="0"/>
              </a:rPr>
              <a:t> </a:t>
            </a:r>
            <a:r>
              <a:rPr lang="en-US" sz="3300" dirty="0" err="1" smtClean="0">
                <a:solidFill>
                  <a:srgbClr val="002060"/>
                </a:solidFill>
                <a:latin typeface="Arial" panose="020B0604020202020204" pitchFamily="34" charset="0"/>
                <a:cs typeface="Arial" panose="020B0604020202020204" pitchFamily="34" charset="0"/>
              </a:rPr>
              <a:t>sách</a:t>
            </a:r>
            <a:r>
              <a:rPr lang="en-US" sz="3300" dirty="0" smtClean="0">
                <a:solidFill>
                  <a:srgbClr val="002060"/>
                </a:solidFill>
                <a:latin typeface="Arial" panose="020B0604020202020204" pitchFamily="34" charset="0"/>
                <a:cs typeface="Arial" panose="020B0604020202020204" pitchFamily="34" charset="0"/>
              </a:rPr>
              <a:t>).</a:t>
            </a:r>
            <a:endParaRPr lang="en-US" sz="3300" dirty="0">
              <a:solidFill>
                <a:srgbClr val="002060"/>
              </a:solidFill>
              <a:latin typeface="Arial" panose="020B0604020202020204" pitchFamily="34" charset="0"/>
              <a:cs typeface="Arial" panose="020B0604020202020204" pitchFamily="34" charset="0"/>
            </a:endParaRPr>
          </a:p>
        </p:txBody>
      </p:sp>
      <p:sp>
        <p:nvSpPr>
          <p:cNvPr id="2" name="Title 1"/>
          <p:cNvSpPr>
            <a:spLocks noGrp="1"/>
          </p:cNvSpPr>
          <p:nvPr>
            <p:ph type="title"/>
          </p:nvPr>
        </p:nvSpPr>
        <p:spPr/>
        <p:txBody>
          <a:bodyPr/>
          <a:lstStyle/>
          <a:p>
            <a:pPr algn="just"/>
            <a:r>
              <a:rPr lang="en-US" b="1" dirty="0" err="1">
                <a:solidFill>
                  <a:srgbClr val="FF0000"/>
                </a:solidFill>
              </a:rPr>
              <a:t>Nguồn</a:t>
            </a:r>
            <a:r>
              <a:rPr lang="en-US" b="1" dirty="0">
                <a:solidFill>
                  <a:srgbClr val="FF0000"/>
                </a:solidFill>
              </a:rPr>
              <a:t> </a:t>
            </a:r>
            <a:r>
              <a:rPr lang="en-US" b="1" dirty="0" err="1">
                <a:solidFill>
                  <a:srgbClr val="FF0000"/>
                </a:solidFill>
              </a:rPr>
              <a:t>kinh</a:t>
            </a:r>
            <a:r>
              <a:rPr lang="en-US" b="1" dirty="0">
                <a:solidFill>
                  <a:srgbClr val="FF0000"/>
                </a:solidFill>
              </a:rPr>
              <a:t> </a:t>
            </a:r>
            <a:r>
              <a:rPr lang="en-US" b="1" dirty="0" err="1">
                <a:solidFill>
                  <a:srgbClr val="FF0000"/>
                </a:solidFill>
              </a:rPr>
              <a:t>phí</a:t>
            </a:r>
            <a:r>
              <a:rPr lang="en-US" b="1" dirty="0">
                <a:solidFill>
                  <a:srgbClr val="FF0000"/>
                </a:solidFill>
              </a:rPr>
              <a:t> chi </a:t>
            </a:r>
            <a:r>
              <a:rPr lang="en-US" b="1" dirty="0" err="1">
                <a:solidFill>
                  <a:srgbClr val="FF0000"/>
                </a:solidFill>
              </a:rPr>
              <a:t>thường</a:t>
            </a:r>
            <a:r>
              <a:rPr lang="en-US" b="1" dirty="0">
                <a:solidFill>
                  <a:srgbClr val="FF0000"/>
                </a:solidFill>
              </a:rPr>
              <a:t> </a:t>
            </a:r>
            <a:r>
              <a:rPr lang="en-US" b="1" dirty="0" err="1">
                <a:solidFill>
                  <a:srgbClr val="FF0000"/>
                </a:solidFill>
              </a:rPr>
              <a:t>xuyên</a:t>
            </a:r>
            <a:r>
              <a:rPr lang="en-US" b="1" dirty="0">
                <a:solidFill>
                  <a:srgbClr val="FF0000"/>
                </a:solidFill>
              </a:rPr>
              <a:t> NSNN </a:t>
            </a:r>
            <a:r>
              <a:rPr lang="en-US" b="1" dirty="0" err="1">
                <a:solidFill>
                  <a:srgbClr val="FF0000"/>
                </a:solidFill>
              </a:rPr>
              <a:t>cấp</a:t>
            </a:r>
            <a:r>
              <a:rPr lang="en-US" b="1" dirty="0">
                <a:solidFill>
                  <a:srgbClr val="FF0000"/>
                </a:solidFill>
              </a:rPr>
              <a:t> </a:t>
            </a:r>
            <a:r>
              <a:rPr lang="en-US" b="1" dirty="0" err="1">
                <a:solidFill>
                  <a:srgbClr val="FF0000"/>
                </a:solidFill>
              </a:rPr>
              <a:t>cho</a:t>
            </a:r>
            <a:r>
              <a:rPr lang="en-US" b="1" dirty="0">
                <a:solidFill>
                  <a:srgbClr val="FF0000"/>
                </a:solidFill>
              </a:rPr>
              <a:t> </a:t>
            </a:r>
            <a:r>
              <a:rPr lang="en-US" b="1" dirty="0" err="1">
                <a:solidFill>
                  <a:srgbClr val="FF0000"/>
                </a:solidFill>
              </a:rPr>
              <a:t>các</a:t>
            </a:r>
            <a:r>
              <a:rPr lang="en-US" b="1" dirty="0">
                <a:solidFill>
                  <a:srgbClr val="FF0000"/>
                </a:solidFill>
              </a:rPr>
              <a:t> </a:t>
            </a:r>
            <a:r>
              <a:rPr lang="en-US" b="1" dirty="0" err="1">
                <a:solidFill>
                  <a:srgbClr val="FF0000"/>
                </a:solidFill>
              </a:rPr>
              <a:t>đơn</a:t>
            </a:r>
            <a:r>
              <a:rPr lang="en-US" b="1" dirty="0">
                <a:solidFill>
                  <a:srgbClr val="FF0000"/>
                </a:solidFill>
              </a:rPr>
              <a:t> </a:t>
            </a:r>
            <a:r>
              <a:rPr lang="en-US" b="1" dirty="0" err="1">
                <a:solidFill>
                  <a:srgbClr val="FF0000"/>
                </a:solidFill>
              </a:rPr>
              <a:t>vị</a:t>
            </a:r>
            <a:r>
              <a:rPr lang="en-US" b="1" dirty="0">
                <a:solidFill>
                  <a:srgbClr val="FF0000"/>
                </a:solidFill>
              </a:rPr>
              <a:t> </a:t>
            </a:r>
            <a:endParaRPr lang="en-US" dirty="0"/>
          </a:p>
        </p:txBody>
      </p:sp>
      <p:sp>
        <p:nvSpPr>
          <p:cNvPr id="4" name="Slide Number Placeholder 3"/>
          <p:cNvSpPr>
            <a:spLocks noGrp="1"/>
          </p:cNvSpPr>
          <p:nvPr>
            <p:ph type="sldNum" sz="quarter" idx="12"/>
          </p:nvPr>
        </p:nvSpPr>
        <p:spPr/>
        <p:txBody>
          <a:bodyPr/>
          <a:lstStyle/>
          <a:p>
            <a:fld id="{9C26F335-B4D6-424E-9970-711117E1B935}" type="slidenum">
              <a:rPr lang="en-US" smtClean="0"/>
              <a:t>7</a:t>
            </a:fld>
            <a:endParaRPr lang="en-US"/>
          </a:p>
        </p:txBody>
      </p:sp>
    </p:spTree>
    <p:extLst>
      <p:ext uri="{BB962C8B-B14F-4D97-AF65-F5344CB8AC3E}">
        <p14:creationId xmlns:p14="http://schemas.microsoft.com/office/powerpoint/2010/main" val="23987191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smtClean="0">
                <a:solidFill>
                  <a:srgbClr val="FF0000"/>
                </a:solidFill>
              </a:rPr>
              <a:t>Nguồn</a:t>
            </a:r>
            <a:r>
              <a:rPr lang="en-US" b="1" dirty="0" smtClean="0">
                <a:solidFill>
                  <a:srgbClr val="FF0000"/>
                </a:solidFill>
              </a:rPr>
              <a:t> </a:t>
            </a:r>
            <a:r>
              <a:rPr lang="en-US" b="1" dirty="0" err="1" smtClean="0">
                <a:solidFill>
                  <a:srgbClr val="FF0000"/>
                </a:solidFill>
              </a:rPr>
              <a:t>kinh</a:t>
            </a:r>
            <a:r>
              <a:rPr lang="en-US" b="1" dirty="0" smtClean="0">
                <a:solidFill>
                  <a:srgbClr val="FF0000"/>
                </a:solidFill>
              </a:rPr>
              <a:t> </a:t>
            </a:r>
            <a:r>
              <a:rPr lang="en-US" b="1" dirty="0" err="1" smtClean="0">
                <a:solidFill>
                  <a:srgbClr val="FF0000"/>
                </a:solidFill>
              </a:rPr>
              <a:t>phí</a:t>
            </a:r>
            <a:r>
              <a:rPr lang="en-US" b="1" dirty="0" smtClean="0">
                <a:solidFill>
                  <a:srgbClr val="FF0000"/>
                </a:solidFill>
              </a:rPr>
              <a:t> chi </a:t>
            </a:r>
            <a:r>
              <a:rPr lang="en-US" b="1" dirty="0" err="1" smtClean="0">
                <a:solidFill>
                  <a:srgbClr val="FF0000"/>
                </a:solidFill>
              </a:rPr>
              <a:t>thường</a:t>
            </a:r>
            <a:r>
              <a:rPr lang="en-US" b="1" dirty="0" smtClean="0">
                <a:solidFill>
                  <a:srgbClr val="FF0000"/>
                </a:solidFill>
              </a:rPr>
              <a:t> </a:t>
            </a:r>
            <a:r>
              <a:rPr lang="en-US" b="1" dirty="0" err="1" smtClean="0">
                <a:solidFill>
                  <a:srgbClr val="FF0000"/>
                </a:solidFill>
              </a:rPr>
              <a:t>xuyên</a:t>
            </a:r>
            <a:r>
              <a:rPr lang="en-US" b="1" dirty="0" smtClean="0">
                <a:solidFill>
                  <a:srgbClr val="FF0000"/>
                </a:solidFill>
              </a:rPr>
              <a:t> NSNN </a:t>
            </a:r>
            <a:r>
              <a:rPr lang="en-US" b="1" dirty="0" err="1" smtClean="0">
                <a:solidFill>
                  <a:srgbClr val="FF0000"/>
                </a:solidFill>
              </a:rPr>
              <a:t>cấp</a:t>
            </a:r>
            <a:r>
              <a:rPr lang="en-US" b="1" dirty="0" smtClean="0">
                <a:solidFill>
                  <a:srgbClr val="FF0000"/>
                </a:solidFill>
              </a:rPr>
              <a:t> </a:t>
            </a:r>
            <a:r>
              <a:rPr lang="en-US" b="1" dirty="0" err="1" smtClean="0">
                <a:solidFill>
                  <a:srgbClr val="FF0000"/>
                </a:solidFill>
              </a:rPr>
              <a:t>cho</a:t>
            </a:r>
            <a:r>
              <a:rPr lang="en-US" b="1" dirty="0" smtClean="0">
                <a:solidFill>
                  <a:srgbClr val="FF0000"/>
                </a:solidFill>
              </a:rPr>
              <a:t> </a:t>
            </a:r>
            <a:r>
              <a:rPr lang="en-US" b="1" dirty="0" err="1" smtClean="0">
                <a:solidFill>
                  <a:srgbClr val="FF0000"/>
                </a:solidFill>
              </a:rPr>
              <a:t>các</a:t>
            </a:r>
            <a:r>
              <a:rPr lang="en-US" b="1" dirty="0" smtClean="0">
                <a:solidFill>
                  <a:srgbClr val="FF0000"/>
                </a:solidFill>
              </a:rPr>
              <a:t> </a:t>
            </a:r>
            <a:r>
              <a:rPr lang="en-US" b="1" dirty="0" err="1" smtClean="0">
                <a:solidFill>
                  <a:srgbClr val="FF0000"/>
                </a:solidFill>
              </a:rPr>
              <a:t>đơn</a:t>
            </a:r>
            <a:r>
              <a:rPr lang="en-US" b="1" dirty="0" smtClean="0">
                <a:solidFill>
                  <a:srgbClr val="FF0000"/>
                </a:solidFill>
              </a:rPr>
              <a:t> </a:t>
            </a:r>
            <a:r>
              <a:rPr lang="en-US" b="1" dirty="0" err="1" smtClean="0">
                <a:solidFill>
                  <a:srgbClr val="FF0000"/>
                </a:solidFill>
              </a:rPr>
              <a:t>vị</a:t>
            </a:r>
            <a:r>
              <a:rPr lang="en-US" b="1" dirty="0" smtClean="0">
                <a:solidFill>
                  <a:srgbClr val="FF0000"/>
                </a:solidFill>
              </a:rPr>
              <a:t> (TT)</a:t>
            </a:r>
            <a:endParaRPr lang="en-US" b="1" dirty="0">
              <a:solidFill>
                <a:srgbClr val="FF0000"/>
              </a:solidFill>
            </a:endParaRPr>
          </a:p>
        </p:txBody>
      </p:sp>
      <p:sp>
        <p:nvSpPr>
          <p:cNvPr id="3" name="Content Placeholder 2"/>
          <p:cNvSpPr>
            <a:spLocks noGrp="1"/>
          </p:cNvSpPr>
          <p:nvPr>
            <p:ph idx="1"/>
          </p:nvPr>
        </p:nvSpPr>
        <p:spPr>
          <a:xfrm>
            <a:off x="838200" y="1690688"/>
            <a:ext cx="10515600" cy="4940771"/>
          </a:xfrm>
        </p:spPr>
        <p:txBody>
          <a:bodyPr>
            <a:normAutofit lnSpcReduction="10000"/>
          </a:bodyPr>
          <a:lstStyle/>
          <a:p>
            <a:pPr algn="just"/>
            <a:r>
              <a:rPr lang="en-US" sz="2200" dirty="0" err="1" smtClean="0">
                <a:solidFill>
                  <a:srgbClr val="002060"/>
                </a:solidFill>
                <a:latin typeface="Arial" panose="020B0604020202020204" pitchFamily="34" charset="0"/>
                <a:cs typeface="Arial" panose="020B0604020202020204" pitchFamily="34" charset="0"/>
              </a:rPr>
              <a:t>Các</a:t>
            </a:r>
            <a:r>
              <a:rPr lang="en-US" sz="2200" dirty="0" smtClean="0">
                <a:solidFill>
                  <a:srgbClr val="002060"/>
                </a:solidFill>
                <a:latin typeface="Arial" panose="020B0604020202020204" pitchFamily="34" charset="0"/>
                <a:cs typeface="Arial" panose="020B0604020202020204" pitchFamily="34" charset="0"/>
              </a:rPr>
              <a:t> </a:t>
            </a:r>
            <a:r>
              <a:rPr lang="en-US" sz="2200" dirty="0" err="1" smtClean="0">
                <a:solidFill>
                  <a:srgbClr val="002060"/>
                </a:solidFill>
                <a:latin typeface="Arial" panose="020B0604020202020204" pitchFamily="34" charset="0"/>
                <a:cs typeface="Arial" panose="020B0604020202020204" pitchFamily="34" charset="0"/>
              </a:rPr>
              <a:t>Trung</a:t>
            </a:r>
            <a:r>
              <a:rPr lang="en-US" sz="2200" dirty="0" smtClean="0">
                <a:solidFill>
                  <a:srgbClr val="002060"/>
                </a:solidFill>
                <a:latin typeface="Arial" panose="020B0604020202020204" pitchFamily="34" charset="0"/>
                <a:cs typeface="Arial" panose="020B0604020202020204" pitchFamily="34" charset="0"/>
              </a:rPr>
              <a:t> </a:t>
            </a:r>
            <a:r>
              <a:rPr lang="en-US" sz="2200" dirty="0" err="1" smtClean="0">
                <a:solidFill>
                  <a:srgbClr val="002060"/>
                </a:solidFill>
                <a:latin typeface="Arial" panose="020B0604020202020204" pitchFamily="34" charset="0"/>
                <a:cs typeface="Arial" panose="020B0604020202020204" pitchFamily="34" charset="0"/>
              </a:rPr>
              <a:t>tâm</a:t>
            </a:r>
            <a:r>
              <a:rPr lang="en-US" sz="2200" dirty="0" smtClean="0">
                <a:solidFill>
                  <a:srgbClr val="002060"/>
                </a:solidFill>
                <a:latin typeface="Arial" panose="020B0604020202020204" pitchFamily="34" charset="0"/>
                <a:cs typeface="Arial" panose="020B0604020202020204" pitchFamily="34" charset="0"/>
              </a:rPr>
              <a:t> Y </a:t>
            </a:r>
            <a:r>
              <a:rPr lang="en-US" sz="2200" dirty="0" err="1" smtClean="0">
                <a:solidFill>
                  <a:srgbClr val="002060"/>
                </a:solidFill>
                <a:latin typeface="Arial" panose="020B0604020202020204" pitchFamily="34" charset="0"/>
                <a:cs typeface="Arial" panose="020B0604020202020204" pitchFamily="34" charset="0"/>
              </a:rPr>
              <a:t>tế</a:t>
            </a:r>
            <a:r>
              <a:rPr lang="en-US" sz="2200" dirty="0" smtClean="0">
                <a:solidFill>
                  <a:srgbClr val="002060"/>
                </a:solidFill>
                <a:latin typeface="Arial" panose="020B0604020202020204" pitchFamily="34" charset="0"/>
                <a:cs typeface="Arial" panose="020B0604020202020204" pitchFamily="34" charset="0"/>
              </a:rPr>
              <a:t> </a:t>
            </a:r>
            <a:r>
              <a:rPr lang="en-US" sz="2200" dirty="0" err="1" smtClean="0">
                <a:solidFill>
                  <a:srgbClr val="002060"/>
                </a:solidFill>
                <a:latin typeface="Arial" panose="020B0604020202020204" pitchFamily="34" charset="0"/>
                <a:cs typeface="Arial" panose="020B0604020202020204" pitchFamily="34" charset="0"/>
              </a:rPr>
              <a:t>huyện</a:t>
            </a:r>
            <a:r>
              <a:rPr lang="en-US" sz="2200" dirty="0" smtClean="0">
                <a:solidFill>
                  <a:srgbClr val="002060"/>
                </a:solidFill>
                <a:latin typeface="Arial" panose="020B0604020202020204" pitchFamily="34" charset="0"/>
                <a:cs typeface="Arial" panose="020B0604020202020204" pitchFamily="34" charset="0"/>
              </a:rPr>
              <a:t>, </a:t>
            </a:r>
            <a:r>
              <a:rPr lang="en-US" sz="2200" dirty="0" err="1">
                <a:solidFill>
                  <a:srgbClr val="002060"/>
                </a:solidFill>
                <a:latin typeface="Arial" panose="020B0604020202020204" pitchFamily="34" charset="0"/>
                <a:cs typeface="Arial" panose="020B0604020202020204" pitchFamily="34" charset="0"/>
              </a:rPr>
              <a:t>thị</a:t>
            </a:r>
            <a:r>
              <a:rPr lang="en-US" sz="2200" dirty="0">
                <a:solidFill>
                  <a:srgbClr val="002060"/>
                </a:solidFill>
                <a:latin typeface="Arial" panose="020B0604020202020204" pitchFamily="34" charset="0"/>
                <a:cs typeface="Arial" panose="020B0604020202020204" pitchFamily="34" charset="0"/>
              </a:rPr>
              <a:t> </a:t>
            </a:r>
            <a:r>
              <a:rPr lang="en-US" sz="2200" dirty="0" err="1" smtClean="0">
                <a:solidFill>
                  <a:srgbClr val="002060"/>
                </a:solidFill>
                <a:latin typeface="Arial" panose="020B0604020202020204" pitchFamily="34" charset="0"/>
                <a:cs typeface="Arial" panose="020B0604020202020204" pitchFamily="34" charset="0"/>
              </a:rPr>
              <a:t>xã</a:t>
            </a:r>
            <a:r>
              <a:rPr lang="en-US" sz="2200" dirty="0" smtClean="0">
                <a:solidFill>
                  <a:srgbClr val="002060"/>
                </a:solidFill>
                <a:latin typeface="Arial" panose="020B0604020202020204" pitchFamily="34" charset="0"/>
                <a:cs typeface="Arial" panose="020B0604020202020204" pitchFamily="34" charset="0"/>
              </a:rPr>
              <a:t>, </a:t>
            </a:r>
            <a:r>
              <a:rPr lang="en-US" sz="2200" dirty="0" err="1" smtClean="0">
                <a:solidFill>
                  <a:srgbClr val="002060"/>
                </a:solidFill>
                <a:latin typeface="Arial" panose="020B0604020202020204" pitchFamily="34" charset="0"/>
                <a:cs typeface="Arial" panose="020B0604020202020204" pitchFamily="34" charset="0"/>
              </a:rPr>
              <a:t>thành</a:t>
            </a:r>
            <a:r>
              <a:rPr lang="en-US" sz="2200" dirty="0" smtClean="0">
                <a:solidFill>
                  <a:srgbClr val="002060"/>
                </a:solidFill>
                <a:latin typeface="Arial" panose="020B0604020202020204" pitchFamily="34" charset="0"/>
                <a:cs typeface="Arial" panose="020B0604020202020204" pitchFamily="34" charset="0"/>
              </a:rPr>
              <a:t> </a:t>
            </a:r>
            <a:r>
              <a:rPr lang="en-US" sz="2200" dirty="0" err="1" smtClean="0">
                <a:solidFill>
                  <a:srgbClr val="002060"/>
                </a:solidFill>
                <a:latin typeface="Arial" panose="020B0604020202020204" pitchFamily="34" charset="0"/>
                <a:cs typeface="Arial" panose="020B0604020202020204" pitchFamily="34" charset="0"/>
              </a:rPr>
              <a:t>phố</a:t>
            </a:r>
            <a:r>
              <a:rPr lang="en-US" sz="2200" dirty="0" smtClean="0">
                <a:solidFill>
                  <a:srgbClr val="002060"/>
                </a:solidFill>
                <a:latin typeface="Arial" panose="020B0604020202020204" pitchFamily="34" charset="0"/>
                <a:cs typeface="Arial" panose="020B0604020202020204" pitchFamily="34" charset="0"/>
              </a:rPr>
              <a:t> </a:t>
            </a:r>
            <a:r>
              <a:rPr lang="en-US" sz="2200" dirty="0" err="1" smtClean="0">
                <a:solidFill>
                  <a:srgbClr val="002060"/>
                </a:solidFill>
                <a:latin typeface="Arial" panose="020B0604020202020204" pitchFamily="34" charset="0"/>
                <a:cs typeface="Arial" panose="020B0604020202020204" pitchFamily="34" charset="0"/>
              </a:rPr>
              <a:t>sau</a:t>
            </a:r>
            <a:r>
              <a:rPr lang="en-US" sz="2200" dirty="0" smtClean="0">
                <a:solidFill>
                  <a:srgbClr val="002060"/>
                </a:solidFill>
                <a:latin typeface="Arial" panose="020B0604020202020204" pitchFamily="34" charset="0"/>
                <a:cs typeface="Arial" panose="020B0604020202020204" pitchFamily="34" charset="0"/>
              </a:rPr>
              <a:t> </a:t>
            </a:r>
            <a:r>
              <a:rPr lang="en-US" sz="2200" dirty="0" err="1" smtClean="0">
                <a:solidFill>
                  <a:srgbClr val="002060"/>
                </a:solidFill>
                <a:latin typeface="Arial" panose="020B0604020202020204" pitchFamily="34" charset="0"/>
                <a:cs typeface="Arial" panose="020B0604020202020204" pitchFamily="34" charset="0"/>
              </a:rPr>
              <a:t>sáp</a:t>
            </a:r>
            <a:r>
              <a:rPr lang="en-US" sz="2200" dirty="0" smtClean="0">
                <a:solidFill>
                  <a:srgbClr val="002060"/>
                </a:solidFill>
                <a:latin typeface="Arial" panose="020B0604020202020204" pitchFamily="34" charset="0"/>
                <a:cs typeface="Arial" panose="020B0604020202020204" pitchFamily="34" charset="0"/>
              </a:rPr>
              <a:t> </a:t>
            </a:r>
            <a:r>
              <a:rPr lang="en-US" sz="2200" dirty="0" err="1" smtClean="0">
                <a:solidFill>
                  <a:srgbClr val="002060"/>
                </a:solidFill>
                <a:latin typeface="Arial" panose="020B0604020202020204" pitchFamily="34" charset="0"/>
                <a:cs typeface="Arial" panose="020B0604020202020204" pitchFamily="34" charset="0"/>
              </a:rPr>
              <a:t>nhập</a:t>
            </a:r>
            <a:r>
              <a:rPr lang="en-US" sz="2200" dirty="0" smtClean="0">
                <a:solidFill>
                  <a:srgbClr val="002060"/>
                </a:solidFill>
                <a:latin typeface="Arial" panose="020B0604020202020204" pitchFamily="34" charset="0"/>
                <a:cs typeface="Arial" panose="020B0604020202020204" pitchFamily="34" charset="0"/>
              </a:rPr>
              <a:t>:</a:t>
            </a:r>
          </a:p>
          <a:p>
            <a:pPr lvl="1" algn="just"/>
            <a:r>
              <a:rPr lang="en-US" sz="2200" dirty="0" err="1" smtClean="0">
                <a:solidFill>
                  <a:srgbClr val="002060"/>
                </a:solidFill>
                <a:latin typeface="Arial" panose="020B0604020202020204" pitchFamily="34" charset="0"/>
                <a:cs typeface="Arial" panose="020B0604020202020204" pitchFamily="34" charset="0"/>
              </a:rPr>
              <a:t>Công</a:t>
            </a:r>
            <a:r>
              <a:rPr lang="en-US" sz="2200" dirty="0" smtClean="0">
                <a:solidFill>
                  <a:srgbClr val="002060"/>
                </a:solidFill>
                <a:latin typeface="Arial" panose="020B0604020202020204" pitchFamily="34" charset="0"/>
                <a:cs typeface="Arial" panose="020B0604020202020204" pitchFamily="34" charset="0"/>
              </a:rPr>
              <a:t> </a:t>
            </a:r>
            <a:r>
              <a:rPr lang="en-US" sz="2200" dirty="0" err="1" smtClean="0">
                <a:solidFill>
                  <a:srgbClr val="002060"/>
                </a:solidFill>
                <a:latin typeface="Arial" panose="020B0604020202020204" pitchFamily="34" charset="0"/>
                <a:cs typeface="Arial" panose="020B0604020202020204" pitchFamily="34" charset="0"/>
              </a:rPr>
              <a:t>tác</a:t>
            </a:r>
            <a:r>
              <a:rPr lang="en-US" sz="2200" dirty="0" smtClean="0">
                <a:solidFill>
                  <a:srgbClr val="002060"/>
                </a:solidFill>
                <a:latin typeface="Arial" panose="020B0604020202020204" pitchFamily="34" charset="0"/>
                <a:cs typeface="Arial" panose="020B0604020202020204" pitchFamily="34" charset="0"/>
              </a:rPr>
              <a:t> </a:t>
            </a:r>
            <a:r>
              <a:rPr lang="en-US" sz="2200" dirty="0" err="1" smtClean="0">
                <a:solidFill>
                  <a:srgbClr val="002060"/>
                </a:solidFill>
                <a:latin typeface="Arial" panose="020B0604020202020204" pitchFamily="34" charset="0"/>
                <a:cs typeface="Arial" panose="020B0604020202020204" pitchFamily="34" charset="0"/>
              </a:rPr>
              <a:t>khám</a:t>
            </a:r>
            <a:r>
              <a:rPr lang="en-US" sz="2200" dirty="0" smtClean="0">
                <a:solidFill>
                  <a:srgbClr val="002060"/>
                </a:solidFill>
                <a:latin typeface="Arial" panose="020B0604020202020204" pitchFamily="34" charset="0"/>
                <a:cs typeface="Arial" panose="020B0604020202020204" pitchFamily="34" charset="0"/>
              </a:rPr>
              <a:t> </a:t>
            </a:r>
            <a:r>
              <a:rPr lang="en-US" sz="2200" dirty="0" err="1" smtClean="0">
                <a:solidFill>
                  <a:srgbClr val="002060"/>
                </a:solidFill>
                <a:latin typeface="Arial" panose="020B0604020202020204" pitchFamily="34" charset="0"/>
                <a:cs typeface="Arial" panose="020B0604020202020204" pitchFamily="34" charset="0"/>
              </a:rPr>
              <a:t>chữa</a:t>
            </a:r>
            <a:r>
              <a:rPr lang="en-US" sz="2200" dirty="0" smtClean="0">
                <a:solidFill>
                  <a:srgbClr val="002060"/>
                </a:solidFill>
                <a:latin typeface="Arial" panose="020B0604020202020204" pitchFamily="34" charset="0"/>
                <a:cs typeface="Arial" panose="020B0604020202020204" pitchFamily="34" charset="0"/>
              </a:rPr>
              <a:t> </a:t>
            </a:r>
            <a:r>
              <a:rPr lang="en-US" sz="2200" dirty="0" err="1" smtClean="0">
                <a:solidFill>
                  <a:srgbClr val="002060"/>
                </a:solidFill>
                <a:latin typeface="Arial" panose="020B0604020202020204" pitchFamily="34" charset="0"/>
                <a:cs typeface="Arial" panose="020B0604020202020204" pitchFamily="34" charset="0"/>
              </a:rPr>
              <a:t>bệnh</a:t>
            </a:r>
            <a:r>
              <a:rPr lang="en-US" sz="2200" dirty="0" smtClean="0">
                <a:solidFill>
                  <a:srgbClr val="002060"/>
                </a:solidFill>
                <a:latin typeface="Arial" panose="020B0604020202020204" pitchFamily="34" charset="0"/>
                <a:cs typeface="Arial" panose="020B0604020202020204" pitchFamily="34" charset="0"/>
              </a:rPr>
              <a:t>:</a:t>
            </a:r>
          </a:p>
          <a:p>
            <a:pPr lvl="2" algn="just"/>
            <a:r>
              <a:rPr lang="en-US" sz="2200" dirty="0" smtClean="0">
                <a:solidFill>
                  <a:srgbClr val="002060"/>
                </a:solidFill>
                <a:latin typeface="Arial" panose="020B0604020202020204" pitchFamily="34" charset="0"/>
                <a:cs typeface="Arial" panose="020B0604020202020204" pitchFamily="34" charset="0"/>
              </a:rPr>
              <a:t>Chi con </a:t>
            </a:r>
            <a:r>
              <a:rPr lang="en-US" sz="2200" dirty="0" err="1" smtClean="0">
                <a:solidFill>
                  <a:srgbClr val="002060"/>
                </a:solidFill>
                <a:latin typeface="Arial" panose="020B0604020202020204" pitchFamily="34" charset="0"/>
                <a:cs typeface="Arial" panose="020B0604020202020204" pitchFamily="34" charset="0"/>
              </a:rPr>
              <a:t>người</a:t>
            </a:r>
            <a:r>
              <a:rPr lang="en-US" sz="2200" dirty="0" smtClean="0">
                <a:solidFill>
                  <a:srgbClr val="002060"/>
                </a:solidFill>
                <a:latin typeface="Arial" panose="020B0604020202020204" pitchFamily="34" charset="0"/>
                <a:cs typeface="Arial" panose="020B0604020202020204" pitchFamily="34" charset="0"/>
              </a:rPr>
              <a:t>: NSNN </a:t>
            </a:r>
            <a:r>
              <a:rPr lang="en-US" sz="2200" dirty="0" err="1">
                <a:solidFill>
                  <a:srgbClr val="002060"/>
                </a:solidFill>
                <a:latin typeface="Arial" panose="020B0604020202020204" pitchFamily="34" charset="0"/>
                <a:cs typeface="Arial" panose="020B0604020202020204" pitchFamily="34" charset="0"/>
              </a:rPr>
              <a:t>đ</a:t>
            </a:r>
            <a:r>
              <a:rPr lang="en-US" sz="2200" dirty="0" err="1" smtClean="0">
                <a:solidFill>
                  <a:srgbClr val="002060"/>
                </a:solidFill>
                <a:latin typeface="Arial" panose="020B0604020202020204" pitchFamily="34" charset="0"/>
                <a:cs typeface="Arial" panose="020B0604020202020204" pitchFamily="34" charset="0"/>
              </a:rPr>
              <a:t>ảm</a:t>
            </a:r>
            <a:r>
              <a:rPr lang="en-US" sz="2200" dirty="0" smtClean="0">
                <a:solidFill>
                  <a:srgbClr val="002060"/>
                </a:solidFill>
                <a:latin typeface="Arial" panose="020B0604020202020204" pitchFamily="34" charset="0"/>
                <a:cs typeface="Arial" panose="020B0604020202020204" pitchFamily="34" charset="0"/>
              </a:rPr>
              <a:t> </a:t>
            </a:r>
            <a:r>
              <a:rPr lang="en-US" sz="2200" dirty="0" err="1" smtClean="0">
                <a:solidFill>
                  <a:srgbClr val="002060"/>
                </a:solidFill>
                <a:latin typeface="Arial" panose="020B0604020202020204" pitchFamily="34" charset="0"/>
                <a:cs typeface="Arial" panose="020B0604020202020204" pitchFamily="34" charset="0"/>
              </a:rPr>
              <a:t>bảo</a:t>
            </a:r>
            <a:r>
              <a:rPr lang="en-US" sz="2200" dirty="0" smtClean="0">
                <a:solidFill>
                  <a:srgbClr val="002060"/>
                </a:solidFill>
                <a:latin typeface="Arial" panose="020B0604020202020204" pitchFamily="34" charset="0"/>
                <a:cs typeface="Arial" panose="020B0604020202020204" pitchFamily="34" charset="0"/>
              </a:rPr>
              <a:t> </a:t>
            </a:r>
            <a:r>
              <a:rPr lang="en-US" sz="2200" dirty="0" err="1" smtClean="0">
                <a:solidFill>
                  <a:srgbClr val="002060"/>
                </a:solidFill>
                <a:latin typeface="Arial" panose="020B0604020202020204" pitchFamily="34" charset="0"/>
                <a:cs typeface="Arial" panose="020B0604020202020204" pitchFamily="34" charset="0"/>
              </a:rPr>
              <a:t>đầy</a:t>
            </a:r>
            <a:r>
              <a:rPr lang="en-US" sz="2200" dirty="0" smtClean="0">
                <a:solidFill>
                  <a:srgbClr val="002060"/>
                </a:solidFill>
                <a:latin typeface="Arial" panose="020B0604020202020204" pitchFamily="34" charset="0"/>
                <a:cs typeface="Arial" panose="020B0604020202020204" pitchFamily="34" charset="0"/>
              </a:rPr>
              <a:t> </a:t>
            </a:r>
            <a:r>
              <a:rPr lang="en-US" sz="2200" dirty="0" err="1" smtClean="0">
                <a:solidFill>
                  <a:srgbClr val="002060"/>
                </a:solidFill>
                <a:latin typeface="Arial" panose="020B0604020202020204" pitchFamily="34" charset="0"/>
                <a:cs typeface="Arial" panose="020B0604020202020204" pitchFamily="34" charset="0"/>
              </a:rPr>
              <a:t>đủ</a:t>
            </a:r>
            <a:r>
              <a:rPr lang="en-US" sz="2200" dirty="0" smtClean="0">
                <a:solidFill>
                  <a:srgbClr val="002060"/>
                </a:solidFill>
                <a:latin typeface="Arial" panose="020B0604020202020204" pitchFamily="34" charset="0"/>
                <a:cs typeface="Arial" panose="020B0604020202020204" pitchFamily="34" charset="0"/>
              </a:rPr>
              <a:t> </a:t>
            </a:r>
            <a:r>
              <a:rPr lang="en-US" sz="2200" dirty="0" err="1" smtClean="0">
                <a:solidFill>
                  <a:srgbClr val="002060"/>
                </a:solidFill>
                <a:latin typeface="Arial" panose="020B0604020202020204" pitchFamily="34" charset="0"/>
                <a:cs typeface="Arial" panose="020B0604020202020204" pitchFamily="34" charset="0"/>
              </a:rPr>
              <a:t>và</a:t>
            </a:r>
            <a:r>
              <a:rPr lang="en-US" sz="2200" dirty="0" smtClean="0">
                <a:solidFill>
                  <a:srgbClr val="002060"/>
                </a:solidFill>
                <a:latin typeface="Arial" panose="020B0604020202020204" pitchFamily="34" charset="0"/>
                <a:cs typeface="Arial" panose="020B0604020202020204" pitchFamily="34" charset="0"/>
              </a:rPr>
              <a:t> </a:t>
            </a:r>
            <a:r>
              <a:rPr lang="en-US" sz="2200" dirty="0" err="1" smtClean="0">
                <a:solidFill>
                  <a:srgbClr val="002060"/>
                </a:solidFill>
                <a:latin typeface="Arial" panose="020B0604020202020204" pitchFamily="34" charset="0"/>
                <a:cs typeface="Arial" panose="020B0604020202020204" pitchFamily="34" charset="0"/>
              </a:rPr>
              <a:t>giảm</a:t>
            </a:r>
            <a:r>
              <a:rPr lang="en-US" sz="2200" dirty="0" smtClean="0">
                <a:solidFill>
                  <a:srgbClr val="002060"/>
                </a:solidFill>
                <a:latin typeface="Arial" panose="020B0604020202020204" pitchFamily="34" charset="0"/>
                <a:cs typeface="Arial" panose="020B0604020202020204" pitchFamily="34" charset="0"/>
              </a:rPr>
              <a:t> </a:t>
            </a:r>
            <a:r>
              <a:rPr lang="en-US" sz="2200" dirty="0" err="1" smtClean="0">
                <a:solidFill>
                  <a:srgbClr val="002060"/>
                </a:solidFill>
                <a:latin typeface="Arial" panose="020B0604020202020204" pitchFamily="34" charset="0"/>
                <a:cs typeface="Arial" panose="020B0604020202020204" pitchFamily="34" charset="0"/>
              </a:rPr>
              <a:t>cấp</a:t>
            </a:r>
            <a:r>
              <a:rPr lang="en-US" sz="2200" dirty="0" smtClean="0">
                <a:solidFill>
                  <a:srgbClr val="002060"/>
                </a:solidFill>
                <a:latin typeface="Arial" panose="020B0604020202020204" pitchFamily="34" charset="0"/>
                <a:cs typeface="Arial" panose="020B0604020202020204" pitchFamily="34" charset="0"/>
              </a:rPr>
              <a:t> </a:t>
            </a:r>
            <a:r>
              <a:rPr lang="en-US" sz="2200" dirty="0" err="1" smtClean="0">
                <a:solidFill>
                  <a:srgbClr val="002060"/>
                </a:solidFill>
                <a:latin typeface="Arial" panose="020B0604020202020204" pitchFamily="34" charset="0"/>
                <a:cs typeface="Arial" panose="020B0604020202020204" pitchFamily="34" charset="0"/>
              </a:rPr>
              <a:t>phần</a:t>
            </a:r>
            <a:r>
              <a:rPr lang="en-US" sz="2200" dirty="0" smtClean="0">
                <a:solidFill>
                  <a:srgbClr val="002060"/>
                </a:solidFill>
                <a:latin typeface="Arial" panose="020B0604020202020204" pitchFamily="34" charset="0"/>
                <a:cs typeface="Arial" panose="020B0604020202020204" pitchFamily="34" charset="0"/>
              </a:rPr>
              <a:t> </a:t>
            </a:r>
            <a:r>
              <a:rPr lang="en-US" sz="2200" dirty="0" err="1" smtClean="0">
                <a:solidFill>
                  <a:srgbClr val="002060"/>
                </a:solidFill>
                <a:latin typeface="Arial" panose="020B0604020202020204" pitchFamily="34" charset="0"/>
                <a:cs typeface="Arial" panose="020B0604020202020204" pitchFamily="34" charset="0"/>
              </a:rPr>
              <a:t>đã</a:t>
            </a:r>
            <a:r>
              <a:rPr lang="en-US" sz="2200" dirty="0" smtClean="0">
                <a:solidFill>
                  <a:srgbClr val="002060"/>
                </a:solidFill>
                <a:latin typeface="Arial" panose="020B0604020202020204" pitchFamily="34" charset="0"/>
                <a:cs typeface="Arial" panose="020B0604020202020204" pitchFamily="34" charset="0"/>
              </a:rPr>
              <a:t> </a:t>
            </a:r>
            <a:r>
              <a:rPr lang="en-US" sz="2200" dirty="0" err="1" smtClean="0">
                <a:solidFill>
                  <a:srgbClr val="002060"/>
                </a:solidFill>
                <a:latin typeface="Arial" panose="020B0604020202020204" pitchFamily="34" charset="0"/>
                <a:cs typeface="Arial" panose="020B0604020202020204" pitchFamily="34" charset="0"/>
              </a:rPr>
              <a:t>cơ</a:t>
            </a:r>
            <a:r>
              <a:rPr lang="en-US" sz="2200" dirty="0" smtClean="0">
                <a:solidFill>
                  <a:srgbClr val="002060"/>
                </a:solidFill>
                <a:latin typeface="Arial" panose="020B0604020202020204" pitchFamily="34" charset="0"/>
                <a:cs typeface="Arial" panose="020B0604020202020204" pitchFamily="34" charset="0"/>
              </a:rPr>
              <a:t> </a:t>
            </a:r>
            <a:r>
              <a:rPr lang="en-US" sz="2200" dirty="0" err="1" smtClean="0">
                <a:solidFill>
                  <a:srgbClr val="002060"/>
                </a:solidFill>
                <a:latin typeface="Arial" panose="020B0604020202020204" pitchFamily="34" charset="0"/>
                <a:cs typeface="Arial" panose="020B0604020202020204" pitchFamily="34" charset="0"/>
              </a:rPr>
              <a:t>cấu</a:t>
            </a:r>
            <a:r>
              <a:rPr lang="en-US" sz="2200" dirty="0" smtClean="0">
                <a:solidFill>
                  <a:srgbClr val="002060"/>
                </a:solidFill>
                <a:latin typeface="Arial" panose="020B0604020202020204" pitchFamily="34" charset="0"/>
                <a:cs typeface="Arial" panose="020B0604020202020204" pitchFamily="34" charset="0"/>
              </a:rPr>
              <a:t> </a:t>
            </a:r>
            <a:r>
              <a:rPr lang="en-US" sz="2200" dirty="0" err="1" smtClean="0">
                <a:solidFill>
                  <a:srgbClr val="002060"/>
                </a:solidFill>
                <a:latin typeface="Arial" panose="020B0604020202020204" pitchFamily="34" charset="0"/>
                <a:cs typeface="Arial" panose="020B0604020202020204" pitchFamily="34" charset="0"/>
              </a:rPr>
              <a:t>vào</a:t>
            </a:r>
            <a:r>
              <a:rPr lang="en-US" sz="2200" dirty="0" smtClean="0">
                <a:solidFill>
                  <a:srgbClr val="002060"/>
                </a:solidFill>
                <a:latin typeface="Arial" panose="020B0604020202020204" pitchFamily="34" charset="0"/>
                <a:cs typeface="Arial" panose="020B0604020202020204" pitchFamily="34" charset="0"/>
              </a:rPr>
              <a:t> </a:t>
            </a:r>
            <a:r>
              <a:rPr lang="en-US" sz="2200" dirty="0" err="1" smtClean="0">
                <a:solidFill>
                  <a:srgbClr val="002060"/>
                </a:solidFill>
                <a:latin typeface="Arial" panose="020B0604020202020204" pitchFamily="34" charset="0"/>
                <a:cs typeface="Arial" panose="020B0604020202020204" pitchFamily="34" charset="0"/>
              </a:rPr>
              <a:t>giá</a:t>
            </a:r>
            <a:r>
              <a:rPr lang="en-US" sz="2200" dirty="0" smtClean="0">
                <a:solidFill>
                  <a:srgbClr val="002060"/>
                </a:solidFill>
                <a:latin typeface="Arial" panose="020B0604020202020204" pitchFamily="34" charset="0"/>
                <a:cs typeface="Arial" panose="020B0604020202020204" pitchFamily="34" charset="0"/>
              </a:rPr>
              <a:t> </a:t>
            </a:r>
            <a:r>
              <a:rPr lang="en-US" sz="2200" dirty="0" err="1" smtClean="0">
                <a:solidFill>
                  <a:srgbClr val="002060"/>
                </a:solidFill>
                <a:latin typeface="Arial" panose="020B0604020202020204" pitchFamily="34" charset="0"/>
                <a:cs typeface="Arial" panose="020B0604020202020204" pitchFamily="34" charset="0"/>
              </a:rPr>
              <a:t>dịch</a:t>
            </a:r>
            <a:r>
              <a:rPr lang="en-US" sz="2200" dirty="0" smtClean="0">
                <a:solidFill>
                  <a:srgbClr val="002060"/>
                </a:solidFill>
                <a:latin typeface="Arial" panose="020B0604020202020204" pitchFamily="34" charset="0"/>
                <a:cs typeface="Arial" panose="020B0604020202020204" pitchFamily="34" charset="0"/>
              </a:rPr>
              <a:t> </a:t>
            </a:r>
            <a:r>
              <a:rPr lang="en-US" sz="2200" dirty="0" err="1" smtClean="0">
                <a:solidFill>
                  <a:srgbClr val="002060"/>
                </a:solidFill>
                <a:latin typeface="Arial" panose="020B0604020202020204" pitchFamily="34" charset="0"/>
                <a:cs typeface="Arial" panose="020B0604020202020204" pitchFamily="34" charset="0"/>
              </a:rPr>
              <a:t>vụ</a:t>
            </a:r>
            <a:r>
              <a:rPr lang="en-US" sz="2200" dirty="0" smtClean="0">
                <a:solidFill>
                  <a:srgbClr val="002060"/>
                </a:solidFill>
                <a:latin typeface="Arial" panose="020B0604020202020204" pitchFamily="34" charset="0"/>
                <a:cs typeface="Arial" panose="020B0604020202020204" pitchFamily="34" charset="0"/>
              </a:rPr>
              <a:t>.</a:t>
            </a:r>
          </a:p>
          <a:p>
            <a:pPr lvl="2" algn="just"/>
            <a:r>
              <a:rPr lang="en-US" sz="2200" dirty="0" smtClean="0">
                <a:solidFill>
                  <a:srgbClr val="002060"/>
                </a:solidFill>
                <a:latin typeface="Arial" panose="020B0604020202020204" pitchFamily="34" charset="0"/>
                <a:cs typeface="Arial" panose="020B0604020202020204" pitchFamily="34" charset="0"/>
              </a:rPr>
              <a:t>Chi </a:t>
            </a:r>
            <a:r>
              <a:rPr lang="en-US" sz="2200" dirty="0" err="1" smtClean="0">
                <a:solidFill>
                  <a:srgbClr val="002060"/>
                </a:solidFill>
                <a:latin typeface="Arial" panose="020B0604020202020204" pitchFamily="34" charset="0"/>
                <a:cs typeface="Arial" panose="020B0604020202020204" pitchFamily="34" charset="0"/>
              </a:rPr>
              <a:t>hoạt</a:t>
            </a:r>
            <a:r>
              <a:rPr lang="en-US" sz="2200" dirty="0" smtClean="0">
                <a:solidFill>
                  <a:srgbClr val="002060"/>
                </a:solidFill>
                <a:latin typeface="Arial" panose="020B0604020202020204" pitchFamily="34" charset="0"/>
                <a:cs typeface="Arial" panose="020B0604020202020204" pitchFamily="34" charset="0"/>
              </a:rPr>
              <a:t> </a:t>
            </a:r>
            <a:r>
              <a:rPr lang="en-US" sz="2200" dirty="0" err="1" smtClean="0">
                <a:solidFill>
                  <a:srgbClr val="002060"/>
                </a:solidFill>
                <a:latin typeface="Arial" panose="020B0604020202020204" pitchFamily="34" charset="0"/>
                <a:cs typeface="Arial" panose="020B0604020202020204" pitchFamily="34" charset="0"/>
              </a:rPr>
              <a:t>động</a:t>
            </a:r>
            <a:r>
              <a:rPr lang="en-US" sz="2200" dirty="0" smtClean="0">
                <a:solidFill>
                  <a:srgbClr val="002060"/>
                </a:solidFill>
                <a:latin typeface="Arial" panose="020B0604020202020204" pitchFamily="34" charset="0"/>
                <a:cs typeface="Arial" panose="020B0604020202020204" pitchFamily="34" charset="0"/>
              </a:rPr>
              <a:t>: 10 </a:t>
            </a:r>
            <a:r>
              <a:rPr lang="en-US" sz="2200" dirty="0" err="1" smtClean="0">
                <a:solidFill>
                  <a:srgbClr val="002060"/>
                </a:solidFill>
                <a:latin typeface="Arial" panose="020B0604020202020204" pitchFamily="34" charset="0"/>
                <a:cs typeface="Arial" panose="020B0604020202020204" pitchFamily="34" charset="0"/>
              </a:rPr>
              <a:t>triệu</a:t>
            </a:r>
            <a:r>
              <a:rPr lang="en-US" sz="2200" dirty="0" smtClean="0">
                <a:solidFill>
                  <a:srgbClr val="002060"/>
                </a:solidFill>
                <a:latin typeface="Arial" panose="020B0604020202020204" pitchFamily="34" charset="0"/>
                <a:cs typeface="Arial" panose="020B0604020202020204" pitchFamily="34" charset="0"/>
              </a:rPr>
              <a:t> </a:t>
            </a:r>
            <a:r>
              <a:rPr lang="en-US" sz="2200" dirty="0" err="1" smtClean="0">
                <a:solidFill>
                  <a:srgbClr val="002060"/>
                </a:solidFill>
                <a:latin typeface="Arial" panose="020B0604020202020204" pitchFamily="34" charset="0"/>
                <a:cs typeface="Arial" panose="020B0604020202020204" pitchFamily="34" charset="0"/>
              </a:rPr>
              <a:t>đồng</a:t>
            </a:r>
            <a:r>
              <a:rPr lang="en-US" sz="2200" dirty="0" smtClean="0">
                <a:solidFill>
                  <a:srgbClr val="002060"/>
                </a:solidFill>
                <a:latin typeface="Arial" panose="020B0604020202020204" pitchFamily="34" charset="0"/>
                <a:cs typeface="Arial" panose="020B0604020202020204" pitchFamily="34" charset="0"/>
              </a:rPr>
              <a:t>/</a:t>
            </a:r>
            <a:r>
              <a:rPr lang="en-US" sz="2200" dirty="0" err="1" smtClean="0">
                <a:solidFill>
                  <a:srgbClr val="002060"/>
                </a:solidFill>
                <a:latin typeface="Arial" panose="020B0604020202020204" pitchFamily="34" charset="0"/>
                <a:cs typeface="Arial" panose="020B0604020202020204" pitchFamily="34" charset="0"/>
              </a:rPr>
              <a:t>giường</a:t>
            </a:r>
            <a:r>
              <a:rPr lang="en-US" sz="2200" dirty="0" smtClean="0">
                <a:solidFill>
                  <a:srgbClr val="002060"/>
                </a:solidFill>
                <a:latin typeface="Arial" panose="020B0604020202020204" pitchFamily="34" charset="0"/>
                <a:cs typeface="Arial" panose="020B0604020202020204" pitchFamily="34" charset="0"/>
              </a:rPr>
              <a:t> </a:t>
            </a:r>
            <a:r>
              <a:rPr lang="en-US" sz="2200" dirty="0" err="1" smtClean="0">
                <a:solidFill>
                  <a:srgbClr val="002060"/>
                </a:solidFill>
                <a:latin typeface="Arial" panose="020B0604020202020204" pitchFamily="34" charset="0"/>
                <a:cs typeface="Arial" panose="020B0604020202020204" pitchFamily="34" charset="0"/>
              </a:rPr>
              <a:t>bệnh</a:t>
            </a:r>
            <a:r>
              <a:rPr lang="en-US" sz="2200" dirty="0" smtClean="0">
                <a:solidFill>
                  <a:srgbClr val="002060"/>
                </a:solidFill>
                <a:latin typeface="Arial" panose="020B0604020202020204" pitchFamily="34" charset="0"/>
                <a:cs typeface="Arial" panose="020B0604020202020204" pitchFamily="34" charset="0"/>
              </a:rPr>
              <a:t>/</a:t>
            </a:r>
            <a:r>
              <a:rPr lang="en-US" sz="2200" dirty="0" err="1" smtClean="0">
                <a:solidFill>
                  <a:srgbClr val="002060"/>
                </a:solidFill>
                <a:latin typeface="Arial" panose="020B0604020202020204" pitchFamily="34" charset="0"/>
                <a:cs typeface="Arial" panose="020B0604020202020204" pitchFamily="34" charset="0"/>
              </a:rPr>
              <a:t>năm</a:t>
            </a:r>
            <a:r>
              <a:rPr lang="en-US" sz="2200" dirty="0" smtClean="0">
                <a:solidFill>
                  <a:srgbClr val="002060"/>
                </a:solidFill>
                <a:latin typeface="Arial" panose="020B0604020202020204" pitchFamily="34" charset="0"/>
                <a:cs typeface="Arial" panose="020B0604020202020204" pitchFamily="34" charset="0"/>
              </a:rPr>
              <a:t>.</a:t>
            </a:r>
          </a:p>
          <a:p>
            <a:pPr lvl="1" algn="just"/>
            <a:r>
              <a:rPr lang="en-US" sz="2200" dirty="0" err="1" smtClean="0">
                <a:solidFill>
                  <a:srgbClr val="002060"/>
                </a:solidFill>
                <a:latin typeface="Arial" panose="020B0604020202020204" pitchFamily="34" charset="0"/>
                <a:cs typeface="Arial" panose="020B0604020202020204" pitchFamily="34" charset="0"/>
              </a:rPr>
              <a:t>Công</a:t>
            </a:r>
            <a:r>
              <a:rPr lang="en-US" sz="2200" dirty="0" smtClean="0">
                <a:solidFill>
                  <a:srgbClr val="002060"/>
                </a:solidFill>
                <a:latin typeface="Arial" panose="020B0604020202020204" pitchFamily="34" charset="0"/>
                <a:cs typeface="Arial" panose="020B0604020202020204" pitchFamily="34" charset="0"/>
              </a:rPr>
              <a:t> </a:t>
            </a:r>
            <a:r>
              <a:rPr lang="en-US" sz="2200" dirty="0" err="1" smtClean="0">
                <a:solidFill>
                  <a:srgbClr val="002060"/>
                </a:solidFill>
                <a:latin typeface="Arial" panose="020B0604020202020204" pitchFamily="34" charset="0"/>
                <a:cs typeface="Arial" panose="020B0604020202020204" pitchFamily="34" charset="0"/>
              </a:rPr>
              <a:t>tác</a:t>
            </a:r>
            <a:r>
              <a:rPr lang="en-US" sz="2200" dirty="0" smtClean="0">
                <a:solidFill>
                  <a:srgbClr val="002060"/>
                </a:solidFill>
                <a:latin typeface="Arial" panose="020B0604020202020204" pitchFamily="34" charset="0"/>
                <a:cs typeface="Arial" panose="020B0604020202020204" pitchFamily="34" charset="0"/>
              </a:rPr>
              <a:t> </a:t>
            </a:r>
            <a:r>
              <a:rPr lang="en-US" sz="2200" dirty="0" err="1" smtClean="0">
                <a:solidFill>
                  <a:srgbClr val="002060"/>
                </a:solidFill>
                <a:latin typeface="Arial" panose="020B0604020202020204" pitchFamily="34" charset="0"/>
                <a:cs typeface="Arial" panose="020B0604020202020204" pitchFamily="34" charset="0"/>
              </a:rPr>
              <a:t>phòng</a:t>
            </a:r>
            <a:r>
              <a:rPr lang="en-US" sz="2200" dirty="0" smtClean="0">
                <a:solidFill>
                  <a:srgbClr val="002060"/>
                </a:solidFill>
                <a:latin typeface="Arial" panose="020B0604020202020204" pitchFamily="34" charset="0"/>
                <a:cs typeface="Arial" panose="020B0604020202020204" pitchFamily="34" charset="0"/>
              </a:rPr>
              <a:t> </a:t>
            </a:r>
            <a:r>
              <a:rPr lang="en-US" sz="2200" dirty="0" err="1" smtClean="0">
                <a:solidFill>
                  <a:srgbClr val="002060"/>
                </a:solidFill>
                <a:latin typeface="Arial" panose="020B0604020202020204" pitchFamily="34" charset="0"/>
                <a:cs typeface="Arial" panose="020B0604020202020204" pitchFamily="34" charset="0"/>
              </a:rPr>
              <a:t>bệnh</a:t>
            </a:r>
            <a:r>
              <a:rPr lang="en-US" sz="2200" dirty="0" smtClean="0">
                <a:solidFill>
                  <a:srgbClr val="002060"/>
                </a:solidFill>
                <a:latin typeface="Arial" panose="020B0604020202020204" pitchFamily="34" charset="0"/>
                <a:cs typeface="Arial" panose="020B0604020202020204" pitchFamily="34" charset="0"/>
              </a:rPr>
              <a:t> </a:t>
            </a:r>
            <a:r>
              <a:rPr lang="en-US" sz="2200" dirty="0" err="1" smtClean="0">
                <a:solidFill>
                  <a:srgbClr val="002060"/>
                </a:solidFill>
                <a:latin typeface="Arial" panose="020B0604020202020204" pitchFamily="34" charset="0"/>
                <a:cs typeface="Arial" panose="020B0604020202020204" pitchFamily="34" charset="0"/>
              </a:rPr>
              <a:t>tuyến</a:t>
            </a:r>
            <a:r>
              <a:rPr lang="en-US" sz="2200" dirty="0" smtClean="0">
                <a:solidFill>
                  <a:srgbClr val="002060"/>
                </a:solidFill>
                <a:latin typeface="Arial" panose="020B0604020202020204" pitchFamily="34" charset="0"/>
                <a:cs typeface="Arial" panose="020B0604020202020204" pitchFamily="34" charset="0"/>
              </a:rPr>
              <a:t> </a:t>
            </a:r>
            <a:r>
              <a:rPr lang="en-US" sz="2200" dirty="0" err="1" smtClean="0">
                <a:solidFill>
                  <a:srgbClr val="002060"/>
                </a:solidFill>
                <a:latin typeface="Arial" panose="020B0604020202020204" pitchFamily="34" charset="0"/>
                <a:cs typeface="Arial" panose="020B0604020202020204" pitchFamily="34" charset="0"/>
              </a:rPr>
              <a:t>huyện</a:t>
            </a:r>
            <a:r>
              <a:rPr lang="en-US" sz="2200" dirty="0" smtClean="0">
                <a:solidFill>
                  <a:srgbClr val="002060"/>
                </a:solidFill>
                <a:latin typeface="Arial" panose="020B0604020202020204" pitchFamily="34" charset="0"/>
                <a:cs typeface="Arial" panose="020B0604020202020204" pitchFamily="34" charset="0"/>
              </a:rPr>
              <a:t>:</a:t>
            </a:r>
          </a:p>
          <a:p>
            <a:pPr lvl="2" algn="just"/>
            <a:r>
              <a:rPr lang="en-US" sz="2200" dirty="0">
                <a:solidFill>
                  <a:srgbClr val="002060"/>
                </a:solidFill>
                <a:latin typeface="Arial" panose="020B0604020202020204" pitchFamily="34" charset="0"/>
                <a:cs typeface="Arial" panose="020B0604020202020204" pitchFamily="34" charset="0"/>
              </a:rPr>
              <a:t>Chi con </a:t>
            </a:r>
            <a:r>
              <a:rPr lang="en-US" sz="2200" dirty="0" err="1">
                <a:solidFill>
                  <a:srgbClr val="002060"/>
                </a:solidFill>
                <a:latin typeface="Arial" panose="020B0604020202020204" pitchFamily="34" charset="0"/>
                <a:cs typeface="Arial" panose="020B0604020202020204" pitchFamily="34" charset="0"/>
              </a:rPr>
              <a:t>người</a:t>
            </a:r>
            <a:r>
              <a:rPr lang="en-US" sz="2200" dirty="0">
                <a:solidFill>
                  <a:srgbClr val="002060"/>
                </a:solidFill>
                <a:latin typeface="Arial" panose="020B0604020202020204" pitchFamily="34" charset="0"/>
                <a:cs typeface="Arial" panose="020B0604020202020204" pitchFamily="34" charset="0"/>
              </a:rPr>
              <a:t>: NSNN </a:t>
            </a:r>
            <a:r>
              <a:rPr lang="en-US" sz="2200" dirty="0" err="1">
                <a:solidFill>
                  <a:srgbClr val="002060"/>
                </a:solidFill>
                <a:latin typeface="Arial" panose="020B0604020202020204" pitchFamily="34" charset="0"/>
                <a:cs typeface="Arial" panose="020B0604020202020204" pitchFamily="34" charset="0"/>
              </a:rPr>
              <a:t>đ</a:t>
            </a:r>
            <a:r>
              <a:rPr lang="en-US" sz="2200" dirty="0" err="1" smtClean="0">
                <a:solidFill>
                  <a:srgbClr val="002060"/>
                </a:solidFill>
                <a:latin typeface="Arial" panose="020B0604020202020204" pitchFamily="34" charset="0"/>
                <a:cs typeface="Arial" panose="020B0604020202020204" pitchFamily="34" charset="0"/>
              </a:rPr>
              <a:t>ảm</a:t>
            </a:r>
            <a:r>
              <a:rPr lang="en-US" sz="2200" dirty="0" smtClean="0">
                <a:solidFill>
                  <a:srgbClr val="002060"/>
                </a:solidFill>
                <a:latin typeface="Arial" panose="020B0604020202020204" pitchFamily="34" charset="0"/>
                <a:cs typeface="Arial" panose="020B0604020202020204" pitchFamily="34" charset="0"/>
              </a:rPr>
              <a:t> </a:t>
            </a:r>
            <a:r>
              <a:rPr lang="en-US" sz="2200" dirty="0" err="1">
                <a:solidFill>
                  <a:srgbClr val="002060"/>
                </a:solidFill>
                <a:latin typeface="Arial" panose="020B0604020202020204" pitchFamily="34" charset="0"/>
                <a:cs typeface="Arial" panose="020B0604020202020204" pitchFamily="34" charset="0"/>
              </a:rPr>
              <a:t>bảo</a:t>
            </a:r>
            <a:r>
              <a:rPr lang="en-US" sz="2200" dirty="0">
                <a:solidFill>
                  <a:srgbClr val="002060"/>
                </a:solidFill>
                <a:latin typeface="Arial" panose="020B0604020202020204" pitchFamily="34" charset="0"/>
                <a:cs typeface="Arial" panose="020B0604020202020204" pitchFamily="34" charset="0"/>
              </a:rPr>
              <a:t> </a:t>
            </a:r>
            <a:r>
              <a:rPr lang="en-US" sz="2200" dirty="0" err="1">
                <a:solidFill>
                  <a:srgbClr val="002060"/>
                </a:solidFill>
                <a:latin typeface="Arial" panose="020B0604020202020204" pitchFamily="34" charset="0"/>
                <a:cs typeface="Arial" panose="020B0604020202020204" pitchFamily="34" charset="0"/>
              </a:rPr>
              <a:t>đầy</a:t>
            </a:r>
            <a:r>
              <a:rPr lang="en-US" sz="2200" dirty="0">
                <a:solidFill>
                  <a:srgbClr val="002060"/>
                </a:solidFill>
                <a:latin typeface="Arial" panose="020B0604020202020204" pitchFamily="34" charset="0"/>
                <a:cs typeface="Arial" panose="020B0604020202020204" pitchFamily="34" charset="0"/>
              </a:rPr>
              <a:t> </a:t>
            </a:r>
            <a:r>
              <a:rPr lang="en-US" sz="2200" dirty="0" err="1" smtClean="0">
                <a:solidFill>
                  <a:srgbClr val="002060"/>
                </a:solidFill>
                <a:latin typeface="Arial" panose="020B0604020202020204" pitchFamily="34" charset="0"/>
                <a:cs typeface="Arial" panose="020B0604020202020204" pitchFamily="34" charset="0"/>
              </a:rPr>
              <a:t>đủ</a:t>
            </a:r>
            <a:r>
              <a:rPr lang="en-US" sz="2200" dirty="0" smtClean="0">
                <a:solidFill>
                  <a:srgbClr val="002060"/>
                </a:solidFill>
                <a:latin typeface="Arial" panose="020B0604020202020204" pitchFamily="34" charset="0"/>
                <a:cs typeface="Arial" panose="020B0604020202020204" pitchFamily="34" charset="0"/>
              </a:rPr>
              <a:t>.</a:t>
            </a:r>
          </a:p>
          <a:p>
            <a:pPr lvl="2" algn="just"/>
            <a:r>
              <a:rPr lang="en-US" sz="2200" dirty="0" smtClean="0">
                <a:solidFill>
                  <a:srgbClr val="002060"/>
                </a:solidFill>
                <a:latin typeface="Arial" panose="020B0604020202020204" pitchFamily="34" charset="0"/>
                <a:cs typeface="Arial" panose="020B0604020202020204" pitchFamily="34" charset="0"/>
              </a:rPr>
              <a:t>Chi </a:t>
            </a:r>
            <a:r>
              <a:rPr lang="en-US" sz="2200" dirty="0" err="1" smtClean="0">
                <a:solidFill>
                  <a:srgbClr val="002060"/>
                </a:solidFill>
                <a:latin typeface="Arial" panose="020B0604020202020204" pitchFamily="34" charset="0"/>
                <a:cs typeface="Arial" panose="020B0604020202020204" pitchFamily="34" charset="0"/>
              </a:rPr>
              <a:t>hoạt</a:t>
            </a:r>
            <a:r>
              <a:rPr lang="en-US" sz="2200" dirty="0" smtClean="0">
                <a:solidFill>
                  <a:srgbClr val="002060"/>
                </a:solidFill>
                <a:latin typeface="Arial" panose="020B0604020202020204" pitchFamily="34" charset="0"/>
                <a:cs typeface="Arial" panose="020B0604020202020204" pitchFamily="34" charset="0"/>
              </a:rPr>
              <a:t> </a:t>
            </a:r>
            <a:r>
              <a:rPr lang="en-US" sz="2200" dirty="0" err="1" smtClean="0">
                <a:solidFill>
                  <a:srgbClr val="002060"/>
                </a:solidFill>
                <a:latin typeface="Arial" panose="020B0604020202020204" pitchFamily="34" charset="0"/>
                <a:cs typeface="Arial" panose="020B0604020202020204" pitchFamily="34" charset="0"/>
              </a:rPr>
              <a:t>động</a:t>
            </a:r>
            <a:r>
              <a:rPr lang="en-US" sz="2200" dirty="0" smtClean="0">
                <a:solidFill>
                  <a:srgbClr val="002060"/>
                </a:solidFill>
                <a:latin typeface="Arial" panose="020B0604020202020204" pitchFamily="34" charset="0"/>
                <a:cs typeface="Arial" panose="020B0604020202020204" pitchFamily="34" charset="0"/>
              </a:rPr>
              <a:t>: </a:t>
            </a:r>
            <a:r>
              <a:rPr lang="en-US" sz="2200" dirty="0">
                <a:solidFill>
                  <a:srgbClr val="002060"/>
                </a:solidFill>
                <a:latin typeface="Arial" panose="020B0604020202020204" pitchFamily="34" charset="0"/>
                <a:cs typeface="Arial" panose="020B0604020202020204" pitchFamily="34" charset="0"/>
              </a:rPr>
              <a:t>45 </a:t>
            </a:r>
            <a:r>
              <a:rPr lang="en-US" sz="2200" dirty="0" err="1">
                <a:solidFill>
                  <a:srgbClr val="002060"/>
                </a:solidFill>
                <a:latin typeface="Arial" panose="020B0604020202020204" pitchFamily="34" charset="0"/>
                <a:cs typeface="Arial" panose="020B0604020202020204" pitchFamily="34" charset="0"/>
              </a:rPr>
              <a:t>triệu</a:t>
            </a:r>
            <a:r>
              <a:rPr lang="en-US" sz="2200" dirty="0">
                <a:solidFill>
                  <a:srgbClr val="002060"/>
                </a:solidFill>
                <a:latin typeface="Arial" panose="020B0604020202020204" pitchFamily="34" charset="0"/>
                <a:cs typeface="Arial" panose="020B0604020202020204" pitchFamily="34" charset="0"/>
              </a:rPr>
              <a:t> </a:t>
            </a:r>
            <a:r>
              <a:rPr lang="en-US" sz="2200" dirty="0" err="1">
                <a:solidFill>
                  <a:srgbClr val="002060"/>
                </a:solidFill>
                <a:latin typeface="Arial" panose="020B0604020202020204" pitchFamily="34" charset="0"/>
                <a:cs typeface="Arial" panose="020B0604020202020204" pitchFamily="34" charset="0"/>
              </a:rPr>
              <a:t>đồng</a:t>
            </a:r>
            <a:r>
              <a:rPr lang="en-US" sz="2200" dirty="0">
                <a:solidFill>
                  <a:srgbClr val="002060"/>
                </a:solidFill>
                <a:latin typeface="Arial" panose="020B0604020202020204" pitchFamily="34" charset="0"/>
                <a:cs typeface="Arial" panose="020B0604020202020204" pitchFamily="34" charset="0"/>
              </a:rPr>
              <a:t>/</a:t>
            </a:r>
            <a:r>
              <a:rPr lang="en-US" sz="2200" dirty="0" err="1">
                <a:solidFill>
                  <a:srgbClr val="002060"/>
                </a:solidFill>
                <a:latin typeface="Arial" panose="020B0604020202020204" pitchFamily="34" charset="0"/>
                <a:cs typeface="Arial" panose="020B0604020202020204" pitchFamily="34" charset="0"/>
              </a:rPr>
              <a:t>biên</a:t>
            </a:r>
            <a:r>
              <a:rPr lang="en-US" sz="2200" dirty="0">
                <a:solidFill>
                  <a:srgbClr val="002060"/>
                </a:solidFill>
                <a:latin typeface="Arial" panose="020B0604020202020204" pitchFamily="34" charset="0"/>
                <a:cs typeface="Arial" panose="020B0604020202020204" pitchFamily="34" charset="0"/>
              </a:rPr>
              <a:t> </a:t>
            </a:r>
            <a:r>
              <a:rPr lang="en-US" sz="2200" dirty="0" err="1" smtClean="0">
                <a:solidFill>
                  <a:srgbClr val="002060"/>
                </a:solidFill>
                <a:latin typeface="Arial" panose="020B0604020202020204" pitchFamily="34" charset="0"/>
                <a:cs typeface="Arial" panose="020B0604020202020204" pitchFamily="34" charset="0"/>
              </a:rPr>
              <a:t>chế</a:t>
            </a:r>
            <a:r>
              <a:rPr lang="en-US" sz="2200" dirty="0" smtClean="0">
                <a:solidFill>
                  <a:srgbClr val="002060"/>
                </a:solidFill>
                <a:latin typeface="Arial" panose="020B0604020202020204" pitchFamily="34" charset="0"/>
                <a:cs typeface="Arial" panose="020B0604020202020204" pitchFamily="34" charset="0"/>
              </a:rPr>
              <a:t>/</a:t>
            </a:r>
            <a:r>
              <a:rPr lang="en-US" sz="2200" dirty="0" err="1" smtClean="0">
                <a:solidFill>
                  <a:srgbClr val="002060"/>
                </a:solidFill>
                <a:latin typeface="Arial" panose="020B0604020202020204" pitchFamily="34" charset="0"/>
                <a:cs typeface="Arial" panose="020B0604020202020204" pitchFamily="34" charset="0"/>
              </a:rPr>
              <a:t>năm</a:t>
            </a:r>
            <a:r>
              <a:rPr lang="en-US" sz="2200" dirty="0" smtClean="0">
                <a:solidFill>
                  <a:srgbClr val="002060"/>
                </a:solidFill>
                <a:latin typeface="Arial" panose="020B0604020202020204" pitchFamily="34" charset="0"/>
                <a:cs typeface="Arial" panose="020B0604020202020204" pitchFamily="34" charset="0"/>
              </a:rPr>
              <a:t>.</a:t>
            </a:r>
          </a:p>
          <a:p>
            <a:pPr lvl="1" algn="just"/>
            <a:r>
              <a:rPr lang="en-US" sz="2200" dirty="0" err="1">
                <a:solidFill>
                  <a:srgbClr val="002060"/>
                </a:solidFill>
                <a:latin typeface="Arial" panose="020B0604020202020204" pitchFamily="34" charset="0"/>
                <a:cs typeface="Arial" panose="020B0604020202020204" pitchFamily="34" charset="0"/>
              </a:rPr>
              <a:t>Công</a:t>
            </a:r>
            <a:r>
              <a:rPr lang="en-US" sz="2200" dirty="0">
                <a:solidFill>
                  <a:srgbClr val="002060"/>
                </a:solidFill>
                <a:latin typeface="Arial" panose="020B0604020202020204" pitchFamily="34" charset="0"/>
                <a:cs typeface="Arial" panose="020B0604020202020204" pitchFamily="34" charset="0"/>
              </a:rPr>
              <a:t> </a:t>
            </a:r>
            <a:r>
              <a:rPr lang="en-US" sz="2200" dirty="0" err="1">
                <a:solidFill>
                  <a:srgbClr val="002060"/>
                </a:solidFill>
                <a:latin typeface="Arial" panose="020B0604020202020204" pitchFamily="34" charset="0"/>
                <a:cs typeface="Arial" panose="020B0604020202020204" pitchFamily="34" charset="0"/>
              </a:rPr>
              <a:t>tác</a:t>
            </a:r>
            <a:r>
              <a:rPr lang="en-US" sz="2200" dirty="0">
                <a:solidFill>
                  <a:srgbClr val="002060"/>
                </a:solidFill>
                <a:latin typeface="Arial" panose="020B0604020202020204" pitchFamily="34" charset="0"/>
                <a:cs typeface="Arial" panose="020B0604020202020204" pitchFamily="34" charset="0"/>
              </a:rPr>
              <a:t> </a:t>
            </a:r>
            <a:r>
              <a:rPr lang="en-US" sz="2200" dirty="0" err="1">
                <a:solidFill>
                  <a:srgbClr val="002060"/>
                </a:solidFill>
                <a:latin typeface="Arial" panose="020B0604020202020204" pitchFamily="34" charset="0"/>
                <a:cs typeface="Arial" panose="020B0604020202020204" pitchFamily="34" charset="0"/>
              </a:rPr>
              <a:t>phòng</a:t>
            </a:r>
            <a:r>
              <a:rPr lang="en-US" sz="2200" dirty="0">
                <a:solidFill>
                  <a:srgbClr val="002060"/>
                </a:solidFill>
                <a:latin typeface="Arial" panose="020B0604020202020204" pitchFamily="34" charset="0"/>
                <a:cs typeface="Arial" panose="020B0604020202020204" pitchFamily="34" charset="0"/>
              </a:rPr>
              <a:t> </a:t>
            </a:r>
            <a:r>
              <a:rPr lang="en-US" sz="2200" dirty="0" err="1">
                <a:solidFill>
                  <a:srgbClr val="002060"/>
                </a:solidFill>
                <a:latin typeface="Arial" panose="020B0604020202020204" pitchFamily="34" charset="0"/>
                <a:cs typeface="Arial" panose="020B0604020202020204" pitchFamily="34" charset="0"/>
              </a:rPr>
              <a:t>bệnh</a:t>
            </a:r>
            <a:r>
              <a:rPr lang="en-US" sz="2200" dirty="0">
                <a:solidFill>
                  <a:srgbClr val="002060"/>
                </a:solidFill>
                <a:latin typeface="Arial" panose="020B0604020202020204" pitchFamily="34" charset="0"/>
                <a:cs typeface="Arial" panose="020B0604020202020204" pitchFamily="34" charset="0"/>
              </a:rPr>
              <a:t> </a:t>
            </a:r>
            <a:r>
              <a:rPr lang="en-US" sz="2200" dirty="0" err="1">
                <a:solidFill>
                  <a:srgbClr val="002060"/>
                </a:solidFill>
                <a:latin typeface="Arial" panose="020B0604020202020204" pitchFamily="34" charset="0"/>
                <a:cs typeface="Arial" panose="020B0604020202020204" pitchFamily="34" charset="0"/>
              </a:rPr>
              <a:t>tuyến</a:t>
            </a:r>
            <a:r>
              <a:rPr lang="en-US" sz="2200" dirty="0">
                <a:solidFill>
                  <a:srgbClr val="002060"/>
                </a:solidFill>
                <a:latin typeface="Arial" panose="020B0604020202020204" pitchFamily="34" charset="0"/>
                <a:cs typeface="Arial" panose="020B0604020202020204" pitchFamily="34" charset="0"/>
              </a:rPr>
              <a:t> </a:t>
            </a:r>
            <a:r>
              <a:rPr lang="en-US" sz="2200" dirty="0" err="1" smtClean="0">
                <a:solidFill>
                  <a:srgbClr val="002060"/>
                </a:solidFill>
                <a:latin typeface="Arial" panose="020B0604020202020204" pitchFamily="34" charset="0"/>
                <a:cs typeface="Arial" panose="020B0604020202020204" pitchFamily="34" charset="0"/>
              </a:rPr>
              <a:t>xã</a:t>
            </a:r>
            <a:r>
              <a:rPr lang="en-US" sz="2200" dirty="0" smtClean="0">
                <a:solidFill>
                  <a:srgbClr val="002060"/>
                </a:solidFill>
                <a:latin typeface="Arial" panose="020B0604020202020204" pitchFamily="34" charset="0"/>
                <a:cs typeface="Arial" panose="020B0604020202020204" pitchFamily="34" charset="0"/>
              </a:rPr>
              <a:t>:</a:t>
            </a:r>
            <a:endParaRPr lang="en-US" sz="2200" dirty="0">
              <a:solidFill>
                <a:srgbClr val="002060"/>
              </a:solidFill>
              <a:latin typeface="Arial" panose="020B0604020202020204" pitchFamily="34" charset="0"/>
              <a:cs typeface="Arial" panose="020B0604020202020204" pitchFamily="34" charset="0"/>
            </a:endParaRPr>
          </a:p>
          <a:p>
            <a:pPr lvl="2" algn="just"/>
            <a:r>
              <a:rPr lang="en-US" sz="2200" dirty="0">
                <a:solidFill>
                  <a:srgbClr val="002060"/>
                </a:solidFill>
                <a:latin typeface="Arial" panose="020B0604020202020204" pitchFamily="34" charset="0"/>
                <a:cs typeface="Arial" panose="020B0604020202020204" pitchFamily="34" charset="0"/>
              </a:rPr>
              <a:t>Chi con </a:t>
            </a:r>
            <a:r>
              <a:rPr lang="en-US" sz="2200" dirty="0" err="1">
                <a:solidFill>
                  <a:srgbClr val="002060"/>
                </a:solidFill>
                <a:latin typeface="Arial" panose="020B0604020202020204" pitchFamily="34" charset="0"/>
                <a:cs typeface="Arial" panose="020B0604020202020204" pitchFamily="34" charset="0"/>
              </a:rPr>
              <a:t>người</a:t>
            </a:r>
            <a:r>
              <a:rPr lang="en-US" sz="2200" dirty="0">
                <a:solidFill>
                  <a:srgbClr val="002060"/>
                </a:solidFill>
                <a:latin typeface="Arial" panose="020B0604020202020204" pitchFamily="34" charset="0"/>
                <a:cs typeface="Arial" panose="020B0604020202020204" pitchFamily="34" charset="0"/>
              </a:rPr>
              <a:t>: NSNN </a:t>
            </a:r>
            <a:r>
              <a:rPr lang="en-US" sz="2200" dirty="0" err="1">
                <a:solidFill>
                  <a:srgbClr val="002060"/>
                </a:solidFill>
                <a:latin typeface="Arial" panose="020B0604020202020204" pitchFamily="34" charset="0"/>
                <a:cs typeface="Arial" panose="020B0604020202020204" pitchFamily="34" charset="0"/>
              </a:rPr>
              <a:t>đảm</a:t>
            </a:r>
            <a:r>
              <a:rPr lang="en-US" sz="2200" dirty="0">
                <a:solidFill>
                  <a:srgbClr val="002060"/>
                </a:solidFill>
                <a:latin typeface="Arial" panose="020B0604020202020204" pitchFamily="34" charset="0"/>
                <a:cs typeface="Arial" panose="020B0604020202020204" pitchFamily="34" charset="0"/>
              </a:rPr>
              <a:t> </a:t>
            </a:r>
            <a:r>
              <a:rPr lang="en-US" sz="2200" dirty="0" err="1">
                <a:solidFill>
                  <a:srgbClr val="002060"/>
                </a:solidFill>
                <a:latin typeface="Arial" panose="020B0604020202020204" pitchFamily="34" charset="0"/>
                <a:cs typeface="Arial" panose="020B0604020202020204" pitchFamily="34" charset="0"/>
              </a:rPr>
              <a:t>bảo</a:t>
            </a:r>
            <a:r>
              <a:rPr lang="en-US" sz="2200" dirty="0">
                <a:solidFill>
                  <a:srgbClr val="002060"/>
                </a:solidFill>
                <a:latin typeface="Arial" panose="020B0604020202020204" pitchFamily="34" charset="0"/>
                <a:cs typeface="Arial" panose="020B0604020202020204" pitchFamily="34" charset="0"/>
              </a:rPr>
              <a:t> </a:t>
            </a:r>
            <a:r>
              <a:rPr lang="en-US" sz="2200" dirty="0" err="1">
                <a:solidFill>
                  <a:srgbClr val="002060"/>
                </a:solidFill>
                <a:latin typeface="Arial" panose="020B0604020202020204" pitchFamily="34" charset="0"/>
                <a:cs typeface="Arial" panose="020B0604020202020204" pitchFamily="34" charset="0"/>
              </a:rPr>
              <a:t>đầy</a:t>
            </a:r>
            <a:r>
              <a:rPr lang="en-US" sz="2200" dirty="0">
                <a:solidFill>
                  <a:srgbClr val="002060"/>
                </a:solidFill>
                <a:latin typeface="Arial" panose="020B0604020202020204" pitchFamily="34" charset="0"/>
                <a:cs typeface="Arial" panose="020B0604020202020204" pitchFamily="34" charset="0"/>
              </a:rPr>
              <a:t> </a:t>
            </a:r>
            <a:r>
              <a:rPr lang="en-US" sz="2200" dirty="0" err="1">
                <a:solidFill>
                  <a:srgbClr val="002060"/>
                </a:solidFill>
                <a:latin typeface="Arial" panose="020B0604020202020204" pitchFamily="34" charset="0"/>
                <a:cs typeface="Arial" panose="020B0604020202020204" pitchFamily="34" charset="0"/>
              </a:rPr>
              <a:t>đủ</a:t>
            </a:r>
            <a:r>
              <a:rPr lang="en-US" sz="2200" dirty="0">
                <a:solidFill>
                  <a:srgbClr val="002060"/>
                </a:solidFill>
                <a:latin typeface="Arial" panose="020B0604020202020204" pitchFamily="34" charset="0"/>
                <a:cs typeface="Arial" panose="020B0604020202020204" pitchFamily="34" charset="0"/>
              </a:rPr>
              <a:t>.</a:t>
            </a:r>
          </a:p>
          <a:p>
            <a:pPr lvl="2" algn="just"/>
            <a:r>
              <a:rPr lang="en-US" sz="2200" dirty="0">
                <a:solidFill>
                  <a:srgbClr val="002060"/>
                </a:solidFill>
                <a:latin typeface="Arial" panose="020B0604020202020204" pitchFamily="34" charset="0"/>
                <a:cs typeface="Arial" panose="020B0604020202020204" pitchFamily="34" charset="0"/>
              </a:rPr>
              <a:t>Chi </a:t>
            </a:r>
            <a:r>
              <a:rPr lang="en-US" sz="2200" dirty="0" err="1">
                <a:solidFill>
                  <a:srgbClr val="002060"/>
                </a:solidFill>
                <a:latin typeface="Arial" panose="020B0604020202020204" pitchFamily="34" charset="0"/>
                <a:cs typeface="Arial" panose="020B0604020202020204" pitchFamily="34" charset="0"/>
              </a:rPr>
              <a:t>hoạt</a:t>
            </a:r>
            <a:r>
              <a:rPr lang="en-US" sz="2200" dirty="0">
                <a:solidFill>
                  <a:srgbClr val="002060"/>
                </a:solidFill>
                <a:latin typeface="Arial" panose="020B0604020202020204" pitchFamily="34" charset="0"/>
                <a:cs typeface="Arial" panose="020B0604020202020204" pitchFamily="34" charset="0"/>
              </a:rPr>
              <a:t> </a:t>
            </a:r>
            <a:r>
              <a:rPr lang="en-US" sz="2200" dirty="0" err="1" smtClean="0">
                <a:solidFill>
                  <a:srgbClr val="002060"/>
                </a:solidFill>
                <a:latin typeface="Arial" panose="020B0604020202020204" pitchFamily="34" charset="0"/>
                <a:cs typeface="Arial" panose="020B0604020202020204" pitchFamily="34" charset="0"/>
              </a:rPr>
              <a:t>động</a:t>
            </a:r>
            <a:r>
              <a:rPr lang="en-US" sz="2200" dirty="0" smtClean="0">
                <a:solidFill>
                  <a:srgbClr val="002060"/>
                </a:solidFill>
                <a:latin typeface="Arial" panose="020B0604020202020204" pitchFamily="34" charset="0"/>
                <a:cs typeface="Arial" panose="020B0604020202020204" pitchFamily="34" charset="0"/>
              </a:rPr>
              <a:t>: </a:t>
            </a:r>
            <a:r>
              <a:rPr lang="vi-VN" sz="2200" dirty="0" smtClean="0">
                <a:solidFill>
                  <a:srgbClr val="002060"/>
                </a:solidFill>
                <a:latin typeface="Arial" panose="020B0604020202020204" pitchFamily="34" charset="0"/>
                <a:cs typeface="Arial" panose="020B0604020202020204" pitchFamily="34" charset="0"/>
              </a:rPr>
              <a:t>10.000</a:t>
            </a:r>
            <a:r>
              <a:rPr lang="en-US" sz="2200" dirty="0" smtClean="0">
                <a:solidFill>
                  <a:srgbClr val="002060"/>
                </a:solidFill>
                <a:latin typeface="Arial" panose="020B0604020202020204" pitchFamily="34" charset="0"/>
                <a:cs typeface="Arial" panose="020B0604020202020204" pitchFamily="34" charset="0"/>
              </a:rPr>
              <a:t> </a:t>
            </a:r>
            <a:r>
              <a:rPr lang="en-US" sz="2200" dirty="0" err="1" smtClean="0">
                <a:solidFill>
                  <a:srgbClr val="002060"/>
                </a:solidFill>
                <a:latin typeface="Arial" panose="020B0604020202020204" pitchFamily="34" charset="0"/>
                <a:cs typeface="Arial" panose="020B0604020202020204" pitchFamily="34" charset="0"/>
              </a:rPr>
              <a:t>đồng</a:t>
            </a:r>
            <a:r>
              <a:rPr lang="en-US" sz="2200" dirty="0" smtClean="0">
                <a:solidFill>
                  <a:srgbClr val="002060"/>
                </a:solidFill>
                <a:latin typeface="Arial" panose="020B0604020202020204" pitchFamily="34" charset="0"/>
                <a:cs typeface="Arial" panose="020B0604020202020204" pitchFamily="34" charset="0"/>
              </a:rPr>
              <a:t> - </a:t>
            </a:r>
            <a:r>
              <a:rPr lang="vi-VN" sz="2200" dirty="0" smtClean="0">
                <a:solidFill>
                  <a:srgbClr val="002060"/>
                </a:solidFill>
                <a:latin typeface="Arial" panose="020B0604020202020204" pitchFamily="34" charset="0"/>
                <a:cs typeface="Arial" panose="020B0604020202020204" pitchFamily="34" charset="0"/>
              </a:rPr>
              <a:t>20.000 </a:t>
            </a:r>
            <a:r>
              <a:rPr lang="en-US" sz="2200" dirty="0" err="1" smtClean="0">
                <a:solidFill>
                  <a:srgbClr val="002060"/>
                </a:solidFill>
                <a:latin typeface="Arial" panose="020B0604020202020204" pitchFamily="34" charset="0"/>
                <a:cs typeface="Arial" panose="020B0604020202020204" pitchFamily="34" charset="0"/>
              </a:rPr>
              <a:t>đồng</a:t>
            </a:r>
            <a:r>
              <a:rPr lang="en-US" sz="2200" dirty="0" smtClean="0">
                <a:solidFill>
                  <a:srgbClr val="002060"/>
                </a:solidFill>
                <a:latin typeface="Arial" panose="020B0604020202020204" pitchFamily="34" charset="0"/>
                <a:cs typeface="Arial" panose="020B0604020202020204" pitchFamily="34" charset="0"/>
              </a:rPr>
              <a:t> - </a:t>
            </a:r>
            <a:r>
              <a:rPr lang="vi-VN" sz="2200" dirty="0" smtClean="0">
                <a:solidFill>
                  <a:srgbClr val="002060"/>
                </a:solidFill>
                <a:latin typeface="Arial" panose="020B0604020202020204" pitchFamily="34" charset="0"/>
                <a:cs typeface="Arial" panose="020B0604020202020204" pitchFamily="34" charset="0"/>
              </a:rPr>
              <a:t>16.000 </a:t>
            </a:r>
            <a:r>
              <a:rPr lang="vi-VN" sz="2200" dirty="0">
                <a:solidFill>
                  <a:srgbClr val="002060"/>
                </a:solidFill>
                <a:latin typeface="Arial" panose="020B0604020202020204" pitchFamily="34" charset="0"/>
                <a:cs typeface="Arial" panose="020B0604020202020204" pitchFamily="34" charset="0"/>
              </a:rPr>
              <a:t>đồng/người </a:t>
            </a:r>
            <a:r>
              <a:rPr lang="vi-VN" sz="2200" dirty="0" smtClean="0">
                <a:solidFill>
                  <a:srgbClr val="002060"/>
                </a:solidFill>
                <a:latin typeface="Arial" panose="020B0604020202020204" pitchFamily="34" charset="0"/>
                <a:cs typeface="Arial" panose="020B0604020202020204" pitchFamily="34" charset="0"/>
              </a:rPr>
              <a:t>dân/năm</a:t>
            </a:r>
            <a:endParaRPr lang="en-US" sz="2200" dirty="0" smtClean="0">
              <a:solidFill>
                <a:srgbClr val="002060"/>
              </a:solidFill>
              <a:latin typeface="Arial" panose="020B0604020202020204" pitchFamily="34" charset="0"/>
              <a:cs typeface="Arial" panose="020B0604020202020204" pitchFamily="34" charset="0"/>
            </a:endParaRPr>
          </a:p>
          <a:p>
            <a:pPr lvl="1" algn="just"/>
            <a:r>
              <a:rPr lang="en-US" sz="2200" dirty="0" err="1" smtClean="0">
                <a:solidFill>
                  <a:srgbClr val="002060"/>
                </a:solidFill>
                <a:latin typeface="Arial" panose="020B0604020202020204" pitchFamily="34" charset="0"/>
                <a:cs typeface="Arial" panose="020B0604020202020204" pitchFamily="34" charset="0"/>
              </a:rPr>
              <a:t>Công</a:t>
            </a:r>
            <a:r>
              <a:rPr lang="en-US" sz="2200" dirty="0" smtClean="0">
                <a:solidFill>
                  <a:srgbClr val="002060"/>
                </a:solidFill>
                <a:latin typeface="Arial" panose="020B0604020202020204" pitchFamily="34" charset="0"/>
                <a:cs typeface="Arial" panose="020B0604020202020204" pitchFamily="34" charset="0"/>
              </a:rPr>
              <a:t> </a:t>
            </a:r>
            <a:r>
              <a:rPr lang="en-US" sz="2200" dirty="0" err="1" smtClean="0">
                <a:solidFill>
                  <a:srgbClr val="002060"/>
                </a:solidFill>
                <a:latin typeface="Arial" panose="020B0604020202020204" pitchFamily="34" charset="0"/>
                <a:cs typeface="Arial" panose="020B0604020202020204" pitchFamily="34" charset="0"/>
              </a:rPr>
              <a:t>tác</a:t>
            </a:r>
            <a:r>
              <a:rPr lang="en-US" sz="2200" dirty="0" smtClean="0">
                <a:solidFill>
                  <a:srgbClr val="002060"/>
                </a:solidFill>
                <a:latin typeface="Arial" panose="020B0604020202020204" pitchFamily="34" charset="0"/>
                <a:cs typeface="Arial" panose="020B0604020202020204" pitchFamily="34" charset="0"/>
              </a:rPr>
              <a:t> </a:t>
            </a:r>
            <a:r>
              <a:rPr lang="en-US" sz="2200" dirty="0" err="1" smtClean="0">
                <a:solidFill>
                  <a:srgbClr val="002060"/>
                </a:solidFill>
                <a:latin typeface="Arial" panose="020B0604020202020204" pitchFamily="34" charset="0"/>
                <a:cs typeface="Arial" panose="020B0604020202020204" pitchFamily="34" charset="0"/>
              </a:rPr>
              <a:t>dân</a:t>
            </a:r>
            <a:r>
              <a:rPr lang="en-US" sz="2200" dirty="0" smtClean="0">
                <a:solidFill>
                  <a:srgbClr val="002060"/>
                </a:solidFill>
                <a:latin typeface="Arial" panose="020B0604020202020204" pitchFamily="34" charset="0"/>
                <a:cs typeface="Arial" panose="020B0604020202020204" pitchFamily="34" charset="0"/>
              </a:rPr>
              <a:t> </a:t>
            </a:r>
            <a:r>
              <a:rPr lang="en-US" sz="2200" dirty="0" err="1" smtClean="0">
                <a:solidFill>
                  <a:srgbClr val="002060"/>
                </a:solidFill>
                <a:latin typeface="Arial" panose="020B0604020202020204" pitchFamily="34" charset="0"/>
                <a:cs typeface="Arial" panose="020B0604020202020204" pitchFamily="34" charset="0"/>
              </a:rPr>
              <a:t>số</a:t>
            </a:r>
            <a:endParaRPr lang="en-US" sz="2200" dirty="0" smtClean="0">
              <a:solidFill>
                <a:srgbClr val="002060"/>
              </a:solidFill>
              <a:latin typeface="Arial" panose="020B0604020202020204" pitchFamily="34" charset="0"/>
              <a:cs typeface="Arial" panose="020B0604020202020204" pitchFamily="34" charset="0"/>
            </a:endParaRPr>
          </a:p>
          <a:p>
            <a:pPr lvl="2" algn="just"/>
            <a:r>
              <a:rPr lang="en-US" sz="2200" dirty="0">
                <a:solidFill>
                  <a:srgbClr val="002060"/>
                </a:solidFill>
                <a:latin typeface="Arial" panose="020B0604020202020204" pitchFamily="34" charset="0"/>
                <a:cs typeface="Arial" panose="020B0604020202020204" pitchFamily="34" charset="0"/>
              </a:rPr>
              <a:t>Chi con </a:t>
            </a:r>
            <a:r>
              <a:rPr lang="en-US" sz="2200" dirty="0" err="1">
                <a:solidFill>
                  <a:srgbClr val="002060"/>
                </a:solidFill>
                <a:latin typeface="Arial" panose="020B0604020202020204" pitchFamily="34" charset="0"/>
                <a:cs typeface="Arial" panose="020B0604020202020204" pitchFamily="34" charset="0"/>
              </a:rPr>
              <a:t>người</a:t>
            </a:r>
            <a:r>
              <a:rPr lang="en-US" sz="2200" dirty="0">
                <a:solidFill>
                  <a:srgbClr val="002060"/>
                </a:solidFill>
                <a:latin typeface="Arial" panose="020B0604020202020204" pitchFamily="34" charset="0"/>
                <a:cs typeface="Arial" panose="020B0604020202020204" pitchFamily="34" charset="0"/>
              </a:rPr>
              <a:t>: NSNN </a:t>
            </a:r>
            <a:r>
              <a:rPr lang="en-US" sz="2200" dirty="0" err="1">
                <a:solidFill>
                  <a:srgbClr val="002060"/>
                </a:solidFill>
                <a:latin typeface="Arial" panose="020B0604020202020204" pitchFamily="34" charset="0"/>
                <a:cs typeface="Arial" panose="020B0604020202020204" pitchFamily="34" charset="0"/>
              </a:rPr>
              <a:t>đảm</a:t>
            </a:r>
            <a:r>
              <a:rPr lang="en-US" sz="2200" dirty="0">
                <a:solidFill>
                  <a:srgbClr val="002060"/>
                </a:solidFill>
                <a:latin typeface="Arial" panose="020B0604020202020204" pitchFamily="34" charset="0"/>
                <a:cs typeface="Arial" panose="020B0604020202020204" pitchFamily="34" charset="0"/>
              </a:rPr>
              <a:t> </a:t>
            </a:r>
            <a:r>
              <a:rPr lang="en-US" sz="2200" dirty="0" err="1">
                <a:solidFill>
                  <a:srgbClr val="002060"/>
                </a:solidFill>
                <a:latin typeface="Arial" panose="020B0604020202020204" pitchFamily="34" charset="0"/>
                <a:cs typeface="Arial" panose="020B0604020202020204" pitchFamily="34" charset="0"/>
              </a:rPr>
              <a:t>bảo</a:t>
            </a:r>
            <a:r>
              <a:rPr lang="en-US" sz="2200" dirty="0">
                <a:solidFill>
                  <a:srgbClr val="002060"/>
                </a:solidFill>
                <a:latin typeface="Arial" panose="020B0604020202020204" pitchFamily="34" charset="0"/>
                <a:cs typeface="Arial" panose="020B0604020202020204" pitchFamily="34" charset="0"/>
              </a:rPr>
              <a:t> </a:t>
            </a:r>
            <a:r>
              <a:rPr lang="en-US" sz="2200" dirty="0" err="1">
                <a:solidFill>
                  <a:srgbClr val="002060"/>
                </a:solidFill>
                <a:latin typeface="Arial" panose="020B0604020202020204" pitchFamily="34" charset="0"/>
                <a:cs typeface="Arial" panose="020B0604020202020204" pitchFamily="34" charset="0"/>
              </a:rPr>
              <a:t>đầy</a:t>
            </a:r>
            <a:r>
              <a:rPr lang="en-US" sz="2200" dirty="0">
                <a:solidFill>
                  <a:srgbClr val="002060"/>
                </a:solidFill>
                <a:latin typeface="Arial" panose="020B0604020202020204" pitchFamily="34" charset="0"/>
                <a:cs typeface="Arial" panose="020B0604020202020204" pitchFamily="34" charset="0"/>
              </a:rPr>
              <a:t> </a:t>
            </a:r>
            <a:r>
              <a:rPr lang="en-US" sz="2200" dirty="0" err="1">
                <a:solidFill>
                  <a:srgbClr val="002060"/>
                </a:solidFill>
                <a:latin typeface="Arial" panose="020B0604020202020204" pitchFamily="34" charset="0"/>
                <a:cs typeface="Arial" panose="020B0604020202020204" pitchFamily="34" charset="0"/>
              </a:rPr>
              <a:t>đủ</a:t>
            </a:r>
            <a:r>
              <a:rPr lang="en-US" sz="2200" dirty="0" smtClean="0">
                <a:solidFill>
                  <a:srgbClr val="002060"/>
                </a:solidFill>
                <a:latin typeface="Arial" panose="020B0604020202020204" pitchFamily="34" charset="0"/>
                <a:cs typeface="Arial" panose="020B0604020202020204" pitchFamily="34" charset="0"/>
              </a:rPr>
              <a:t>.</a:t>
            </a:r>
          </a:p>
          <a:p>
            <a:pPr lvl="2" algn="just"/>
            <a:r>
              <a:rPr lang="en-US" sz="2200" dirty="0">
                <a:solidFill>
                  <a:srgbClr val="002060"/>
                </a:solidFill>
                <a:latin typeface="Arial" panose="020B0604020202020204" pitchFamily="34" charset="0"/>
                <a:cs typeface="Arial" panose="020B0604020202020204" pitchFamily="34" charset="0"/>
              </a:rPr>
              <a:t>Chi </a:t>
            </a:r>
            <a:r>
              <a:rPr lang="en-US" sz="2200" dirty="0" err="1">
                <a:solidFill>
                  <a:srgbClr val="002060"/>
                </a:solidFill>
                <a:latin typeface="Arial" panose="020B0604020202020204" pitchFamily="34" charset="0"/>
                <a:cs typeface="Arial" panose="020B0604020202020204" pitchFamily="34" charset="0"/>
              </a:rPr>
              <a:t>hoạt</a:t>
            </a:r>
            <a:r>
              <a:rPr lang="en-US" sz="2200" dirty="0">
                <a:solidFill>
                  <a:srgbClr val="002060"/>
                </a:solidFill>
                <a:latin typeface="Arial" panose="020B0604020202020204" pitchFamily="34" charset="0"/>
                <a:cs typeface="Arial" panose="020B0604020202020204" pitchFamily="34" charset="0"/>
              </a:rPr>
              <a:t> </a:t>
            </a:r>
            <a:r>
              <a:rPr lang="en-US" sz="2200" dirty="0" err="1">
                <a:solidFill>
                  <a:srgbClr val="002060"/>
                </a:solidFill>
                <a:latin typeface="Arial" panose="020B0604020202020204" pitchFamily="34" charset="0"/>
                <a:cs typeface="Arial" panose="020B0604020202020204" pitchFamily="34" charset="0"/>
              </a:rPr>
              <a:t>động</a:t>
            </a:r>
            <a:r>
              <a:rPr lang="en-US" sz="2200" dirty="0">
                <a:solidFill>
                  <a:srgbClr val="002060"/>
                </a:solidFill>
                <a:latin typeface="Arial" panose="020B0604020202020204" pitchFamily="34" charset="0"/>
                <a:cs typeface="Arial" panose="020B0604020202020204" pitchFamily="34" charset="0"/>
              </a:rPr>
              <a:t>: 45 </a:t>
            </a:r>
            <a:r>
              <a:rPr lang="en-US" sz="2200" dirty="0" err="1">
                <a:solidFill>
                  <a:srgbClr val="002060"/>
                </a:solidFill>
                <a:latin typeface="Arial" panose="020B0604020202020204" pitchFamily="34" charset="0"/>
                <a:cs typeface="Arial" panose="020B0604020202020204" pitchFamily="34" charset="0"/>
              </a:rPr>
              <a:t>triệu</a:t>
            </a:r>
            <a:r>
              <a:rPr lang="en-US" sz="2200" dirty="0">
                <a:solidFill>
                  <a:srgbClr val="002060"/>
                </a:solidFill>
                <a:latin typeface="Arial" panose="020B0604020202020204" pitchFamily="34" charset="0"/>
                <a:cs typeface="Arial" panose="020B0604020202020204" pitchFamily="34" charset="0"/>
              </a:rPr>
              <a:t> </a:t>
            </a:r>
            <a:r>
              <a:rPr lang="en-US" sz="2200" dirty="0" err="1">
                <a:solidFill>
                  <a:srgbClr val="002060"/>
                </a:solidFill>
                <a:latin typeface="Arial" panose="020B0604020202020204" pitchFamily="34" charset="0"/>
                <a:cs typeface="Arial" panose="020B0604020202020204" pitchFamily="34" charset="0"/>
              </a:rPr>
              <a:t>đồng</a:t>
            </a:r>
            <a:r>
              <a:rPr lang="en-US" sz="2200" dirty="0">
                <a:solidFill>
                  <a:srgbClr val="002060"/>
                </a:solidFill>
                <a:latin typeface="Arial" panose="020B0604020202020204" pitchFamily="34" charset="0"/>
                <a:cs typeface="Arial" panose="020B0604020202020204" pitchFamily="34" charset="0"/>
              </a:rPr>
              <a:t>/</a:t>
            </a:r>
            <a:r>
              <a:rPr lang="en-US" sz="2200" dirty="0" err="1">
                <a:solidFill>
                  <a:srgbClr val="002060"/>
                </a:solidFill>
                <a:latin typeface="Arial" panose="020B0604020202020204" pitchFamily="34" charset="0"/>
                <a:cs typeface="Arial" panose="020B0604020202020204" pitchFamily="34" charset="0"/>
              </a:rPr>
              <a:t>biên</a:t>
            </a:r>
            <a:r>
              <a:rPr lang="en-US" sz="2200" dirty="0">
                <a:solidFill>
                  <a:srgbClr val="002060"/>
                </a:solidFill>
                <a:latin typeface="Arial" panose="020B0604020202020204" pitchFamily="34" charset="0"/>
                <a:cs typeface="Arial" panose="020B0604020202020204" pitchFamily="34" charset="0"/>
              </a:rPr>
              <a:t> </a:t>
            </a:r>
            <a:r>
              <a:rPr lang="en-US" sz="2200" dirty="0" err="1">
                <a:solidFill>
                  <a:srgbClr val="002060"/>
                </a:solidFill>
                <a:latin typeface="Arial" panose="020B0604020202020204" pitchFamily="34" charset="0"/>
                <a:cs typeface="Arial" panose="020B0604020202020204" pitchFamily="34" charset="0"/>
              </a:rPr>
              <a:t>chế</a:t>
            </a:r>
            <a:r>
              <a:rPr lang="en-US" sz="2200" dirty="0">
                <a:solidFill>
                  <a:srgbClr val="002060"/>
                </a:solidFill>
                <a:latin typeface="Arial" panose="020B0604020202020204" pitchFamily="34" charset="0"/>
                <a:cs typeface="Arial" panose="020B0604020202020204" pitchFamily="34" charset="0"/>
              </a:rPr>
              <a:t>/</a:t>
            </a:r>
            <a:r>
              <a:rPr lang="en-US" sz="2200" dirty="0" err="1">
                <a:solidFill>
                  <a:srgbClr val="002060"/>
                </a:solidFill>
                <a:latin typeface="Arial" panose="020B0604020202020204" pitchFamily="34" charset="0"/>
                <a:cs typeface="Arial" panose="020B0604020202020204" pitchFamily="34" charset="0"/>
              </a:rPr>
              <a:t>năm</a:t>
            </a:r>
            <a:r>
              <a:rPr lang="en-US" sz="2200" dirty="0">
                <a:solidFill>
                  <a:srgbClr val="002060"/>
                </a:solidFill>
                <a:latin typeface="Arial" panose="020B0604020202020204" pitchFamily="34" charset="0"/>
                <a:cs typeface="Arial" panose="020B0604020202020204" pitchFamily="34" charset="0"/>
              </a:rPr>
              <a:t>.</a:t>
            </a:r>
          </a:p>
          <a:p>
            <a:pPr lvl="2"/>
            <a:endParaRPr lang="en-US" dirty="0"/>
          </a:p>
        </p:txBody>
      </p:sp>
      <p:sp>
        <p:nvSpPr>
          <p:cNvPr id="4" name="Slide Number Placeholder 3"/>
          <p:cNvSpPr>
            <a:spLocks noGrp="1"/>
          </p:cNvSpPr>
          <p:nvPr>
            <p:ph type="sldNum" sz="quarter" idx="12"/>
          </p:nvPr>
        </p:nvSpPr>
        <p:spPr/>
        <p:txBody>
          <a:bodyPr/>
          <a:lstStyle/>
          <a:p>
            <a:fld id="{9C26F335-B4D6-424E-9970-711117E1B935}" type="slidenum">
              <a:rPr lang="en-US" smtClean="0"/>
              <a:t>8</a:t>
            </a:fld>
            <a:endParaRPr lang="en-US"/>
          </a:p>
        </p:txBody>
      </p:sp>
    </p:spTree>
    <p:extLst>
      <p:ext uri="{BB962C8B-B14F-4D97-AF65-F5344CB8AC3E}">
        <p14:creationId xmlns:p14="http://schemas.microsoft.com/office/powerpoint/2010/main" val="11863987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smtClean="0">
                <a:solidFill>
                  <a:srgbClr val="FF0000"/>
                </a:solidFill>
              </a:rPr>
              <a:t>Nguồn</a:t>
            </a:r>
            <a:r>
              <a:rPr lang="en-US" b="1" dirty="0" smtClean="0">
                <a:solidFill>
                  <a:srgbClr val="FF0000"/>
                </a:solidFill>
              </a:rPr>
              <a:t> </a:t>
            </a:r>
            <a:r>
              <a:rPr lang="en-US" b="1" dirty="0" err="1">
                <a:solidFill>
                  <a:srgbClr val="FF0000"/>
                </a:solidFill>
              </a:rPr>
              <a:t>kinh</a:t>
            </a:r>
            <a:r>
              <a:rPr lang="en-US" b="1" dirty="0">
                <a:solidFill>
                  <a:srgbClr val="FF0000"/>
                </a:solidFill>
              </a:rPr>
              <a:t> </a:t>
            </a:r>
            <a:r>
              <a:rPr lang="en-US" b="1" dirty="0" err="1">
                <a:solidFill>
                  <a:srgbClr val="FF0000"/>
                </a:solidFill>
              </a:rPr>
              <a:t>phí</a:t>
            </a:r>
            <a:r>
              <a:rPr lang="en-US" b="1" dirty="0">
                <a:solidFill>
                  <a:srgbClr val="FF0000"/>
                </a:solidFill>
              </a:rPr>
              <a:t> chi </a:t>
            </a:r>
            <a:r>
              <a:rPr lang="en-US" b="1" dirty="0" err="1">
                <a:solidFill>
                  <a:srgbClr val="FF0000"/>
                </a:solidFill>
              </a:rPr>
              <a:t>thường</a:t>
            </a:r>
            <a:r>
              <a:rPr lang="en-US" b="1" dirty="0">
                <a:solidFill>
                  <a:srgbClr val="FF0000"/>
                </a:solidFill>
              </a:rPr>
              <a:t> </a:t>
            </a:r>
            <a:r>
              <a:rPr lang="en-US" b="1" dirty="0" err="1">
                <a:solidFill>
                  <a:srgbClr val="FF0000"/>
                </a:solidFill>
              </a:rPr>
              <a:t>xuyên</a:t>
            </a:r>
            <a:r>
              <a:rPr lang="en-US" b="1" dirty="0">
                <a:solidFill>
                  <a:srgbClr val="FF0000"/>
                </a:solidFill>
              </a:rPr>
              <a:t> NSNN </a:t>
            </a:r>
            <a:r>
              <a:rPr lang="en-US" b="1" dirty="0" err="1">
                <a:solidFill>
                  <a:srgbClr val="FF0000"/>
                </a:solidFill>
              </a:rPr>
              <a:t>cấp</a:t>
            </a:r>
            <a:r>
              <a:rPr lang="en-US" b="1" dirty="0">
                <a:solidFill>
                  <a:srgbClr val="FF0000"/>
                </a:solidFill>
              </a:rPr>
              <a:t> </a:t>
            </a:r>
            <a:r>
              <a:rPr lang="en-US" b="1" dirty="0" err="1">
                <a:solidFill>
                  <a:srgbClr val="FF0000"/>
                </a:solidFill>
              </a:rPr>
              <a:t>cho</a:t>
            </a:r>
            <a:r>
              <a:rPr lang="en-US" b="1" dirty="0">
                <a:solidFill>
                  <a:srgbClr val="FF0000"/>
                </a:solidFill>
              </a:rPr>
              <a:t> </a:t>
            </a:r>
            <a:r>
              <a:rPr lang="en-US" b="1" dirty="0" err="1">
                <a:solidFill>
                  <a:srgbClr val="FF0000"/>
                </a:solidFill>
              </a:rPr>
              <a:t>các</a:t>
            </a:r>
            <a:r>
              <a:rPr lang="en-US" b="1" dirty="0">
                <a:solidFill>
                  <a:srgbClr val="FF0000"/>
                </a:solidFill>
              </a:rPr>
              <a:t> </a:t>
            </a:r>
            <a:r>
              <a:rPr lang="en-US" b="1" dirty="0" err="1">
                <a:solidFill>
                  <a:srgbClr val="FF0000"/>
                </a:solidFill>
              </a:rPr>
              <a:t>đơn</a:t>
            </a:r>
            <a:r>
              <a:rPr lang="en-US" b="1" dirty="0">
                <a:solidFill>
                  <a:srgbClr val="FF0000"/>
                </a:solidFill>
              </a:rPr>
              <a:t> </a:t>
            </a:r>
            <a:r>
              <a:rPr lang="en-US" b="1" dirty="0" err="1" smtClean="0">
                <a:solidFill>
                  <a:srgbClr val="FF0000"/>
                </a:solidFill>
              </a:rPr>
              <a:t>vị</a:t>
            </a:r>
            <a:r>
              <a:rPr lang="en-US" b="1" dirty="0" smtClean="0">
                <a:solidFill>
                  <a:srgbClr val="FF0000"/>
                </a:solidFill>
              </a:rPr>
              <a:t> (TT)</a:t>
            </a:r>
            <a:endParaRPr lang="en-US" dirty="0"/>
          </a:p>
        </p:txBody>
      </p:sp>
      <p:sp>
        <p:nvSpPr>
          <p:cNvPr id="3" name="Content Placeholder 2"/>
          <p:cNvSpPr>
            <a:spLocks noGrp="1"/>
          </p:cNvSpPr>
          <p:nvPr>
            <p:ph idx="1"/>
          </p:nvPr>
        </p:nvSpPr>
        <p:spPr/>
        <p:txBody>
          <a:bodyPr>
            <a:normAutofit/>
          </a:bodyPr>
          <a:lstStyle/>
          <a:p>
            <a:pPr algn="just"/>
            <a:r>
              <a:rPr lang="en-US" sz="3200" dirty="0" err="1" smtClean="0">
                <a:solidFill>
                  <a:srgbClr val="002060"/>
                </a:solidFill>
                <a:latin typeface="Arial" panose="020B0604020202020204" pitchFamily="34" charset="0"/>
                <a:cs typeface="Arial" panose="020B0604020202020204" pitchFamily="34" charset="0"/>
              </a:rPr>
              <a:t>Trung</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tâm</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Kiểm</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soát</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bệnh</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tật</a:t>
            </a:r>
            <a:endParaRPr lang="en-US" sz="3200" dirty="0" smtClean="0">
              <a:solidFill>
                <a:srgbClr val="002060"/>
              </a:solidFill>
              <a:latin typeface="Arial" panose="020B0604020202020204" pitchFamily="34" charset="0"/>
              <a:cs typeface="Arial" panose="020B0604020202020204" pitchFamily="34" charset="0"/>
            </a:endParaRPr>
          </a:p>
          <a:p>
            <a:pPr lvl="1" algn="just"/>
            <a:r>
              <a:rPr lang="en-US" sz="3200" dirty="0" err="1" smtClean="0">
                <a:solidFill>
                  <a:srgbClr val="002060"/>
                </a:solidFill>
                <a:latin typeface="Arial" panose="020B0604020202020204" pitchFamily="34" charset="0"/>
                <a:cs typeface="Arial" panose="020B0604020202020204" pitchFamily="34" charset="0"/>
              </a:rPr>
              <a:t>Công</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tác</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khám</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chữa</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bệnh</a:t>
            </a:r>
            <a:endParaRPr lang="en-US" sz="3200" dirty="0" smtClean="0">
              <a:solidFill>
                <a:srgbClr val="002060"/>
              </a:solidFill>
              <a:latin typeface="Arial" panose="020B0604020202020204" pitchFamily="34" charset="0"/>
              <a:cs typeface="Arial" panose="020B0604020202020204" pitchFamily="34" charset="0"/>
            </a:endParaRPr>
          </a:p>
          <a:p>
            <a:pPr lvl="2" algn="just"/>
            <a:r>
              <a:rPr lang="en-US" sz="3200" dirty="0">
                <a:solidFill>
                  <a:srgbClr val="002060"/>
                </a:solidFill>
                <a:latin typeface="Arial" panose="020B0604020202020204" pitchFamily="34" charset="0"/>
                <a:cs typeface="Arial" panose="020B0604020202020204" pitchFamily="34" charset="0"/>
              </a:rPr>
              <a:t>Chi con </a:t>
            </a:r>
            <a:r>
              <a:rPr lang="en-US" sz="3200" dirty="0" err="1">
                <a:solidFill>
                  <a:srgbClr val="002060"/>
                </a:solidFill>
                <a:latin typeface="Arial" panose="020B0604020202020204" pitchFamily="34" charset="0"/>
                <a:cs typeface="Arial" panose="020B0604020202020204" pitchFamily="34" charset="0"/>
              </a:rPr>
              <a:t>người</a:t>
            </a:r>
            <a:r>
              <a:rPr lang="en-US" sz="3200" dirty="0">
                <a:solidFill>
                  <a:srgbClr val="002060"/>
                </a:solidFill>
                <a:latin typeface="Arial" panose="020B0604020202020204" pitchFamily="34" charset="0"/>
                <a:cs typeface="Arial" panose="020B0604020202020204" pitchFamily="34" charset="0"/>
              </a:rPr>
              <a:t>: NSNN </a:t>
            </a:r>
            <a:r>
              <a:rPr lang="en-US" sz="3200" dirty="0" err="1">
                <a:solidFill>
                  <a:srgbClr val="002060"/>
                </a:solidFill>
                <a:latin typeface="Arial" panose="020B0604020202020204" pitchFamily="34" charset="0"/>
                <a:cs typeface="Arial" panose="020B0604020202020204" pitchFamily="34" charset="0"/>
              </a:rPr>
              <a:t>đảm</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bảo</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đầy</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đủ</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và</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giảm</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cấp</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phần</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đã</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cơ</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cấu</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vào</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giá</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dịch</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vụ</a:t>
            </a:r>
            <a:r>
              <a:rPr lang="en-US" sz="3200" dirty="0">
                <a:solidFill>
                  <a:srgbClr val="002060"/>
                </a:solidFill>
                <a:latin typeface="Arial" panose="020B0604020202020204" pitchFamily="34" charset="0"/>
                <a:cs typeface="Arial" panose="020B0604020202020204" pitchFamily="34" charset="0"/>
              </a:rPr>
              <a:t>.</a:t>
            </a:r>
          </a:p>
          <a:p>
            <a:pPr lvl="2" algn="just"/>
            <a:r>
              <a:rPr lang="en-US" sz="3200" dirty="0">
                <a:solidFill>
                  <a:srgbClr val="002060"/>
                </a:solidFill>
                <a:latin typeface="Arial" panose="020B0604020202020204" pitchFamily="34" charset="0"/>
                <a:cs typeface="Arial" panose="020B0604020202020204" pitchFamily="34" charset="0"/>
              </a:rPr>
              <a:t>Chi </a:t>
            </a:r>
            <a:r>
              <a:rPr lang="en-US" sz="3200" dirty="0" err="1">
                <a:solidFill>
                  <a:srgbClr val="002060"/>
                </a:solidFill>
                <a:latin typeface="Arial" panose="020B0604020202020204" pitchFamily="34" charset="0"/>
                <a:cs typeface="Arial" panose="020B0604020202020204" pitchFamily="34" charset="0"/>
              </a:rPr>
              <a:t>hoạt</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động</a:t>
            </a:r>
            <a:r>
              <a:rPr lang="en-US" sz="3200" dirty="0">
                <a:solidFill>
                  <a:srgbClr val="002060"/>
                </a:solidFill>
                <a:latin typeface="Arial" panose="020B0604020202020204" pitchFamily="34" charset="0"/>
                <a:cs typeface="Arial" panose="020B0604020202020204" pitchFamily="34" charset="0"/>
              </a:rPr>
              <a:t>: 10 </a:t>
            </a:r>
            <a:r>
              <a:rPr lang="en-US" sz="3200" dirty="0" err="1">
                <a:solidFill>
                  <a:srgbClr val="002060"/>
                </a:solidFill>
                <a:latin typeface="Arial" panose="020B0604020202020204" pitchFamily="34" charset="0"/>
                <a:cs typeface="Arial" panose="020B0604020202020204" pitchFamily="34" charset="0"/>
              </a:rPr>
              <a:t>triệu</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đồng</a:t>
            </a:r>
            <a:r>
              <a:rPr lang="en-US" sz="3200" dirty="0">
                <a:solidFill>
                  <a:srgbClr val="002060"/>
                </a:solidFill>
                <a:latin typeface="Arial" panose="020B0604020202020204" pitchFamily="34" charset="0"/>
                <a:cs typeface="Arial" panose="020B0604020202020204" pitchFamily="34" charset="0"/>
              </a:rPr>
              <a:t>/</a:t>
            </a:r>
            <a:r>
              <a:rPr lang="en-US" sz="3200" dirty="0" err="1">
                <a:solidFill>
                  <a:srgbClr val="002060"/>
                </a:solidFill>
                <a:latin typeface="Arial" panose="020B0604020202020204" pitchFamily="34" charset="0"/>
                <a:cs typeface="Arial" panose="020B0604020202020204" pitchFamily="34" charset="0"/>
              </a:rPr>
              <a:t>giường</a:t>
            </a:r>
            <a:r>
              <a:rPr lang="en-US" sz="3200" dirty="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bệnh</a:t>
            </a:r>
            <a:r>
              <a:rPr lang="en-US" sz="3200" dirty="0" smtClean="0">
                <a:solidFill>
                  <a:srgbClr val="002060"/>
                </a:solidFill>
                <a:latin typeface="Arial" panose="020B0604020202020204" pitchFamily="34" charset="0"/>
                <a:cs typeface="Arial" panose="020B0604020202020204" pitchFamily="34" charset="0"/>
              </a:rPr>
              <a:t>/</a:t>
            </a:r>
            <a:r>
              <a:rPr lang="en-US" sz="3200" dirty="0" err="1" smtClean="0">
                <a:solidFill>
                  <a:srgbClr val="002060"/>
                </a:solidFill>
                <a:latin typeface="Arial" panose="020B0604020202020204" pitchFamily="34" charset="0"/>
                <a:cs typeface="Arial" panose="020B0604020202020204" pitchFamily="34" charset="0"/>
              </a:rPr>
              <a:t>năm</a:t>
            </a:r>
            <a:r>
              <a:rPr lang="en-US" sz="3200" dirty="0" smtClean="0">
                <a:solidFill>
                  <a:srgbClr val="002060"/>
                </a:solidFill>
                <a:latin typeface="Arial" panose="020B0604020202020204" pitchFamily="34" charset="0"/>
                <a:cs typeface="Arial" panose="020B0604020202020204" pitchFamily="34" charset="0"/>
              </a:rPr>
              <a:t>.</a:t>
            </a:r>
            <a:endParaRPr lang="en-US" sz="3200" dirty="0">
              <a:solidFill>
                <a:srgbClr val="002060"/>
              </a:solidFill>
              <a:latin typeface="Arial" panose="020B0604020202020204" pitchFamily="34" charset="0"/>
              <a:cs typeface="Arial" panose="020B0604020202020204" pitchFamily="34" charset="0"/>
            </a:endParaRPr>
          </a:p>
          <a:p>
            <a:pPr lvl="1" algn="just"/>
            <a:r>
              <a:rPr lang="en-US" sz="3200" dirty="0" err="1" smtClean="0">
                <a:solidFill>
                  <a:srgbClr val="002060"/>
                </a:solidFill>
                <a:latin typeface="Arial" panose="020B0604020202020204" pitchFamily="34" charset="0"/>
                <a:cs typeface="Arial" panose="020B0604020202020204" pitchFamily="34" charset="0"/>
              </a:rPr>
              <a:t>Công</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tác</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phòng</a:t>
            </a:r>
            <a:r>
              <a:rPr lang="en-US" sz="3200" dirty="0" smtClean="0">
                <a:solidFill>
                  <a:srgbClr val="002060"/>
                </a:solidFill>
                <a:latin typeface="Arial" panose="020B0604020202020204" pitchFamily="34" charset="0"/>
                <a:cs typeface="Arial" panose="020B0604020202020204" pitchFamily="34" charset="0"/>
              </a:rPr>
              <a:t> </a:t>
            </a:r>
            <a:r>
              <a:rPr lang="en-US" sz="3200" dirty="0" err="1" smtClean="0">
                <a:solidFill>
                  <a:srgbClr val="002060"/>
                </a:solidFill>
                <a:latin typeface="Arial" panose="020B0604020202020204" pitchFamily="34" charset="0"/>
                <a:cs typeface="Arial" panose="020B0604020202020204" pitchFamily="34" charset="0"/>
              </a:rPr>
              <a:t>bệnh</a:t>
            </a:r>
            <a:endParaRPr lang="en-US" sz="3200" dirty="0" smtClean="0">
              <a:solidFill>
                <a:srgbClr val="002060"/>
              </a:solidFill>
              <a:latin typeface="Arial" panose="020B0604020202020204" pitchFamily="34" charset="0"/>
              <a:cs typeface="Arial" panose="020B0604020202020204" pitchFamily="34" charset="0"/>
            </a:endParaRPr>
          </a:p>
          <a:p>
            <a:pPr lvl="2" algn="just"/>
            <a:r>
              <a:rPr lang="en-US" sz="3200" dirty="0">
                <a:solidFill>
                  <a:srgbClr val="002060"/>
                </a:solidFill>
                <a:latin typeface="Arial" panose="020B0604020202020204" pitchFamily="34" charset="0"/>
                <a:cs typeface="Arial" panose="020B0604020202020204" pitchFamily="34" charset="0"/>
              </a:rPr>
              <a:t>Chi con </a:t>
            </a:r>
            <a:r>
              <a:rPr lang="en-US" sz="3200" dirty="0" err="1">
                <a:solidFill>
                  <a:srgbClr val="002060"/>
                </a:solidFill>
                <a:latin typeface="Arial" panose="020B0604020202020204" pitchFamily="34" charset="0"/>
                <a:cs typeface="Arial" panose="020B0604020202020204" pitchFamily="34" charset="0"/>
              </a:rPr>
              <a:t>người</a:t>
            </a:r>
            <a:r>
              <a:rPr lang="en-US" sz="3200" dirty="0">
                <a:solidFill>
                  <a:srgbClr val="002060"/>
                </a:solidFill>
                <a:latin typeface="Arial" panose="020B0604020202020204" pitchFamily="34" charset="0"/>
                <a:cs typeface="Arial" panose="020B0604020202020204" pitchFamily="34" charset="0"/>
              </a:rPr>
              <a:t>: NSNN </a:t>
            </a:r>
            <a:r>
              <a:rPr lang="en-US" sz="3200" dirty="0" err="1">
                <a:solidFill>
                  <a:srgbClr val="002060"/>
                </a:solidFill>
                <a:latin typeface="Arial" panose="020B0604020202020204" pitchFamily="34" charset="0"/>
                <a:cs typeface="Arial" panose="020B0604020202020204" pitchFamily="34" charset="0"/>
              </a:rPr>
              <a:t>đảm</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bảo</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đầy</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đủ</a:t>
            </a:r>
            <a:r>
              <a:rPr lang="en-US" sz="3200" dirty="0">
                <a:solidFill>
                  <a:srgbClr val="002060"/>
                </a:solidFill>
                <a:latin typeface="Arial" panose="020B0604020202020204" pitchFamily="34" charset="0"/>
                <a:cs typeface="Arial" panose="020B0604020202020204" pitchFamily="34" charset="0"/>
              </a:rPr>
              <a:t>.</a:t>
            </a:r>
          </a:p>
          <a:p>
            <a:pPr lvl="2" algn="just"/>
            <a:r>
              <a:rPr lang="en-US" sz="3200" dirty="0">
                <a:solidFill>
                  <a:srgbClr val="002060"/>
                </a:solidFill>
                <a:latin typeface="Arial" panose="020B0604020202020204" pitchFamily="34" charset="0"/>
                <a:cs typeface="Arial" panose="020B0604020202020204" pitchFamily="34" charset="0"/>
              </a:rPr>
              <a:t>Chi </a:t>
            </a:r>
            <a:r>
              <a:rPr lang="en-US" sz="3200" dirty="0" err="1">
                <a:solidFill>
                  <a:srgbClr val="002060"/>
                </a:solidFill>
                <a:latin typeface="Arial" panose="020B0604020202020204" pitchFamily="34" charset="0"/>
                <a:cs typeface="Arial" panose="020B0604020202020204" pitchFamily="34" charset="0"/>
              </a:rPr>
              <a:t>hoạt</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động</a:t>
            </a:r>
            <a:r>
              <a:rPr lang="en-US" sz="3200" dirty="0">
                <a:solidFill>
                  <a:srgbClr val="002060"/>
                </a:solidFill>
                <a:latin typeface="Arial" panose="020B0604020202020204" pitchFamily="34" charset="0"/>
                <a:cs typeface="Arial" panose="020B0604020202020204" pitchFamily="34" charset="0"/>
              </a:rPr>
              <a:t>: 45 </a:t>
            </a:r>
            <a:r>
              <a:rPr lang="en-US" sz="3200" dirty="0" err="1">
                <a:solidFill>
                  <a:srgbClr val="002060"/>
                </a:solidFill>
                <a:latin typeface="Arial" panose="020B0604020202020204" pitchFamily="34" charset="0"/>
                <a:cs typeface="Arial" panose="020B0604020202020204" pitchFamily="34" charset="0"/>
              </a:rPr>
              <a:t>triệu</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đồng</a:t>
            </a:r>
            <a:r>
              <a:rPr lang="en-US" sz="3200" dirty="0">
                <a:solidFill>
                  <a:srgbClr val="002060"/>
                </a:solidFill>
                <a:latin typeface="Arial" panose="020B0604020202020204" pitchFamily="34" charset="0"/>
                <a:cs typeface="Arial" panose="020B0604020202020204" pitchFamily="34" charset="0"/>
              </a:rPr>
              <a:t>/</a:t>
            </a:r>
            <a:r>
              <a:rPr lang="en-US" sz="3200" dirty="0" err="1">
                <a:solidFill>
                  <a:srgbClr val="002060"/>
                </a:solidFill>
                <a:latin typeface="Arial" panose="020B0604020202020204" pitchFamily="34" charset="0"/>
                <a:cs typeface="Arial" panose="020B0604020202020204" pitchFamily="34" charset="0"/>
              </a:rPr>
              <a:t>biên</a:t>
            </a:r>
            <a:r>
              <a:rPr lang="en-US" sz="3200" dirty="0">
                <a:solidFill>
                  <a:srgbClr val="002060"/>
                </a:solidFill>
                <a:latin typeface="Arial" panose="020B0604020202020204" pitchFamily="34" charset="0"/>
                <a:cs typeface="Arial" panose="020B0604020202020204" pitchFamily="34" charset="0"/>
              </a:rPr>
              <a:t> </a:t>
            </a:r>
            <a:r>
              <a:rPr lang="en-US" sz="3200" dirty="0" err="1">
                <a:solidFill>
                  <a:srgbClr val="002060"/>
                </a:solidFill>
                <a:latin typeface="Arial" panose="020B0604020202020204" pitchFamily="34" charset="0"/>
                <a:cs typeface="Arial" panose="020B0604020202020204" pitchFamily="34" charset="0"/>
              </a:rPr>
              <a:t>chế</a:t>
            </a:r>
            <a:r>
              <a:rPr lang="en-US" sz="3200" dirty="0">
                <a:solidFill>
                  <a:srgbClr val="002060"/>
                </a:solidFill>
                <a:latin typeface="Arial" panose="020B0604020202020204" pitchFamily="34" charset="0"/>
                <a:cs typeface="Arial" panose="020B0604020202020204" pitchFamily="34" charset="0"/>
              </a:rPr>
              <a:t>/</a:t>
            </a:r>
            <a:r>
              <a:rPr lang="en-US" sz="3200" dirty="0" err="1">
                <a:solidFill>
                  <a:srgbClr val="002060"/>
                </a:solidFill>
                <a:latin typeface="Arial" panose="020B0604020202020204" pitchFamily="34" charset="0"/>
                <a:cs typeface="Arial" panose="020B0604020202020204" pitchFamily="34" charset="0"/>
              </a:rPr>
              <a:t>năm</a:t>
            </a:r>
            <a:r>
              <a:rPr lang="en-US" sz="3200" dirty="0">
                <a:solidFill>
                  <a:srgbClr val="002060"/>
                </a:solidFill>
                <a:latin typeface="Arial" panose="020B0604020202020204" pitchFamily="34" charset="0"/>
                <a:cs typeface="Arial" panose="020B0604020202020204" pitchFamily="34" charset="0"/>
              </a:rPr>
              <a:t>.</a:t>
            </a:r>
          </a:p>
          <a:p>
            <a:pPr lvl="1" algn="just"/>
            <a:endParaRPr lang="en-US" sz="2800" dirty="0">
              <a:solidFill>
                <a:srgbClr val="002060"/>
              </a:solidFill>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2"/>
          </p:nvPr>
        </p:nvSpPr>
        <p:spPr/>
        <p:txBody>
          <a:bodyPr/>
          <a:lstStyle/>
          <a:p>
            <a:fld id="{9C26F335-B4D6-424E-9970-711117E1B935}" type="slidenum">
              <a:rPr lang="en-US" smtClean="0"/>
              <a:t>9</a:t>
            </a:fld>
            <a:endParaRPr lang="en-US"/>
          </a:p>
        </p:txBody>
      </p:sp>
    </p:spTree>
    <p:extLst>
      <p:ext uri="{BB962C8B-B14F-4D97-AF65-F5344CB8AC3E}">
        <p14:creationId xmlns:p14="http://schemas.microsoft.com/office/powerpoint/2010/main" val="45235566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2523</TotalTime>
  <Words>4220</Words>
  <Application>Microsoft Office PowerPoint</Application>
  <PresentationFormat>Custom</PresentationFormat>
  <Paragraphs>265</Paragraphs>
  <Slides>36</Slides>
  <Notes>0</Notes>
  <HiddenSlides>0</HiddenSlides>
  <MMClips>0</MMClips>
  <ScaleCrop>false</ScaleCrop>
  <HeadingPairs>
    <vt:vector size="4" baseType="variant">
      <vt:variant>
        <vt:lpstr>Theme</vt:lpstr>
      </vt:variant>
      <vt:variant>
        <vt:i4>1</vt:i4>
      </vt:variant>
      <vt:variant>
        <vt:lpstr>Slide Titles</vt:lpstr>
      </vt:variant>
      <vt:variant>
        <vt:i4>36</vt:i4>
      </vt:variant>
    </vt:vector>
  </HeadingPairs>
  <TitlesOfParts>
    <vt:vector size="37" baseType="lpstr">
      <vt:lpstr>Office Theme</vt:lpstr>
      <vt:lpstr>MỘT SỐ NỘI DUNG  QUẢN LÝ TÀI CHÍNH  TẠI CÁC ĐƠN VỊ SỰ NGHIỆP CÔNG LẬP TRONG LĨNH VỰC Y TẾ TRÊN ĐỊA BÀN TỈNH ĐỒNG NAI</vt:lpstr>
      <vt:lpstr>CƠ SỞ PHÁP LÝ</vt:lpstr>
      <vt:lpstr>PHÂN LOẠI ĐƠN VỊ SỰ NGHIỆP Y TẾ</vt:lpstr>
      <vt:lpstr>Phân loại 24 đơn vị sự nghiệp y tế công lập</vt:lpstr>
      <vt:lpstr>CÁC NGUỒN TÀI CHÍNH CỦA ĐƠN VỊ</vt:lpstr>
      <vt:lpstr>CÁC NGUỒN TÀI CHÍNH CỦA ĐƠN VỊ (TT)</vt:lpstr>
      <vt:lpstr>Nguồn kinh phí chi thường xuyên NSNN cấp cho các đơn vị </vt:lpstr>
      <vt:lpstr>Nguồn kinh phí chi thường xuyên NSNN cấp cho các đơn vị (TT)</vt:lpstr>
      <vt:lpstr>Nguồn kinh phí chi thường xuyên NSNN cấp cho các đơn vị (TT)</vt:lpstr>
      <vt:lpstr>CÁC NGUỒN TÀI CHÍNH CỦA ĐƠN VỊ (TT):</vt:lpstr>
      <vt:lpstr>MỨC THU GIÁ DỊCH VỤ KCB</vt:lpstr>
      <vt:lpstr>MỨC THU GIÁ DỊCH VỤ Y TẾ DỰ PHÒNG</vt:lpstr>
      <vt:lpstr>NỘI DUNG CHI</vt:lpstr>
      <vt:lpstr>PHÂN PHỐI KẾT QUẢ TÀI CHÍNH TRONG NĂM</vt:lpstr>
      <vt:lpstr>PHÂN PHỐI KẾT QUẢ TÀI CHÍNH TRONG NĂM (TT)</vt:lpstr>
      <vt:lpstr>PHÂN PHỐI KẾT QUẢ TÀI CHÍNH TRONG NĂM (TT)</vt:lpstr>
      <vt:lpstr>PHÂN PHỐI KẾT QUẢ TÀI CHÍNH TRONG NĂM (TT)</vt:lpstr>
      <vt:lpstr>Tạm chi trước thu nhập tăng thêm trong năm</vt:lpstr>
      <vt:lpstr>Theo dõi và sử dụng nguồn CCTL</vt:lpstr>
      <vt:lpstr>Theo dõi và sử dụng nguồn CCTL (TT)</vt:lpstr>
      <vt:lpstr>Theo dõi và sử dụng nguồn CCTL (TT)</vt:lpstr>
      <vt:lpstr>Chuyển nguồn kinh phí NSNN cấp</vt:lpstr>
      <vt:lpstr>TRÁCH NHIỆM CỦA THỦ TRƯỞNG ĐƠN VỊ</vt:lpstr>
      <vt:lpstr>TRÁCH NHIỆM CỦA THỦ TRƯỞNG ĐƠN VỊ (TT)</vt:lpstr>
      <vt:lpstr>TRÁCH NHIỆM CỦA THỦ TRƯỞNG ĐƠN VỊ (TT)</vt:lpstr>
      <vt:lpstr>TRÁCH NHIỆM CỦA THỦ TRƯỞNG ĐƠN VỊ (TT)</vt:lpstr>
      <vt:lpstr>TRÁCH NHIỆM CỦA THỦ TRƯỞNG ĐƠN VỊ (TT)</vt:lpstr>
      <vt:lpstr>TRÁCH NHIỆM CỦA THỦ TRƯỞNG ĐƠN VỊ (TT)</vt:lpstr>
      <vt:lpstr>TRÁCH NHIỆM CỦA THỦ TRƯỞNG ĐƠN VỊ (TT)</vt:lpstr>
      <vt:lpstr>MỘT SỐ NỘI DUNG CẦN LƯU Ý</vt:lpstr>
      <vt:lpstr>MỘT SỐ NỘI DUNG CẦN LƯU Ý (TT)</vt:lpstr>
      <vt:lpstr>MỘT SỐ NỘI DUNG CẦN LƯU Ý (TT)</vt:lpstr>
      <vt:lpstr>MỘT SỐ NỘI DUNG CẦN LƯU Ý (TT)</vt:lpstr>
      <vt:lpstr>MỘT SỐ NỘI DUNG CẦN LƯU Ý (TT)</vt:lpstr>
      <vt:lpstr>MỘT SỐ NỘI DUNG CẦN LƯU Ý (TT)</vt:lpstr>
      <vt:lpstr>CHÂN THÀNH CÁM ƠN CÁC ANH/CHỊ ĐÃ CHÚ Ý LẮNG NGHE</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Một số nội dung quản lý tài chính đơn vị sự nghiệp công lập lĩnh vực y tế</dc:title>
  <dc:creator>HoLeTrung</dc:creator>
  <cp:lastModifiedBy>TOSHIBA</cp:lastModifiedBy>
  <cp:revision>161</cp:revision>
  <cp:lastPrinted>2019-05-06T23:55:04Z</cp:lastPrinted>
  <dcterms:created xsi:type="dcterms:W3CDTF">2019-05-03T03:37:47Z</dcterms:created>
  <dcterms:modified xsi:type="dcterms:W3CDTF">2019-05-07T00:58:46Z</dcterms:modified>
</cp:coreProperties>
</file>