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409" r:id="rId3"/>
    <p:sldId id="412" r:id="rId4"/>
    <p:sldId id="415" r:id="rId5"/>
    <p:sldId id="410" r:id="rId6"/>
    <p:sldId id="413" r:id="rId7"/>
    <p:sldId id="414" r:id="rId8"/>
  </p:sldIdLst>
  <p:sldSz cx="12192000" cy="6858000"/>
  <p:notesSz cx="6797675" cy="9928225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8BB9"/>
    <a:srgbClr val="A85231"/>
    <a:srgbClr val="E0E9EC"/>
    <a:srgbClr val="F0F4F6"/>
    <a:srgbClr val="DEE7EA"/>
    <a:srgbClr val="D7E1E5"/>
    <a:srgbClr val="CAD7DC"/>
    <a:srgbClr val="B8C9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70" autoAdjust="0"/>
    <p:restoredTop sz="85844" autoAdjust="0"/>
  </p:normalViewPr>
  <p:slideViewPr>
    <p:cSldViewPr snapToGrid="0">
      <p:cViewPr>
        <p:scale>
          <a:sx n="85" d="100"/>
          <a:sy n="85" d="100"/>
        </p:scale>
        <p:origin x="-84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1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F19F-5BD4-432E-BFCC-F329D36FB2BD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5F36-C99E-4A22-9E8C-9614067E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57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9C95FE-E2BA-4C60-8DAB-77B681FF9E9D}" type="datetimeFigureOut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7F9179-3942-4C7B-87D7-D27E6C545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298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9179-3942-4C7B-87D7-D27E6C545D2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736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9179-3942-4C7B-87D7-D27E6C545D2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365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4F8ABD-33C6-4705-ABDE-323EE6407E3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F1FC9-C971-40F5-BDDC-BE3D8BBF7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056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0EF60E-07FC-4B7A-AC37-680884BBD169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0D72EC-C9BB-4326-A471-A5EA9E965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131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98F9C-D6AA-4B1A-8370-8C58CF95DD93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D55FC5-A14B-4DCD-A795-E8676C830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7752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79C1C-A16D-4F3F-B21B-F281EC717F9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89B04D-60AD-4FB9-9EC2-5B1047C83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725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8A9DA8-8708-484B-92AF-871916076BE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159FB-1F8A-44C1-BCA3-7E2C30C34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84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218CC-59B3-4CDF-803D-87B0C3904EDE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382D9-FE86-42EC-B549-C427D1EEF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405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94227-DD15-47B3-9C6A-B4DB69FB0820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F7053D-9448-44A5-9E9E-9B32E8174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65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BEB0ED-677D-4A5C-8ABB-1A516E38451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3175"/>
            <a:ext cx="7072086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Cục Công nghệ thông tin – Bộ Y tế, 11/2017.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8AB70-C416-4A9D-A52D-80FBEF3C2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956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CBDDD-CD4D-4F9C-B1D9-BD3E140A363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AD327-F2D8-480B-A5EB-91DE94D47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64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DE351-0C68-452E-81AC-26E61BE75531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D756F-5FAC-4B4D-990F-15B8EF002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938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E5CD9-3C5D-41C0-BBCE-30590D06DAE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C4BD9-B891-4E52-88D4-9F28038BB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318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400">
              <a:srgbClr val="E0E9EC"/>
            </a:gs>
            <a:gs pos="0">
              <a:srgbClr val="F0F4F6"/>
            </a:gs>
            <a:gs pos="100000">
              <a:srgbClr val="B8C9D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235075"/>
            <a:ext cx="10515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25" y="63531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C7A8B-5744-4FB8-8A6B-DDB0476F584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3175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Your name company, you slogan gose here...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54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A996D43-E038-432B-9235-E2BD1B963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595959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Cục Công nghệ thông tin – Bộ Y tế, 12/2017</a:t>
            </a:r>
            <a:endParaRPr lang="en-US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1AA4F48-54B3-40C1-B115-03904FE0BE80}" type="slidenum">
              <a:rPr lang="en-US" altLang="en-US">
                <a:solidFill>
                  <a:srgbClr val="595959"/>
                </a:solidFill>
                <a:latin typeface="Century Gothic" pitchFamily="34" charset="0"/>
              </a:rPr>
              <a:pPr/>
              <a:t>1</a:t>
            </a:fld>
            <a:endParaRPr lang="en-US" altLang="en-US">
              <a:solidFill>
                <a:srgbClr val="595959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25" y="-327025"/>
            <a:ext cx="6965950" cy="4584700"/>
            <a:chOff x="2612265" y="0"/>
            <a:chExt cx="6967471" cy="4585105"/>
          </a:xfrm>
        </p:grpSpPr>
        <p:sp>
          <p:nvSpPr>
            <p:cNvPr id="6" name="Rectangle 5"/>
            <p:cNvSpPr/>
            <p:nvPr/>
          </p:nvSpPr>
          <p:spPr>
            <a:xfrm>
              <a:off x="2612265" y="0"/>
              <a:ext cx="6967471" cy="44819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12265" y="4481909"/>
              <a:ext cx="2381770" cy="10319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94035" y="4481909"/>
              <a:ext cx="2321432" cy="1031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5467" y="4481909"/>
              <a:ext cx="2264269" cy="1031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8549" y="1557900"/>
            <a:ext cx="75215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CNTT </a:t>
            </a:r>
          </a:p>
          <a:p>
            <a:pPr algn="ctr" eaLnBrk="1" hangingPunct="1"/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2018 – 2020</a:t>
            </a:r>
          </a:p>
          <a:p>
            <a:pPr algn="ctr" eaLnBrk="1" hangingPunct="1"/>
            <a:endParaRPr lang="en-US" altLang="en-US" sz="240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41534" y="260912"/>
            <a:ext cx="1299914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141"/>
            <a:ext cx="10515600" cy="688975"/>
          </a:xfrm>
        </p:spPr>
        <p:txBody>
          <a:bodyPr/>
          <a:lstStyle/>
          <a:p>
            <a:r>
              <a:rPr lang="en-US" smtClean="0"/>
              <a:t>Nhiệm vụ của Trạm y tế xã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Cục Công nghệ thông tin – Bộ Y tế, 12/2017.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AB70-C416-4A9D-A52D-80FBEF3C28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64956" y="1038393"/>
            <a:ext cx="2650210" cy="418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DÂN SỐ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956" y="1611825"/>
            <a:ext cx="2650210" cy="44945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Hộ khẩu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Nhân khẩu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Giấy chứng sinh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B</a:t>
            </a:r>
            <a:r>
              <a:rPr lang="en-US" smtClean="0">
                <a:solidFill>
                  <a:schemeClr val="bg1"/>
                </a:solidFill>
              </a:rPr>
              <a:t>ệnh nhân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Công trình vệ sinh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Đ</a:t>
            </a:r>
            <a:r>
              <a:rPr lang="en-US" smtClean="0">
                <a:solidFill>
                  <a:schemeClr val="bg1"/>
                </a:solidFill>
              </a:rPr>
              <a:t>iều chỉnh số hộ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Lịch sử tách hộ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7051" y="1043559"/>
            <a:ext cx="2650210" cy="418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CHĂM SÓC SỨC KHỎE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07048" y="1611825"/>
            <a:ext cx="2650210" cy="44945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Khám chuyên </a:t>
            </a:r>
            <a:r>
              <a:rPr lang="en-US" smtClean="0">
                <a:solidFill>
                  <a:schemeClr val="bg1"/>
                </a:solidFill>
              </a:rPr>
              <a:t>khoa (HIV, lao, sốt rét, phụ khoa, sinh nở, phá thai, …)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hò sơ sức khỏe cá nhân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bệnh (lây nhiễm, không lây nhiễm, tâm thần, tai nạn thương tích)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Tiêm </a:t>
            </a:r>
            <a:r>
              <a:rPr lang="en-US" smtClean="0">
                <a:solidFill>
                  <a:schemeClr val="bg1"/>
                </a:solidFill>
              </a:rPr>
              <a:t>chủng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dinh dưỡng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tử vong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HIV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truyền thông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9091" y="1040979"/>
            <a:ext cx="2650210" cy="418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AN TOÀN THỰC PHẨM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9088" y="1611825"/>
            <a:ext cx="2650210" cy="449192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ca ngộ độc thực phẩm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Test nhanh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Quản lý người bị ngộ độc thực phẩm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1131" y="1038399"/>
            <a:ext cx="2650210" cy="418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BÁO CÁO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91128" y="1611825"/>
            <a:ext cx="2650210" cy="44893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Báo cáo công trình vệ sinh (04 BC)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Báo cáo tiêm chủng (06 BC)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Báo cáo theo TT 27 (10 BCX, 16 BCH)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BC bệnh nhân truyền nhiễm (19 BC)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BC Bệnh không lây nhiễm (13 BC)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BC bệnh lây nhiễm (02 BC)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Báo cáo khác, báo cáo bổ sung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>
            <a:spLocks noChangeArrowheads="1"/>
          </p:cNvSpPr>
          <p:nvPr/>
        </p:nvSpPr>
        <p:spPr bwMode="auto">
          <a:xfrm rot="2700000">
            <a:off x="787039" y="1940844"/>
            <a:ext cx="2869145" cy="2915562"/>
          </a:xfrm>
          <a:prstGeom prst="roundRect">
            <a:avLst>
              <a:gd name="adj" fmla="val 15051"/>
            </a:avLst>
          </a:prstGeom>
          <a:solidFill>
            <a:srgbClr val="26ACE5"/>
          </a:solidFill>
          <a:ln>
            <a:noFill/>
          </a:ln>
          <a:effectLst>
            <a:outerShdw blurRad="203200" dist="88900" dir="6900004" algn="t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 rot="2700000">
            <a:off x="4712195" y="2000153"/>
            <a:ext cx="2852833" cy="2852833"/>
          </a:xfrm>
          <a:prstGeom prst="roundRect">
            <a:avLst>
              <a:gd name="adj" fmla="val 15051"/>
            </a:avLst>
          </a:prstGeom>
          <a:solidFill>
            <a:schemeClr val="accent2"/>
          </a:solidFill>
          <a:ln>
            <a:noFill/>
          </a:ln>
          <a:effectLst>
            <a:outerShdw blurRad="203200" dist="88900" dir="6900004" algn="t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 rot="2700000">
            <a:off x="8698558" y="2032027"/>
            <a:ext cx="2932706" cy="2782405"/>
          </a:xfrm>
          <a:prstGeom prst="roundRect">
            <a:avLst>
              <a:gd name="adj" fmla="val 15051"/>
            </a:avLst>
          </a:prstGeom>
          <a:solidFill>
            <a:srgbClr val="F17647"/>
          </a:solidFill>
          <a:ln>
            <a:noFill/>
          </a:ln>
          <a:effectLst>
            <a:outerShdw blurRad="203200" dist="88900" dir="6900004" algn="t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6889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t>Thực trạng sổ </a:t>
            </a:r>
            <a:r>
              <a:rPr lang="en-US" altLang="en-US" err="1" smtClean="0">
                <a:solidFill>
                  <a:schemeClr val="tx1"/>
                </a:solidFill>
                <a:latin typeface="Calibri" pitchFamily="34" charset="0"/>
              </a:rPr>
              <a:t>sách</a:t>
            </a:r>
            <a:r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t> TYT Xã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Cục</a:t>
            </a:r>
            <a:r>
              <a:rPr lang="en-US"/>
              <a:t> </a:t>
            </a:r>
            <a:r>
              <a:rPr lang="en-US" err="1"/>
              <a:t>Công</a:t>
            </a:r>
            <a:r>
              <a:rPr lang="en-US"/>
              <a:t> </a:t>
            </a:r>
            <a:r>
              <a:rPr lang="en-US" err="1"/>
              <a:t>nghệ</a:t>
            </a:r>
            <a:r>
              <a:rPr lang="en-US"/>
              <a:t> </a:t>
            </a:r>
            <a:r>
              <a:rPr lang="en-US" err="1"/>
              <a:t>thông</a:t>
            </a:r>
            <a:r>
              <a:rPr lang="en-US"/>
              <a:t> tin – </a:t>
            </a:r>
            <a:r>
              <a:rPr lang="en-US" err="1"/>
              <a:t>Bộ</a:t>
            </a:r>
            <a:r>
              <a:rPr lang="en-US"/>
              <a:t> Y </a:t>
            </a:r>
            <a:r>
              <a:rPr lang="en-US" err="1"/>
              <a:t>tế</a:t>
            </a:r>
            <a:r>
              <a:rPr lang="en-US"/>
              <a:t>, </a:t>
            </a:r>
            <a:r>
              <a:rPr lang="en-US" smtClean="0"/>
              <a:t>12/2017</a:t>
            </a:r>
            <a:endParaRPr lang="en-US"/>
          </a:p>
        </p:txBody>
      </p:sp>
      <p:sp>
        <p:nvSpPr>
          <p:cNvPr id="204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77F31E-CC6B-490E-962B-7481DFF93B55}" type="slidenum">
              <a:rPr lang="en-US" altLang="en-US">
                <a:solidFill>
                  <a:srgbClr val="595959"/>
                </a:solidFill>
                <a:latin typeface="Century Gothic" pitchFamily="34" charset="0"/>
              </a:rPr>
              <a:pPr/>
              <a:t>3</a:t>
            </a:fld>
            <a:endParaRPr lang="en-US" altLang="en-US">
              <a:solidFill>
                <a:srgbClr val="595959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166" y="1957121"/>
            <a:ext cx="2936883" cy="2901306"/>
            <a:chOff x="605166" y="1957121"/>
            <a:chExt cx="2936883" cy="2901306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 rot="2700000">
              <a:off x="622955" y="1939332"/>
              <a:ext cx="2901306" cy="2936883"/>
            </a:xfrm>
            <a:prstGeom prst="roundRect">
              <a:avLst>
                <a:gd name="adj" fmla="val 15051"/>
              </a:avLst>
            </a:prstGeom>
            <a:gradFill rotWithShape="1">
              <a:gsLst>
                <a:gs pos="0">
                  <a:srgbClr val="FEFDFB"/>
                </a:gs>
                <a:gs pos="50999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203200" dist="88900" dir="6900004" algn="t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1197212" y="2267650"/>
              <a:ext cx="1710794" cy="228106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572185" y="1983909"/>
            <a:ext cx="2860129" cy="2907080"/>
            <a:chOff x="4572185" y="1983909"/>
            <a:chExt cx="2860129" cy="2907080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700000">
              <a:off x="4548710" y="2007384"/>
              <a:ext cx="2907080" cy="2860129"/>
            </a:xfrm>
            <a:prstGeom prst="roundRect">
              <a:avLst>
                <a:gd name="adj" fmla="val 15051"/>
              </a:avLst>
            </a:prstGeom>
            <a:gradFill rotWithShape="1">
              <a:gsLst>
                <a:gs pos="0">
                  <a:srgbClr val="FEFDFB"/>
                </a:gs>
                <a:gs pos="50999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203200" dist="88900" dir="6900004" algn="t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91962" y="2636718"/>
              <a:ext cx="2187938" cy="164095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599237" y="2013994"/>
            <a:ext cx="2865414" cy="2865413"/>
            <a:chOff x="8526667" y="1984966"/>
            <a:chExt cx="2865414" cy="2865413"/>
          </a:xfrm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 rot="2700000">
              <a:off x="8526667" y="1984966"/>
              <a:ext cx="2865413" cy="2865414"/>
            </a:xfrm>
            <a:prstGeom prst="roundRect">
              <a:avLst>
                <a:gd name="adj" fmla="val 15051"/>
              </a:avLst>
            </a:prstGeom>
            <a:gradFill rotWithShape="1">
              <a:gsLst>
                <a:gs pos="0">
                  <a:srgbClr val="FEFDFB"/>
                </a:gs>
                <a:gs pos="50999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203200" dist="88900" dir="6900004" algn="t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077848" y="2309316"/>
              <a:ext cx="1723770" cy="2298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03322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Thực trạng sổ sách tại TYT xã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Cục Công nghệ thông tin – Bộ Y tế, 12/2017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AB70-C416-4A9D-A52D-80FBEF3C28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53" y="1615947"/>
            <a:ext cx="5550570" cy="364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623" y="1615947"/>
            <a:ext cx="58521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6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Mục tiêu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095"/>
            <a:ext cx="10515600" cy="5103729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CNTT tại Trạm y tế xã/phường/thị trấn</a:t>
            </a:r>
          </a:p>
          <a:p>
            <a:pPr lvl="1"/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tất cả các hoạt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 trạm y tế xã/phường/thị trấn (hoạt động chuyên môn,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chương trình quốc gia, tài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chính, nhân lực,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 kê báo cáo, …) phục vụ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công tác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CSSK ban đầu tiến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tới giảm sổ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</a:p>
          <a:p>
            <a:pPr marL="457200" lvl="1" indent="0"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nối liên thông và chia sẻ thông tin với các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thông tin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bệnh viện, hệ thống hồ sơ sức khỏe điện tử (EHR)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giám định và thanh toán bảo hiểm y tế, hệ thống thống kê y tế điện tử trong toàn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Cục Công nghệ thông tin – Bộ Y tế, 12/2017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B04D-60AD-4FB9-9EC2-5B1047C83BD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4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D327-F2D8-480B-A5EB-91DE94D4778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22" y="263471"/>
            <a:ext cx="10817817" cy="641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3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Cục Công nghệ thông tin – Bộ Y tế, 11/2017.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8AB70-C416-4A9D-A52D-80FBEF3C28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7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ebfae4a-4513-4526-88ba-1503a46c231f.mdb"/>
</p:tagLst>
</file>

<file path=ppt/theme/theme1.xml><?xml version="1.0" encoding="utf-8"?>
<a:theme xmlns:a="http://schemas.openxmlformats.org/drawingml/2006/main" name="Office Theme">
  <a:themeElements>
    <a:clrScheme name="Custom 85">
      <a:dk1>
        <a:sysClr val="windowText" lastClr="000000"/>
      </a:dk1>
      <a:lt1>
        <a:sysClr val="window" lastClr="FFFFFF"/>
      </a:lt1>
      <a:dk2>
        <a:srgbClr val="91A9B3"/>
      </a:dk2>
      <a:lt2>
        <a:srgbClr val="E7E6E6"/>
      </a:lt2>
      <a:accent1>
        <a:srgbClr val="37AC46"/>
      </a:accent1>
      <a:accent2>
        <a:srgbClr val="FBBC3B"/>
      </a:accent2>
      <a:accent3>
        <a:srgbClr val="26ACE5"/>
      </a:accent3>
      <a:accent4>
        <a:srgbClr val="F17647"/>
      </a:accent4>
      <a:accent5>
        <a:srgbClr val="BB5D99"/>
      </a:accent5>
      <a:accent6>
        <a:srgbClr val="F8B0B5"/>
      </a:accent6>
      <a:hlink>
        <a:srgbClr val="0563C1"/>
      </a:hlink>
      <a:folHlink>
        <a:srgbClr val="954F72"/>
      </a:folHlink>
    </a:clrScheme>
    <a:fontScheme name="Custom 10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EFDFB"/>
            </a:gs>
            <a:gs pos="51000">
              <a:srgbClr val="F5F3F4"/>
            </a:gs>
            <a:gs pos="100000">
              <a:srgbClr val="E7E3E4"/>
            </a:gs>
          </a:gsLst>
          <a:path path="rect">
            <a:fillToRect l="100000" t="100000"/>
          </a:path>
          <a:tileRect r="-100000" b="-100000"/>
        </a:gradFill>
        <a:ln w="28575">
          <a:solidFill>
            <a:schemeClr val="bg1"/>
          </a:solidFill>
        </a:ln>
        <a:effectLst>
          <a:outerShdw blurRad="203200" dist="88900" dir="6900000" algn="t" rotWithShape="0">
            <a:prstClr val="black">
              <a:alpha val="45000"/>
            </a:prstClr>
          </a:outerShdw>
        </a:effectLst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bab956b1f44ef9d173162e10f4b27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eaa9825d2fedb5a83ac41ebe86c4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F918AE-D053-45D4-8D02-85077E25900F}"/>
</file>

<file path=customXml/itemProps2.xml><?xml version="1.0" encoding="utf-8"?>
<ds:datastoreItem xmlns:ds="http://schemas.openxmlformats.org/officeDocument/2006/customXml" ds:itemID="{6169CB98-859E-4694-861E-02434EBDE7BD}"/>
</file>

<file path=customXml/itemProps3.xml><?xml version="1.0" encoding="utf-8"?>
<ds:datastoreItem xmlns:ds="http://schemas.openxmlformats.org/officeDocument/2006/customXml" ds:itemID="{52BF64E1-0258-4BA8-AE62-22BC21EE51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404</Words>
  <Application>Microsoft Office PowerPoint</Application>
  <PresentationFormat>Custom</PresentationFormat>
  <Paragraphs>57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Nhiệm vụ của Trạm y tế xã</vt:lpstr>
      <vt:lpstr>Thực trạng sổ sách TYT Xã</vt:lpstr>
      <vt:lpstr>Thực trạng sổ sách tại TYT xã</vt:lpstr>
      <vt:lpstr>Mục tiêu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Tien Dung</dc:creator>
  <cp:lastModifiedBy>admin</cp:lastModifiedBy>
  <cp:revision>384</cp:revision>
  <cp:lastPrinted>2017-11-14T12:05:00Z</cp:lastPrinted>
  <dcterms:created xsi:type="dcterms:W3CDTF">2014-04-25T16:41:05Z</dcterms:created>
  <dcterms:modified xsi:type="dcterms:W3CDTF">2018-01-17T03:02:32Z</dcterms:modified>
</cp:coreProperties>
</file>