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77" r:id="rId2"/>
    <p:sldId id="409" r:id="rId3"/>
    <p:sldId id="412" r:id="rId4"/>
    <p:sldId id="415" r:id="rId5"/>
    <p:sldId id="410" r:id="rId6"/>
    <p:sldId id="413" r:id="rId7"/>
    <p:sldId id="414" r:id="rId8"/>
  </p:sldIdLst>
  <p:sldSz cx="12192000" cy="6858000"/>
  <p:notesSz cx="6797675" cy="9928225"/>
  <p:custDataLst>
    <p:tags r:id="rId1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F8BB9"/>
    <a:srgbClr val="A85231"/>
    <a:srgbClr val="E0E9EC"/>
    <a:srgbClr val="F0F4F6"/>
    <a:srgbClr val="DEE7EA"/>
    <a:srgbClr val="D7E1E5"/>
    <a:srgbClr val="CAD7DC"/>
    <a:srgbClr val="B8C9D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770" autoAdjust="0"/>
    <p:restoredTop sz="85844" autoAdjust="0"/>
  </p:normalViewPr>
  <p:slideViewPr>
    <p:cSldViewPr snapToGrid="0">
      <p:cViewPr>
        <p:scale>
          <a:sx n="85" d="100"/>
          <a:sy n="85" d="100"/>
        </p:scale>
        <p:origin x="-84" y="-2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6" d="100"/>
        <a:sy n="116" d="100"/>
      </p:scale>
      <p:origin x="0" y="-150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7F19F-5BD4-432E-BFCC-F329D36FB2BD}" type="datetimeFigureOut">
              <a:rPr lang="en-US" smtClean="0"/>
              <a:pPr/>
              <a:t>1/17/2018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A25F36-C99E-4A22-9E8C-9614067E40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0572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F9C95FE-E2BA-4C60-8DAB-77B681FF9E9D}" type="datetimeFigureOut">
              <a:rPr lang="en-US"/>
              <a:pPr>
                <a:defRPr/>
              </a:pPr>
              <a:t>1/17/2018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47F9179-3942-4C7B-87D7-D27E6C545D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6829868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7F9179-3942-4C7B-87D7-D27E6C545D26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447366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7F9179-3942-4C7B-87D7-D27E6C545D26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393654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4F8ABD-33C6-4705-ABDE-323EE6407E3C}" type="datetime1">
              <a:rPr lang="en-US"/>
              <a:pPr>
                <a:defRPr/>
              </a:pPr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name company, you slogan gose here...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02F1FC9-C971-40F5-BDDC-BE3D8BBF7F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4080568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A0EF60E-07FC-4B7A-AC37-680884BBD169}" type="datetime1">
              <a:rPr lang="en-US"/>
              <a:pPr>
                <a:defRPr/>
              </a:pPr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name company, you slogan gose here...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50D72EC-C9BB-4326-A471-A5EA9E9655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4291310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6E98F9C-D6AA-4B1A-8370-8C58CF95DD93}" type="datetime1">
              <a:rPr lang="en-US"/>
              <a:pPr>
                <a:defRPr/>
              </a:pPr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name company, you slogan gose here...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5D55FC5-A14B-4DCD-A795-E8676C830C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777525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0" y="6172200"/>
            <a:ext cx="12192000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979C1C-A16D-4F3F-B21B-F281EC717F94}" type="datetime1">
              <a:rPr lang="en-US"/>
              <a:pPr>
                <a:defRPr/>
              </a:pPr>
              <a:t>1/17/2018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name company, you slogan gose here...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289B04D-60AD-4FB9-9EC2-5B1047C83B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787256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8A9DA8-8708-484B-92AF-871916076BEC}" type="datetime1">
              <a:rPr lang="en-US"/>
              <a:pPr>
                <a:defRPr/>
              </a:pPr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name company, you slogan gose here...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68159FB-1F8A-44C1-BCA3-7E2C30C343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058437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0" y="6172200"/>
            <a:ext cx="12192000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8B218CC-59B3-4CDF-803D-87B0C3904EDE}" type="datetime1">
              <a:rPr lang="en-US"/>
              <a:pPr>
                <a:defRPr/>
              </a:pPr>
              <a:t>1/17/2018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name company, you slogan gose here...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7382D9-FE86-42EC-B549-C427D1EEF6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484053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6172200"/>
            <a:ext cx="12192000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5B94227-DD15-47B3-9C6A-B4DB69FB0820}" type="datetime1">
              <a:rPr lang="en-US"/>
              <a:pPr>
                <a:defRPr/>
              </a:pPr>
              <a:t>1/17/2018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name company, you slogan gose here...</a:t>
            </a: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CF7053D-9448-44A5-9E9E-9B32E81740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156548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0" y="6172200"/>
            <a:ext cx="12192000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2BEB0ED-677D-4A5C-8ABB-1A516E384512}" type="datetime1">
              <a:rPr lang="en-US"/>
              <a:pPr>
                <a:defRPr/>
              </a:pPr>
              <a:t>1/17/2018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353175"/>
            <a:ext cx="7072086" cy="36512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r>
              <a:rPr lang="en-US" smtClean="0"/>
              <a:t>Cục Công nghệ thông tin – Bộ Y tế, 11/2017.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B8AB70-C416-4A9D-A52D-80FBEF3C28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179563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172200"/>
            <a:ext cx="12192000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ECBDDD-CD4D-4F9C-B1D9-BD3E140A363F}" type="datetime1">
              <a:rPr lang="en-US"/>
              <a:pPr>
                <a:defRPr/>
              </a:pPr>
              <a:t>1/17/2018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name company, you slogan gose here...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78AD327-F2D8-480B-A5EB-91DE94D477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646405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0" y="6172200"/>
            <a:ext cx="12192000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0CDE351-0C68-452E-81AC-26E61BE75531}" type="datetime1">
              <a:rPr lang="en-US"/>
              <a:pPr>
                <a:defRPr/>
              </a:pPr>
              <a:t>1/17/2018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name company, you slogan gose here...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7FD756F-5FAC-4B4D-990F-15B8EF0025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59382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0" y="6172200"/>
            <a:ext cx="12192000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9E5CD9-3C5D-41C0-BBCE-30590D06DAE2}" type="datetime1">
              <a:rPr lang="en-US"/>
              <a:pPr>
                <a:defRPr/>
              </a:pPr>
              <a:t>1/17/2018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name company, you slogan gose here...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C6C4BD9-B891-4E52-88D4-9F28038BB3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4053189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400">
              <a:srgbClr val="E0E9EC"/>
            </a:gs>
            <a:gs pos="0">
              <a:srgbClr val="F0F4F6"/>
            </a:gs>
            <a:gs pos="100000">
              <a:srgbClr val="B8C9D0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235075"/>
            <a:ext cx="10515600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2625" y="6353175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36C7A8B-5744-4FB8-8A6B-DDB0476F5842}" type="datetime1">
              <a:rPr lang="en-US"/>
              <a:pPr>
                <a:defRPr/>
              </a:pPr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6353175"/>
            <a:ext cx="647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Your name company, you slogan gose here...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9543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 smtClean="0">
                <a:solidFill>
                  <a:srgbClr val="59595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4A996D43-E038-432B-9235-E2BD1B9636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172200"/>
            <a:ext cx="12192000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hf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kern="1200">
          <a:solidFill>
            <a:srgbClr val="595959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rgbClr val="595959"/>
          </a:solidFill>
          <a:latin typeface="Century Gothic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rgbClr val="595959"/>
          </a:solidFill>
          <a:latin typeface="Century Gothic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rgbClr val="595959"/>
          </a:solidFill>
          <a:latin typeface="Century Gothic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rgbClr val="595959"/>
          </a:solidFill>
          <a:latin typeface="Century Gothic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rgbClr val="595959"/>
          </a:solidFill>
          <a:latin typeface="Century Gothic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rgbClr val="595959"/>
          </a:solidFill>
          <a:latin typeface="Century Gothic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rgbClr val="595959"/>
          </a:solidFill>
          <a:latin typeface="Century Gothic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rgbClr val="595959"/>
          </a:solidFill>
          <a:latin typeface="Century Gothic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Cục Công nghệ thông tin – Bộ Y tế, 12/2017</a:t>
            </a:r>
            <a:endParaRPr lang="en-US"/>
          </a:p>
        </p:txBody>
      </p:sp>
      <p:sp>
        <p:nvSpPr>
          <p:cNvPr id="1433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61AA4F48-54B3-40C1-B115-03904FE0BE80}" type="slidenum">
              <a:rPr lang="en-US" altLang="en-US">
                <a:solidFill>
                  <a:srgbClr val="595959"/>
                </a:solidFill>
                <a:latin typeface="Century Gothic" pitchFamily="34" charset="0"/>
              </a:rPr>
              <a:pPr/>
              <a:t>1</a:t>
            </a:fld>
            <a:endParaRPr lang="en-US" altLang="en-US">
              <a:solidFill>
                <a:srgbClr val="595959"/>
              </a:solidFill>
              <a:latin typeface="Century Gothic" pitchFamily="34" charset="0"/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587625" y="-327025"/>
            <a:ext cx="6965950" cy="4584700"/>
            <a:chOff x="2612265" y="0"/>
            <a:chExt cx="6967471" cy="4585105"/>
          </a:xfrm>
        </p:grpSpPr>
        <p:sp>
          <p:nvSpPr>
            <p:cNvPr id="6" name="Rectangle 5"/>
            <p:cNvSpPr/>
            <p:nvPr/>
          </p:nvSpPr>
          <p:spPr>
            <a:xfrm>
              <a:off x="2612265" y="0"/>
              <a:ext cx="6967471" cy="448190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612265" y="4481909"/>
              <a:ext cx="2381770" cy="103196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994035" y="4481909"/>
              <a:ext cx="2321432" cy="10319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315467" y="4481909"/>
              <a:ext cx="2264269" cy="10319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2400">
                <a:solidFill>
                  <a:srgbClr val="FFFFFF"/>
                </a:solidFill>
              </a:endParaRPr>
            </a:p>
          </p:txBody>
        </p:sp>
      </p:grp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368549" y="1557900"/>
            <a:ext cx="7521575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US" alt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Ứng </a:t>
            </a:r>
            <a:r>
              <a:rPr lang="en-US" altLang="en-US" sz="360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alt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CNTT </a:t>
            </a:r>
          </a:p>
          <a:p>
            <a:pPr algn="ctr" eaLnBrk="1" hangingPunct="1"/>
            <a:r>
              <a:rPr lang="en-US" altLang="en-US" sz="360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alt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Trạm</a:t>
            </a:r>
            <a:r>
              <a:rPr lang="en-US" alt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altLang="en-US" sz="360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alt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alt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altLang="en-US" sz="360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phường</a:t>
            </a:r>
            <a:r>
              <a:rPr lang="en-US" alt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altLang="en-US" sz="360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alt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trấn</a:t>
            </a:r>
            <a:r>
              <a:rPr lang="en-US" alt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/>
            <a:r>
              <a:rPr lang="en-US" altLang="en-US" sz="360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alt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2018 – 2020</a:t>
            </a:r>
          </a:p>
          <a:p>
            <a:pPr algn="ctr" eaLnBrk="1" hangingPunct="1"/>
            <a:endParaRPr lang="en-US" altLang="en-US" sz="2400">
              <a:solidFill>
                <a:schemeClr val="bg1"/>
              </a:solidFill>
            </a:endParaRPr>
          </a:p>
          <a:p>
            <a:pPr algn="ctr" eaLnBrk="1" hangingPunct="1"/>
            <a:endParaRPr lang="en-US" altLang="en-US" sz="2400">
              <a:solidFill>
                <a:schemeClr val="bg1"/>
              </a:solidFill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941534" y="260912"/>
            <a:ext cx="1299914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1141"/>
            <a:ext cx="10515600" cy="688975"/>
          </a:xfrm>
        </p:spPr>
        <p:txBody>
          <a:bodyPr/>
          <a:lstStyle/>
          <a:p>
            <a:r>
              <a:rPr lang="en-US" smtClean="0"/>
              <a:t>Nhiệm vụ của Trạm y tế xã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Cục Công nghệ thông tin – Bộ Y tế, 12/2017.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B8AB70-C416-4A9D-A52D-80FBEF3C28F1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464956" y="1038393"/>
            <a:ext cx="2650210" cy="41845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bg1"/>
            </a:solidFill>
          </a:ln>
          <a:effectLst>
            <a:outerShdw blurRad="203200" dist="88900" dir="6900000" algn="t" rotWithShape="0">
              <a:prstClr val="black">
                <a:alpha val="45000"/>
              </a:prst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DÂN SỐ</a:t>
            </a: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64956" y="1611825"/>
            <a:ext cx="2650210" cy="4494507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8575">
            <a:solidFill>
              <a:schemeClr val="bg1"/>
            </a:solidFill>
          </a:ln>
          <a:effectLst>
            <a:outerShdw blurRad="203200" dist="88900" dir="6900000" algn="t" rotWithShape="0">
              <a:prstClr val="black">
                <a:alpha val="45000"/>
              </a:prst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Hộ khẩu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Nhân khẩu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Giấy chứng sinh</a:t>
            </a:r>
          </a:p>
          <a:p>
            <a:pPr marL="285750" indent="-285750">
              <a:buFontTx/>
              <a:buChar char="-"/>
            </a:pPr>
            <a:r>
              <a:rPr lang="en-US">
                <a:solidFill>
                  <a:schemeClr val="bg1"/>
                </a:solidFill>
              </a:rPr>
              <a:t>B</a:t>
            </a:r>
            <a:r>
              <a:rPr lang="en-US" smtClean="0">
                <a:solidFill>
                  <a:schemeClr val="bg1"/>
                </a:solidFill>
              </a:rPr>
              <a:t>ệnh nhân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Công trình vệ sinh</a:t>
            </a:r>
          </a:p>
          <a:p>
            <a:pPr marL="285750" indent="-285750">
              <a:buFontTx/>
              <a:buChar char="-"/>
            </a:pPr>
            <a:r>
              <a:rPr lang="en-US">
                <a:solidFill>
                  <a:schemeClr val="bg1"/>
                </a:solidFill>
              </a:rPr>
              <a:t>Đ</a:t>
            </a:r>
            <a:r>
              <a:rPr lang="en-US" smtClean="0">
                <a:solidFill>
                  <a:schemeClr val="bg1"/>
                </a:solidFill>
              </a:rPr>
              <a:t>iều chỉnh số hộ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Lịch sử tách hộ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...</a:t>
            </a:r>
          </a:p>
        </p:txBody>
      </p:sp>
      <p:sp>
        <p:nvSpPr>
          <p:cNvPr id="7" name="Rectangle 6"/>
          <p:cNvSpPr/>
          <p:nvPr/>
        </p:nvSpPr>
        <p:spPr>
          <a:xfrm>
            <a:off x="3407051" y="1043559"/>
            <a:ext cx="2650210" cy="41845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bg1"/>
            </a:solidFill>
          </a:ln>
          <a:effectLst>
            <a:outerShdw blurRad="203200" dist="88900" dir="6900000" algn="t" rotWithShape="0">
              <a:prstClr val="black">
                <a:alpha val="45000"/>
              </a:prst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CHĂM SÓC SỨC KHỎE</a:t>
            </a: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407048" y="1611825"/>
            <a:ext cx="2650210" cy="449450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8575">
            <a:solidFill>
              <a:schemeClr val="bg1"/>
            </a:solidFill>
          </a:ln>
          <a:effectLst>
            <a:outerShdw blurRad="203200" dist="88900" dir="6900000" algn="t" rotWithShape="0">
              <a:prstClr val="black">
                <a:alpha val="45000"/>
              </a:prst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>
                <a:solidFill>
                  <a:schemeClr val="bg1"/>
                </a:solidFill>
              </a:rPr>
              <a:t>Khám chuyên </a:t>
            </a:r>
            <a:r>
              <a:rPr lang="en-US" smtClean="0">
                <a:solidFill>
                  <a:schemeClr val="bg1"/>
                </a:solidFill>
              </a:rPr>
              <a:t>khoa (HIV, lao, sốt rét, phụ khoa, sinh nở, phá thai, …)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Quản lý hò sơ sức khỏe cá nhân</a:t>
            </a:r>
            <a:endParaRPr lang="en-US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Quản lý bệnh (lây nhiễm, không lây nhiễm, tâm thần, tai nạn thương tích)</a:t>
            </a:r>
          </a:p>
          <a:p>
            <a:pPr marL="285750" indent="-285750">
              <a:buFontTx/>
              <a:buChar char="-"/>
            </a:pPr>
            <a:r>
              <a:rPr lang="en-US">
                <a:solidFill>
                  <a:schemeClr val="bg1"/>
                </a:solidFill>
              </a:rPr>
              <a:t>Tiêm </a:t>
            </a:r>
            <a:r>
              <a:rPr lang="en-US" smtClean="0">
                <a:solidFill>
                  <a:schemeClr val="bg1"/>
                </a:solidFill>
              </a:rPr>
              <a:t>chủng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Quản lý dinh dưỡng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Quản lý tử vong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Quản lý HIV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Quản lý truyền thông</a:t>
            </a:r>
          </a:p>
        </p:txBody>
      </p:sp>
      <p:sp>
        <p:nvSpPr>
          <p:cNvPr id="9" name="Rectangle 8"/>
          <p:cNvSpPr/>
          <p:nvPr/>
        </p:nvSpPr>
        <p:spPr>
          <a:xfrm>
            <a:off x="6349091" y="1040979"/>
            <a:ext cx="2650210" cy="41845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bg1"/>
            </a:solidFill>
          </a:ln>
          <a:effectLst>
            <a:outerShdw blurRad="203200" dist="88900" dir="6900000" algn="t" rotWithShape="0">
              <a:prstClr val="black">
                <a:alpha val="45000"/>
              </a:prst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AN TOÀN THỰC PHẨM</a:t>
            </a: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349088" y="1611825"/>
            <a:ext cx="2650210" cy="4491927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8575">
            <a:solidFill>
              <a:schemeClr val="bg1"/>
            </a:solidFill>
          </a:ln>
          <a:effectLst>
            <a:outerShdw blurRad="203200" dist="88900" dir="6900000" algn="t" rotWithShape="0">
              <a:prstClr val="black">
                <a:alpha val="45000"/>
              </a:prst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Quản lý ca ngộ độc thực phẩm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Test nhanh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Quản lý người bị ngộ độc thực phẩm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291131" y="1038399"/>
            <a:ext cx="2650210" cy="41845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bg1"/>
            </a:solidFill>
          </a:ln>
          <a:effectLst>
            <a:outerShdw blurRad="203200" dist="88900" dir="6900000" algn="t" rotWithShape="0">
              <a:prstClr val="black">
                <a:alpha val="45000"/>
              </a:prst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BÁO CÁO</a:t>
            </a: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291128" y="1611825"/>
            <a:ext cx="2650210" cy="4489347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8575">
            <a:solidFill>
              <a:schemeClr val="bg1"/>
            </a:solidFill>
          </a:ln>
          <a:effectLst>
            <a:outerShdw blurRad="203200" dist="88900" dir="6900000" algn="t" rotWithShape="0">
              <a:prstClr val="black">
                <a:alpha val="45000"/>
              </a:prst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Báo cáo công trình vệ sinh (04 BC)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Báo cáo tiêm chủng (06 BC)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Báo cáo theo TT 27 (10 BCX, 16 BCH)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BC bệnh nhân truyền nhiễm (19 BC)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BC Bệnh không lây nhiễm (13 BC)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BC bệnh lây nhiễm (02 BC)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chemeClr val="bg1"/>
                </a:solidFill>
              </a:rPr>
              <a:t>Báo cáo khác, báo cáo bổ sung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942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>
            <a:spLocks noChangeArrowheads="1"/>
          </p:cNvSpPr>
          <p:nvPr/>
        </p:nvSpPr>
        <p:spPr bwMode="auto">
          <a:xfrm rot="2700000">
            <a:off x="787039" y="1940844"/>
            <a:ext cx="2869145" cy="2915562"/>
          </a:xfrm>
          <a:prstGeom prst="roundRect">
            <a:avLst>
              <a:gd name="adj" fmla="val 15051"/>
            </a:avLst>
          </a:prstGeom>
          <a:solidFill>
            <a:srgbClr val="26ACE5"/>
          </a:solidFill>
          <a:ln>
            <a:noFill/>
          </a:ln>
          <a:effectLst>
            <a:outerShdw blurRad="203200" dist="88900" dir="6900004" algn="t" rotWithShape="0">
              <a:srgbClr val="80808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xmlns="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4" name="Rounded Rectangle 23"/>
          <p:cNvSpPr>
            <a:spLocks noChangeArrowheads="1"/>
          </p:cNvSpPr>
          <p:nvPr/>
        </p:nvSpPr>
        <p:spPr bwMode="auto">
          <a:xfrm rot="2700000">
            <a:off x="4712195" y="2000153"/>
            <a:ext cx="2852833" cy="2852833"/>
          </a:xfrm>
          <a:prstGeom prst="roundRect">
            <a:avLst>
              <a:gd name="adj" fmla="val 15051"/>
            </a:avLst>
          </a:prstGeom>
          <a:solidFill>
            <a:schemeClr val="accent2"/>
          </a:solidFill>
          <a:ln>
            <a:noFill/>
          </a:ln>
          <a:effectLst>
            <a:outerShdw blurRad="203200" dist="88900" dir="6900004" algn="t" rotWithShape="0">
              <a:srgbClr val="80808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xmlns="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5" name="Rounded Rectangle 24"/>
          <p:cNvSpPr>
            <a:spLocks noChangeArrowheads="1"/>
          </p:cNvSpPr>
          <p:nvPr/>
        </p:nvSpPr>
        <p:spPr bwMode="auto">
          <a:xfrm rot="2700000">
            <a:off x="8698558" y="2032027"/>
            <a:ext cx="2932706" cy="2782405"/>
          </a:xfrm>
          <a:prstGeom prst="roundRect">
            <a:avLst>
              <a:gd name="adj" fmla="val 15051"/>
            </a:avLst>
          </a:prstGeom>
          <a:solidFill>
            <a:srgbClr val="F17647"/>
          </a:solidFill>
          <a:ln>
            <a:noFill/>
          </a:ln>
          <a:effectLst>
            <a:outerShdw blurRad="203200" dist="88900" dir="6900004" algn="t" rotWithShape="0">
              <a:srgbClr val="80808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xmlns="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048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688975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chemeClr val="tx1"/>
                </a:solidFill>
                <a:latin typeface="Calibri" pitchFamily="34" charset="0"/>
              </a:rPr>
              <a:t>Thực trạng sổ </a:t>
            </a:r>
            <a:r>
              <a:rPr lang="en-US" altLang="en-US" err="1" smtClean="0">
                <a:solidFill>
                  <a:schemeClr val="tx1"/>
                </a:solidFill>
                <a:latin typeface="Calibri" pitchFamily="34" charset="0"/>
              </a:rPr>
              <a:t>sách</a:t>
            </a:r>
            <a:r>
              <a:rPr lang="en-US" altLang="en-US" smtClean="0">
                <a:solidFill>
                  <a:schemeClr val="tx1"/>
                </a:solidFill>
                <a:latin typeface="Calibri" pitchFamily="34" charset="0"/>
              </a:rPr>
              <a:t> TYT Xã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err="1"/>
              <a:t>Cục</a:t>
            </a:r>
            <a:r>
              <a:rPr lang="en-US"/>
              <a:t> </a:t>
            </a:r>
            <a:r>
              <a:rPr lang="en-US" err="1"/>
              <a:t>Công</a:t>
            </a:r>
            <a:r>
              <a:rPr lang="en-US"/>
              <a:t> </a:t>
            </a:r>
            <a:r>
              <a:rPr lang="en-US" err="1"/>
              <a:t>nghệ</a:t>
            </a:r>
            <a:r>
              <a:rPr lang="en-US"/>
              <a:t> </a:t>
            </a:r>
            <a:r>
              <a:rPr lang="en-US" err="1"/>
              <a:t>thông</a:t>
            </a:r>
            <a:r>
              <a:rPr lang="en-US"/>
              <a:t> tin – </a:t>
            </a:r>
            <a:r>
              <a:rPr lang="en-US" err="1"/>
              <a:t>Bộ</a:t>
            </a:r>
            <a:r>
              <a:rPr lang="en-US"/>
              <a:t> Y </a:t>
            </a:r>
            <a:r>
              <a:rPr lang="en-US" err="1"/>
              <a:t>tế</a:t>
            </a:r>
            <a:r>
              <a:rPr lang="en-US"/>
              <a:t>, </a:t>
            </a:r>
            <a:r>
              <a:rPr lang="en-US" smtClean="0"/>
              <a:t>12/2017</a:t>
            </a:r>
            <a:endParaRPr lang="en-US"/>
          </a:p>
        </p:txBody>
      </p:sp>
      <p:sp>
        <p:nvSpPr>
          <p:cNvPr id="2048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677F31E-CC6B-490E-962B-7481DFF93B55}" type="slidenum">
              <a:rPr lang="en-US" altLang="en-US">
                <a:solidFill>
                  <a:srgbClr val="595959"/>
                </a:solidFill>
                <a:latin typeface="Century Gothic" pitchFamily="34" charset="0"/>
              </a:rPr>
              <a:pPr/>
              <a:t>3</a:t>
            </a:fld>
            <a:endParaRPr lang="en-US" altLang="en-US">
              <a:solidFill>
                <a:srgbClr val="595959"/>
              </a:solidFill>
              <a:latin typeface="Century Gothic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05166" y="1957121"/>
            <a:ext cx="2936883" cy="2901306"/>
            <a:chOff x="605166" y="1957121"/>
            <a:chExt cx="2936883" cy="2901306"/>
          </a:xfrm>
        </p:grpSpPr>
        <p:sp>
          <p:nvSpPr>
            <p:cNvPr id="5" name="Rounded Rectangle 4"/>
            <p:cNvSpPr>
              <a:spLocks noChangeArrowheads="1"/>
            </p:cNvSpPr>
            <p:nvPr/>
          </p:nvSpPr>
          <p:spPr bwMode="auto">
            <a:xfrm rot="2700000">
              <a:off x="622955" y="1939332"/>
              <a:ext cx="2901306" cy="2936883"/>
            </a:xfrm>
            <a:prstGeom prst="roundRect">
              <a:avLst>
                <a:gd name="adj" fmla="val 15051"/>
              </a:avLst>
            </a:prstGeom>
            <a:gradFill rotWithShape="1">
              <a:gsLst>
                <a:gs pos="0">
                  <a:srgbClr val="FEFDFB"/>
                </a:gs>
                <a:gs pos="50999">
                  <a:srgbClr val="F5F3F4"/>
                </a:gs>
                <a:gs pos="100000">
                  <a:srgbClr val="E7E3E4"/>
                </a:gs>
              </a:gsLst>
              <a:path path="rect">
                <a:fillToRect l="100000" t="10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blurRad="203200" dist="88900" dir="6900004" algn="t" rotWithShape="0">
                <a:srgbClr val="808080">
                  <a:alpha val="45000"/>
                </a:srgb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 altLang="en-US">
                <a:solidFill>
                  <a:srgbClr val="FFFFFF"/>
                </a:solidFill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5400000">
              <a:off x="1197212" y="2267650"/>
              <a:ext cx="1710794" cy="2281060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4572185" y="1983909"/>
            <a:ext cx="2860129" cy="2907080"/>
            <a:chOff x="4572185" y="1983909"/>
            <a:chExt cx="2860129" cy="2907080"/>
          </a:xfrm>
        </p:grpSpPr>
        <p:sp>
          <p:nvSpPr>
            <p:cNvPr id="15" name="Rounded Rectangle 14"/>
            <p:cNvSpPr>
              <a:spLocks noChangeArrowheads="1"/>
            </p:cNvSpPr>
            <p:nvPr/>
          </p:nvSpPr>
          <p:spPr bwMode="auto">
            <a:xfrm rot="2700000">
              <a:off x="4548710" y="2007384"/>
              <a:ext cx="2907080" cy="2860129"/>
            </a:xfrm>
            <a:prstGeom prst="roundRect">
              <a:avLst>
                <a:gd name="adj" fmla="val 15051"/>
              </a:avLst>
            </a:prstGeom>
            <a:gradFill rotWithShape="1">
              <a:gsLst>
                <a:gs pos="0">
                  <a:srgbClr val="FEFDFB"/>
                </a:gs>
                <a:gs pos="50999">
                  <a:srgbClr val="F5F3F4"/>
                </a:gs>
                <a:gs pos="100000">
                  <a:srgbClr val="E7E3E4"/>
                </a:gs>
              </a:gsLst>
              <a:path path="rect">
                <a:fillToRect l="100000" t="10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blurRad="203200" dist="88900" dir="6900004" algn="t" rotWithShape="0">
                <a:srgbClr val="808080">
                  <a:alpha val="45000"/>
                </a:srgb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 altLang="en-US">
                <a:solidFill>
                  <a:srgbClr val="FFFFFF"/>
                </a:solidFill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91962" y="2636718"/>
              <a:ext cx="2187938" cy="1640954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8599237" y="2013994"/>
            <a:ext cx="2865414" cy="2865413"/>
            <a:chOff x="8526667" y="1984966"/>
            <a:chExt cx="2865414" cy="2865413"/>
          </a:xfrm>
        </p:grpSpPr>
        <p:sp>
          <p:nvSpPr>
            <p:cNvPr id="16" name="Rounded Rectangle 15"/>
            <p:cNvSpPr>
              <a:spLocks noChangeArrowheads="1"/>
            </p:cNvSpPr>
            <p:nvPr/>
          </p:nvSpPr>
          <p:spPr bwMode="auto">
            <a:xfrm rot="2700000">
              <a:off x="8526667" y="1984966"/>
              <a:ext cx="2865413" cy="2865414"/>
            </a:xfrm>
            <a:prstGeom prst="roundRect">
              <a:avLst>
                <a:gd name="adj" fmla="val 15051"/>
              </a:avLst>
            </a:prstGeom>
            <a:gradFill rotWithShape="1">
              <a:gsLst>
                <a:gs pos="0">
                  <a:srgbClr val="FEFDFB"/>
                </a:gs>
                <a:gs pos="50999">
                  <a:srgbClr val="F5F3F4"/>
                </a:gs>
                <a:gs pos="100000">
                  <a:srgbClr val="E7E3E4"/>
                </a:gs>
              </a:gsLst>
              <a:path path="rect">
                <a:fillToRect l="100000" t="10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blurRad="203200" dist="88900" dir="6900004" algn="t" rotWithShape="0">
                <a:srgbClr val="808080">
                  <a:alpha val="45000"/>
                </a:srgb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 altLang="en-US">
                <a:solidFill>
                  <a:srgbClr val="FFFFFF"/>
                </a:solidFill>
              </a:endParaRPr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5400000">
              <a:off x="9077848" y="2309316"/>
              <a:ext cx="1723770" cy="22983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1033227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Thực trạng sổ sách tại TYT xã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Cục Công nghệ thông tin – Bộ Y tế, 12/2017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B8AB70-C416-4A9D-A52D-80FBEF3C28F1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053" y="1615947"/>
            <a:ext cx="5550570" cy="36418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51623" y="1615947"/>
            <a:ext cx="585216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269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Mục tiêu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0095"/>
            <a:ext cx="10515600" cy="5103729"/>
          </a:xfrm>
        </p:spPr>
        <p:txBody>
          <a:bodyPr/>
          <a:lstStyle/>
          <a:p>
            <a:pPr marL="0" indent="0">
              <a:buNone/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 dụng CNTT tại Trạm y tế xã/phường/thị trấn</a:t>
            </a:r>
          </a:p>
          <a:p>
            <a:pPr lvl="1"/>
            <a:endParaRPr lang="en-US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Quản lý tất cả các hoạt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động của trạm y tế xã/phường/thị trấn (hoạt động chuyên môn,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 chương trình quốc gia, tài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chính, nhân lực,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thống kê báo cáo, …) phục vụ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công tác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CSSK ban đầu tiến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tới giảm sổ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</a:p>
          <a:p>
            <a:pPr marL="457200" lvl="1" indent="0">
              <a:buNone/>
            </a:pPr>
            <a:endParaRPr lang="en-US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nối liên thông và chia sẻ thông tin với các 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hệ thống thông tin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bệnh viện, hệ thống hồ sơ sức khỏe điện tử (EHR)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hệ thống giám định và thanh toán bảo hiểm y tế, hệ thống thống kê y tế điện tử trong toàn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Cục Công nghệ thông tin – Bộ Y tế, 12/2017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9B04D-60AD-4FB9-9EC2-5B1047C83BD3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64493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8AD327-F2D8-480B-A5EB-91DE94D47784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922" y="263471"/>
            <a:ext cx="10817817" cy="64162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8335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Cục Công nghệ thông tin – Bộ Y tế, 11/2017.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B8AB70-C416-4A9D-A52D-80FBEF3C28F1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275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6ebfae4a-4513-4526-88ba-1503a46c231f.mdb"/>
</p:tagLst>
</file>

<file path=ppt/theme/theme1.xml><?xml version="1.0" encoding="utf-8"?>
<a:theme xmlns:a="http://schemas.openxmlformats.org/drawingml/2006/main" name="Office Theme">
  <a:themeElements>
    <a:clrScheme name="Custom 85">
      <a:dk1>
        <a:sysClr val="windowText" lastClr="000000"/>
      </a:dk1>
      <a:lt1>
        <a:sysClr val="window" lastClr="FFFFFF"/>
      </a:lt1>
      <a:dk2>
        <a:srgbClr val="91A9B3"/>
      </a:dk2>
      <a:lt2>
        <a:srgbClr val="E7E6E6"/>
      </a:lt2>
      <a:accent1>
        <a:srgbClr val="37AC46"/>
      </a:accent1>
      <a:accent2>
        <a:srgbClr val="FBBC3B"/>
      </a:accent2>
      <a:accent3>
        <a:srgbClr val="26ACE5"/>
      </a:accent3>
      <a:accent4>
        <a:srgbClr val="F17647"/>
      </a:accent4>
      <a:accent5>
        <a:srgbClr val="BB5D99"/>
      </a:accent5>
      <a:accent6>
        <a:srgbClr val="F8B0B5"/>
      </a:accent6>
      <a:hlink>
        <a:srgbClr val="0563C1"/>
      </a:hlink>
      <a:folHlink>
        <a:srgbClr val="954F72"/>
      </a:folHlink>
    </a:clrScheme>
    <a:fontScheme name="Custom 10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FEFDFB"/>
            </a:gs>
            <a:gs pos="51000">
              <a:srgbClr val="F5F3F4"/>
            </a:gs>
            <a:gs pos="100000">
              <a:srgbClr val="E7E3E4"/>
            </a:gs>
          </a:gsLst>
          <a:path path="rect">
            <a:fillToRect l="100000" t="100000"/>
          </a:path>
          <a:tileRect r="-100000" b="-100000"/>
        </a:gradFill>
        <a:ln w="28575">
          <a:solidFill>
            <a:schemeClr val="bg1"/>
          </a:solidFill>
        </a:ln>
        <a:effectLst>
          <a:outerShdw blurRad="203200" dist="88900" dir="6900000" algn="t" rotWithShape="0">
            <a:prstClr val="black">
              <a:alpha val="45000"/>
            </a:prstClr>
          </a:outerShdw>
        </a:effectLst>
      </a:spPr>
      <a:bodyPr rtlCol="0" anchor="ctr"/>
      <a:lstStyle>
        <a:defPPr algn="ctr">
          <a:defRPr>
            <a:solidFill>
              <a:prstClr val="white"/>
            </a:solidFill>
          </a:defRPr>
        </a:defPPr>
      </a:lstStyle>
      <a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a:style>
    </a:spDef>
    <a:lnDef>
      <a:spPr>
        <a:ln>
          <a:solidFill>
            <a:schemeClr val="tx1">
              <a:lumMod val="50000"/>
              <a:lumOff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400">
            <a:solidFill>
              <a:schemeClr val="tx1">
                <a:lumMod val="65000"/>
                <a:lumOff val="3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bab956b1f44ef9d173162e10f4b2778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6eaa9825d2fedb5a83ac41ebe86c43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EF918AE-D053-45D4-8D02-85077E25900F}"/>
</file>

<file path=customXml/itemProps2.xml><?xml version="1.0" encoding="utf-8"?>
<ds:datastoreItem xmlns:ds="http://schemas.openxmlformats.org/officeDocument/2006/customXml" ds:itemID="{6169CB98-859E-4694-861E-02434EBDE7BD}"/>
</file>

<file path=customXml/itemProps3.xml><?xml version="1.0" encoding="utf-8"?>
<ds:datastoreItem xmlns:ds="http://schemas.openxmlformats.org/officeDocument/2006/customXml" ds:itemID="{52BF64E1-0258-4BA8-AE62-22BC21EE513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3619</TotalTime>
  <Words>404</Words>
  <Application>Microsoft Office PowerPoint</Application>
  <PresentationFormat>Custom</PresentationFormat>
  <Paragraphs>57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Nhiệm vụ của Trạm y tế xã</vt:lpstr>
      <vt:lpstr>Thực trạng sổ sách TYT Xã</vt:lpstr>
      <vt:lpstr>Thực trạng sổ sách tại TYT xã</vt:lpstr>
      <vt:lpstr>Mục tiêu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Hoang Tien Dung</dc:creator>
  <cp:lastModifiedBy>admin</cp:lastModifiedBy>
  <cp:revision>384</cp:revision>
  <cp:lastPrinted>2017-11-14T12:05:00Z</cp:lastPrinted>
  <dcterms:created xsi:type="dcterms:W3CDTF">2014-04-25T16:41:05Z</dcterms:created>
  <dcterms:modified xsi:type="dcterms:W3CDTF">2018-01-17T03:02:32Z</dcterms:modified>
</cp:coreProperties>
</file>