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441" r:id="rId3"/>
    <p:sldId id="445" r:id="rId4"/>
    <p:sldId id="321" r:id="rId5"/>
    <p:sldId id="466" r:id="rId6"/>
    <p:sldId id="473" r:id="rId7"/>
    <p:sldId id="467" r:id="rId8"/>
    <p:sldId id="468" r:id="rId9"/>
    <p:sldId id="469" r:id="rId10"/>
    <p:sldId id="470" r:id="rId11"/>
    <p:sldId id="471" r:id="rId12"/>
    <p:sldId id="472" r:id="rId13"/>
    <p:sldId id="474" r:id="rId14"/>
    <p:sldId id="475" r:id="rId15"/>
    <p:sldId id="484" r:id="rId16"/>
    <p:sldId id="477" r:id="rId17"/>
    <p:sldId id="476" r:id="rId18"/>
    <p:sldId id="479" r:id="rId19"/>
    <p:sldId id="478" r:id="rId20"/>
    <p:sldId id="480" r:id="rId21"/>
    <p:sldId id="481" r:id="rId22"/>
    <p:sldId id="482" r:id="rId23"/>
    <p:sldId id="483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40" r:id="rId34"/>
    <p:sldId id="410" r:id="rId3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DDDDD"/>
    <a:srgbClr val="1966B3"/>
    <a:srgbClr val="C1D1D3"/>
    <a:srgbClr val="800000"/>
    <a:srgbClr val="CC0000"/>
    <a:srgbClr val="990000"/>
    <a:srgbClr val="000000"/>
    <a:srgbClr val="99CC00"/>
    <a:srgbClr val="5AABCC"/>
    <a:srgbClr val="BD9E6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4" autoAdjust="0"/>
    <p:restoredTop sz="66168" autoAdjust="0"/>
  </p:normalViewPr>
  <p:slideViewPr>
    <p:cSldViewPr>
      <p:cViewPr varScale="1">
        <p:scale>
          <a:sx n="45" d="100"/>
          <a:sy n="45" d="100"/>
        </p:scale>
        <p:origin x="-19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19320-A9CF-455A-A8C8-9569919CA732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0786F-96BB-4C6E-B556-4DD8173A1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7362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B7DB2E75-4A50-4ABF-B8C1-E189106CD890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698500"/>
            <a:ext cx="46466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2" tIns="46151" rIns="92302" bIns="4615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fld id="{C599A53B-FA0B-4DCC-926E-034CE38606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073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Điều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32.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Tạm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thanh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chi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Tổ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trách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nhiệm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tạm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hàng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sở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tối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thiểu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80% chi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thực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trước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đã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sở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đầu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hợp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thì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ứng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lần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đầu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tối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thiểu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bằng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80%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hợp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đồng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đã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Việc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sở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tổ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thực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hàng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như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a)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tháng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đầu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mỗi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sở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trách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nhiệm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gửi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báo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chi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trước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tổ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b)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thời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30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kể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báo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sở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tổ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trách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nhiệm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xem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xét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thông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báo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quả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chi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thời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15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kể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thông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báo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quả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tổ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hoàn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thành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việc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với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sở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thời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40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kể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đủ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hồ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nghị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người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định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khoản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Điều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31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Luật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thời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60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kể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nhận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đủ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hồ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nghị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người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định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tại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khoản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Điều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31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Luật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tổ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y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tế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phải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thanh</a:t>
            </a:r>
            <a:r>
              <a:rPr lang="en-US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chi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phí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trực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tiếp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đối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tượng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.”</a:t>
            </a:r>
            <a:endParaRPr lang="vi-V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9A53B-FA0B-4DCC-926E-034CE386061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9A53B-FA0B-4DCC-926E-034CE386061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/E:\Working%202019\SHIP%20Prj\JICA\1200px-Japan_International_Cooperation_Agency_logo.svg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grpSp>
        <p:nvGrpSpPr>
          <p:cNvPr id="3103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3104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05" name="Group 33"/>
            <p:cNvGrpSpPr>
              <a:grpSpLocks/>
            </p:cNvGrpSpPr>
            <p:nvPr userDrawn="1"/>
          </p:nvGrpSpPr>
          <p:grpSpPr bwMode="auto">
            <a:xfrm rot="56277">
              <a:off x="1311" y="1224"/>
              <a:ext cx="266" cy="218"/>
              <a:chOff x="3452" y="878"/>
              <a:chExt cx="402" cy="342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7" name="Oval 3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8" name="Oval 3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09" name="Group 37"/>
            <p:cNvGrpSpPr>
              <a:grpSpLocks/>
            </p:cNvGrpSpPr>
            <p:nvPr userDrawn="1"/>
          </p:nvGrpSpPr>
          <p:grpSpPr bwMode="auto">
            <a:xfrm rot="-23983151">
              <a:off x="1390" y="942"/>
              <a:ext cx="265" cy="219"/>
              <a:chOff x="3452" y="878"/>
              <a:chExt cx="402" cy="342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1" name="Oval 3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2" name="Oval 4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3" name="Group 41"/>
            <p:cNvGrpSpPr>
              <a:grpSpLocks/>
            </p:cNvGrpSpPr>
            <p:nvPr userDrawn="1"/>
          </p:nvGrpSpPr>
          <p:grpSpPr bwMode="auto">
            <a:xfrm rot="-4925197">
              <a:off x="1293" y="630"/>
              <a:ext cx="257" cy="226"/>
              <a:chOff x="3452" y="878"/>
              <a:chExt cx="402" cy="342"/>
            </a:xfrm>
          </p:grpSpPr>
          <p:sp>
            <p:nvSpPr>
              <p:cNvPr id="3114" name="Oval 4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5" name="Oval 4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6" name="Oval 4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7" name="Group 45"/>
            <p:cNvGrpSpPr>
              <a:grpSpLocks/>
            </p:cNvGrpSpPr>
            <p:nvPr userDrawn="1"/>
          </p:nvGrpSpPr>
          <p:grpSpPr bwMode="auto">
            <a:xfrm rot="3149186">
              <a:off x="985" y="1383"/>
              <a:ext cx="257" cy="226"/>
              <a:chOff x="3452" y="878"/>
              <a:chExt cx="402" cy="342"/>
            </a:xfrm>
          </p:grpSpPr>
          <p:sp>
            <p:nvSpPr>
              <p:cNvPr id="3118" name="Oval 46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9" name="Oval 47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0" name="Oval 48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1" name="Group 49"/>
            <p:cNvGrpSpPr>
              <a:grpSpLocks/>
            </p:cNvGrpSpPr>
            <p:nvPr userDrawn="1"/>
          </p:nvGrpSpPr>
          <p:grpSpPr bwMode="auto">
            <a:xfrm rot="-29276986">
              <a:off x="966" y="498"/>
              <a:ext cx="257" cy="226"/>
              <a:chOff x="3452" y="878"/>
              <a:chExt cx="402" cy="342"/>
            </a:xfrm>
          </p:grpSpPr>
          <p:sp>
            <p:nvSpPr>
              <p:cNvPr id="3122" name="Oval 50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" name="Oval 51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" name="Oval 52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5" name="Group 53"/>
            <p:cNvGrpSpPr>
              <a:grpSpLocks/>
            </p:cNvGrpSpPr>
            <p:nvPr userDrawn="1"/>
          </p:nvGrpSpPr>
          <p:grpSpPr bwMode="auto">
            <a:xfrm rot="-10348150">
              <a:off x="628" y="649"/>
              <a:ext cx="266" cy="219"/>
              <a:chOff x="3452" y="878"/>
              <a:chExt cx="402" cy="342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7" name="Oval 5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8" name="Oval 5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 rot="-34593241">
              <a:off x="521" y="973"/>
              <a:ext cx="265" cy="218"/>
              <a:chOff x="3452" y="878"/>
              <a:chExt cx="402" cy="342"/>
            </a:xfrm>
          </p:grpSpPr>
          <p:sp>
            <p:nvSpPr>
              <p:cNvPr id="3130" name="Oval 5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1" name="Oval 5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2" name="Oval 6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33" name="Group 61"/>
            <p:cNvGrpSpPr>
              <a:grpSpLocks/>
            </p:cNvGrpSpPr>
            <p:nvPr userDrawn="1"/>
          </p:nvGrpSpPr>
          <p:grpSpPr bwMode="auto">
            <a:xfrm rot="-15320246">
              <a:off x="654" y="1263"/>
              <a:ext cx="257" cy="226"/>
              <a:chOff x="3452" y="878"/>
              <a:chExt cx="402" cy="342"/>
            </a:xfrm>
          </p:grpSpPr>
          <p:sp>
            <p:nvSpPr>
              <p:cNvPr id="3134" name="Oval 6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5" name="Oval 6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6" name="Oval 6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0" name="1200px-Japan_International_Cooperation_Agency_logo.svg.png"/>
          <p:cNvPicPr/>
          <p:nvPr userDrawn="1"/>
        </p:nvPicPr>
        <p:blipFill>
          <a:blip r:embed="rId2" r:link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tretch>
            <a:fillRect/>
          </a:stretch>
        </p:blipFill>
        <p:spPr>
          <a:xfrm>
            <a:off x="1219200" y="1199408"/>
            <a:ext cx="1260763" cy="101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F9AB39-2A67-4D48-9A3D-F38DB492485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904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312BDEF-B1DD-446E-8CBA-A724C08EA25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51506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28CDAC2F-97D2-4278-83DC-D7C26201538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3288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i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>
              <a:defRPr>
                <a:latin typeface="Arial" pitchFamily="34" charset="0"/>
                <a:cs typeface="Arial" pitchFamily="34" charset="0"/>
              </a:defRPr>
            </a:lvl1pPr>
            <a:lvl2pPr algn="just">
              <a:defRPr>
                <a:latin typeface="Arial" pitchFamily="34" charset="0"/>
                <a:cs typeface="Arial" pitchFamily="34" charset="0"/>
              </a:defRPr>
            </a:lvl2pPr>
            <a:lvl3pPr algn="just">
              <a:defRPr>
                <a:latin typeface="Arial" pitchFamily="34" charset="0"/>
                <a:cs typeface="Arial" pitchFamily="34" charset="0"/>
              </a:defRPr>
            </a:lvl3pPr>
            <a:lvl4pPr algn="just">
              <a:defRPr>
                <a:latin typeface="Arial" pitchFamily="34" charset="0"/>
                <a:cs typeface="Arial" pitchFamily="34" charset="0"/>
              </a:defRPr>
            </a:lvl4pPr>
            <a:lvl5pPr algn="just"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6294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A76F598-2AD5-48A0-92F4-156B40A6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450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EE69EC-D6C4-4589-AAB7-FCB2197F95D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689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630219-DD02-4C9B-B570-03080BB94AC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503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FA9A88-4135-4654-9570-F4CEDD6204C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796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F7D036-E944-4602-8BAC-16A6B263C48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38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683257-904B-4A28-8BBB-49D4FE7816C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276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09904EB-5EA5-42FE-8DFC-C72CA9AF9D7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061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79EBCD-9603-4AA4-8D4D-E9117B9D8C1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5094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E:\Working%202019\SHIP%20Prj\JICA\1200px-Japan_International_Cooperation_Agency_logo.svg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48400"/>
            <a:ext cx="28956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4BB0D0-2A51-49E2-985C-319E219584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grpSp>
        <p:nvGrpSpPr>
          <p:cNvPr id="1128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30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4" name="Group 110"/>
            <p:cNvGrpSpPr>
              <a:grpSpLocks/>
            </p:cNvGrpSpPr>
            <p:nvPr userDrawn="1"/>
          </p:nvGrpSpPr>
          <p:grpSpPr bwMode="auto">
            <a:xfrm rot="-237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8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2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6" name="Group 122"/>
            <p:cNvGrpSpPr>
              <a:grpSpLocks/>
            </p:cNvGrpSpPr>
            <p:nvPr userDrawn="1"/>
          </p:nvGrpSpPr>
          <p:grpSpPr bwMode="auto">
            <a:xfrm rot="-294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0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4" name="Group 130"/>
            <p:cNvGrpSpPr>
              <a:grpSpLocks/>
            </p:cNvGrpSpPr>
            <p:nvPr userDrawn="1"/>
          </p:nvGrpSpPr>
          <p:grpSpPr bwMode="auto">
            <a:xfrm rot="-34314642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8" name="Group 134"/>
            <p:cNvGrpSpPr>
              <a:grpSpLocks/>
            </p:cNvGrpSpPr>
            <p:nvPr userDrawn="1"/>
          </p:nvGrpSpPr>
          <p:grpSpPr bwMode="auto">
            <a:xfrm rot="-15041649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62" name="Rectangle 13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3246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3" name="1200px-Japan_International_Cooperation_Agency_logo.svg.png"/>
          <p:cNvPicPr/>
          <p:nvPr userDrawn="1"/>
        </p:nvPicPr>
        <p:blipFill>
          <a:blip r:embed="rId14" r:link="rId15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tretch>
            <a:fillRect/>
          </a:stretch>
        </p:blipFill>
        <p:spPr>
          <a:xfrm>
            <a:off x="8001000" y="132608"/>
            <a:ext cx="685800" cy="5531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gdbhyt.baohiemxahoi.gov.vn/LinkTAILIEU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1" y="2644775"/>
            <a:ext cx="8292150" cy="1698625"/>
          </a:xfrm>
        </p:spPr>
        <p:txBody>
          <a:bodyPr/>
          <a:lstStyle/>
          <a:p>
            <a:r>
              <a:rPr lang="en-US" sz="3200" i="0" spc="-100" dirty="0" smtClean="0">
                <a:latin typeface="+mn-lt"/>
              </a:rPr>
              <a:t>TRÍCH CHUYỂN DỮ LIỆU ĐIỆN TỬ TỪ HIS ĐẾN CỔNG GIÁM ĐỊNH BHYT</a:t>
            </a:r>
            <a:endParaRPr lang="en-US" sz="3200" i="0" dirty="0"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60198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err="1" smtClean="0"/>
              <a:t>Đồng</a:t>
            </a:r>
            <a:r>
              <a:rPr lang="en-US" i="1" dirty="0" smtClean="0"/>
              <a:t> </a:t>
            </a:r>
            <a:r>
              <a:rPr lang="en-US" i="1" smtClean="0"/>
              <a:t>Nai, </a:t>
            </a:r>
            <a:r>
              <a:rPr lang="en-US" i="1" dirty="0" smtClean="0"/>
              <a:t>3/2019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5486400"/>
            <a:ext cx="8305800" cy="457200"/>
          </a:xfrm>
        </p:spPr>
        <p:txBody>
          <a:bodyPr/>
          <a:lstStyle/>
          <a:p>
            <a:r>
              <a:rPr lang="en-US" dirty="0" smtClean="0"/>
              <a:t>SHIP PROJECT</a:t>
            </a: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023225" cy="4921250"/>
          </a:xfrm>
        </p:spPr>
        <p:txBody>
          <a:bodyPr/>
          <a:lstStyle/>
          <a:p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 descr="Quy trinh tu dong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6800" y="1524000"/>
            <a:ext cx="68580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023225" cy="4921250"/>
          </a:xfrm>
        </p:spPr>
        <p:txBody>
          <a:bodyPr/>
          <a:lstStyle/>
          <a:p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 descr="Quy trinh chu dong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6800" y="1676400"/>
            <a:ext cx="6781800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đạt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tỷ</a:t>
            </a:r>
            <a:r>
              <a:rPr lang="en-US" dirty="0" smtClean="0"/>
              <a:t> </a:t>
            </a:r>
            <a:r>
              <a:rPr lang="en-US" dirty="0" err="1" smtClean="0"/>
              <a:t>lệ</a:t>
            </a:r>
            <a:r>
              <a:rPr lang="en-US" dirty="0" smtClean="0"/>
              <a:t> </a:t>
            </a:r>
            <a:r>
              <a:rPr lang="en-US" dirty="0" err="1" smtClean="0"/>
              <a:t>cao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XML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,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:</a:t>
            </a:r>
            <a:endParaRPr lang="vi-VN" dirty="0" smtClean="0"/>
          </a:p>
          <a:p>
            <a:pPr lvl="2"/>
            <a:r>
              <a:rPr lang="en-US" sz="2300" dirty="0" err="1" smtClean="0"/>
              <a:t>Quy</a:t>
            </a:r>
            <a:r>
              <a:rPr lang="en-US" sz="2300" dirty="0" smtClean="0"/>
              <a:t> </a:t>
            </a:r>
            <a:r>
              <a:rPr lang="en-US" sz="2300" dirty="0" err="1" smtClean="0"/>
              <a:t>trình</a:t>
            </a:r>
            <a:r>
              <a:rPr lang="en-US" sz="2300" dirty="0" smtClean="0"/>
              <a:t> </a:t>
            </a:r>
            <a:r>
              <a:rPr lang="en-US" sz="2300" dirty="0" err="1" smtClean="0"/>
              <a:t>khám</a:t>
            </a:r>
            <a:r>
              <a:rPr lang="en-US" sz="2300" dirty="0" smtClean="0"/>
              <a:t> </a:t>
            </a:r>
            <a:r>
              <a:rPr lang="en-US" sz="2300" dirty="0" err="1" smtClean="0"/>
              <a:t>bệnh</a:t>
            </a:r>
            <a:r>
              <a:rPr lang="en-US" sz="2300" dirty="0" smtClean="0"/>
              <a:t>, </a:t>
            </a:r>
            <a:r>
              <a:rPr lang="en-US" sz="2300" dirty="0" err="1" smtClean="0"/>
              <a:t>chữa</a:t>
            </a:r>
            <a:r>
              <a:rPr lang="en-US" sz="2300" dirty="0" smtClean="0"/>
              <a:t> </a:t>
            </a:r>
            <a:r>
              <a:rPr lang="en-US" sz="2300" dirty="0" err="1" smtClean="0"/>
              <a:t>bệnh</a:t>
            </a:r>
            <a:r>
              <a:rPr lang="en-US" sz="2300" dirty="0" smtClean="0"/>
              <a:t> </a:t>
            </a:r>
            <a:r>
              <a:rPr lang="en-US" sz="2300" dirty="0" err="1" smtClean="0"/>
              <a:t>rõ</a:t>
            </a:r>
            <a:r>
              <a:rPr lang="en-US" sz="2300" dirty="0" smtClean="0"/>
              <a:t> </a:t>
            </a:r>
            <a:r>
              <a:rPr lang="en-US" sz="2300" dirty="0" err="1" smtClean="0"/>
              <a:t>ràng</a:t>
            </a:r>
            <a:r>
              <a:rPr lang="en-US" sz="2300" dirty="0" smtClean="0"/>
              <a:t>, </a:t>
            </a:r>
            <a:r>
              <a:rPr lang="en-US" sz="2300" dirty="0" err="1" smtClean="0"/>
              <a:t>hiệu</a:t>
            </a:r>
            <a:r>
              <a:rPr lang="en-US" sz="2300" dirty="0" smtClean="0"/>
              <a:t> </a:t>
            </a:r>
            <a:r>
              <a:rPr lang="en-US" sz="2300" dirty="0" err="1" smtClean="0"/>
              <a:t>quả</a:t>
            </a:r>
            <a:r>
              <a:rPr lang="en-US" sz="2300" dirty="0" smtClean="0"/>
              <a:t>.</a:t>
            </a:r>
            <a:endParaRPr lang="vi-VN" sz="2300" dirty="0" smtClean="0"/>
          </a:p>
          <a:p>
            <a:pPr lvl="2"/>
            <a:r>
              <a:rPr lang="en-US" sz="2300" dirty="0" err="1" smtClean="0"/>
              <a:t>Chuẩn</a:t>
            </a:r>
            <a:r>
              <a:rPr lang="en-US" sz="2300" dirty="0" smtClean="0"/>
              <a:t> </a:t>
            </a:r>
            <a:r>
              <a:rPr lang="en-US" sz="2300" dirty="0" err="1" smtClean="0"/>
              <a:t>hóa</a:t>
            </a:r>
            <a:r>
              <a:rPr lang="en-US" sz="2300" dirty="0" smtClean="0"/>
              <a:t> </a:t>
            </a:r>
            <a:r>
              <a:rPr lang="en-US" sz="2300" dirty="0" err="1" smtClean="0"/>
              <a:t>danh</a:t>
            </a:r>
            <a:r>
              <a:rPr lang="en-US" sz="2300" dirty="0" smtClean="0"/>
              <a:t> </a:t>
            </a:r>
            <a:r>
              <a:rPr lang="en-US" sz="2300" dirty="0" err="1" smtClean="0"/>
              <a:t>mục</a:t>
            </a:r>
            <a:r>
              <a:rPr lang="en-US" sz="2300" dirty="0" smtClean="0"/>
              <a:t> </a:t>
            </a:r>
            <a:r>
              <a:rPr lang="en-US" sz="2300" dirty="0" err="1" smtClean="0"/>
              <a:t>theo</a:t>
            </a:r>
            <a:r>
              <a:rPr lang="en-US" sz="2300" dirty="0" smtClean="0"/>
              <a:t> </a:t>
            </a:r>
            <a:r>
              <a:rPr lang="en-US" sz="2300" dirty="0" err="1" smtClean="0"/>
              <a:t>đúng</a:t>
            </a:r>
            <a:r>
              <a:rPr lang="en-US" sz="2300" dirty="0" smtClean="0"/>
              <a:t> </a:t>
            </a:r>
            <a:r>
              <a:rPr lang="en-US" sz="2300" dirty="0" err="1" smtClean="0"/>
              <a:t>quy</a:t>
            </a:r>
            <a:r>
              <a:rPr lang="en-US" sz="2300" dirty="0" smtClean="0"/>
              <a:t> </a:t>
            </a:r>
            <a:r>
              <a:rPr lang="en-US" sz="2300" dirty="0" err="1" smtClean="0"/>
              <a:t>định</a:t>
            </a:r>
            <a:r>
              <a:rPr lang="en-US" sz="2300" dirty="0" smtClean="0"/>
              <a:t> </a:t>
            </a:r>
            <a:r>
              <a:rPr lang="en-US" sz="2300" dirty="0" err="1" smtClean="0"/>
              <a:t>của</a:t>
            </a:r>
            <a:r>
              <a:rPr lang="en-US" sz="2300" dirty="0" smtClean="0"/>
              <a:t> </a:t>
            </a:r>
            <a:r>
              <a:rPr lang="en-US" sz="2300" dirty="0" err="1" smtClean="0"/>
              <a:t>Bộ</a:t>
            </a:r>
            <a:r>
              <a:rPr lang="en-US" sz="2300" dirty="0" smtClean="0"/>
              <a:t> Y </a:t>
            </a:r>
            <a:r>
              <a:rPr lang="en-US" sz="2300" dirty="0" err="1" smtClean="0"/>
              <a:t>tế</a:t>
            </a:r>
            <a:r>
              <a:rPr lang="en-US" sz="2300" dirty="0" smtClean="0"/>
              <a:t> </a:t>
            </a:r>
            <a:r>
              <a:rPr lang="en-US" sz="2300" dirty="0" err="1" smtClean="0"/>
              <a:t>về</a:t>
            </a:r>
            <a:r>
              <a:rPr lang="en-US" sz="2300" dirty="0" smtClean="0"/>
              <a:t> </a:t>
            </a:r>
            <a:r>
              <a:rPr lang="en-US" sz="2300" dirty="0" err="1" smtClean="0"/>
              <a:t>bộ</a:t>
            </a:r>
            <a:r>
              <a:rPr lang="en-US" sz="2300" dirty="0" smtClean="0"/>
              <a:t> </a:t>
            </a:r>
            <a:r>
              <a:rPr lang="en-US" sz="2300" dirty="0" err="1" smtClean="0"/>
              <a:t>mã</a:t>
            </a:r>
            <a:r>
              <a:rPr lang="en-US" sz="2300" dirty="0" smtClean="0"/>
              <a:t> </a:t>
            </a:r>
            <a:r>
              <a:rPr lang="en-US" sz="2300" dirty="0" err="1" smtClean="0"/>
              <a:t>danh</a:t>
            </a:r>
            <a:r>
              <a:rPr lang="en-US" sz="2300" dirty="0" smtClean="0"/>
              <a:t> </a:t>
            </a:r>
            <a:r>
              <a:rPr lang="en-US" sz="2300" dirty="0" err="1" smtClean="0"/>
              <a:t>mục</a:t>
            </a:r>
            <a:r>
              <a:rPr lang="en-US" sz="2300" dirty="0" smtClean="0"/>
              <a:t> </a:t>
            </a:r>
            <a:r>
              <a:rPr lang="en-US" sz="2300" dirty="0" err="1" smtClean="0"/>
              <a:t>dùng</a:t>
            </a:r>
            <a:r>
              <a:rPr lang="en-US" sz="2300" dirty="0" smtClean="0"/>
              <a:t> </a:t>
            </a:r>
            <a:r>
              <a:rPr lang="en-US" sz="2300" dirty="0" err="1" smtClean="0"/>
              <a:t>chung</a:t>
            </a:r>
            <a:r>
              <a:rPr lang="en-US" sz="2300" dirty="0" smtClean="0"/>
              <a:t>.</a:t>
            </a:r>
            <a:endParaRPr lang="vi-VN" sz="2300" dirty="0" smtClean="0"/>
          </a:p>
          <a:p>
            <a:pPr lvl="2"/>
            <a:r>
              <a:rPr lang="en-US" sz="2300" dirty="0" err="1" smtClean="0"/>
              <a:t>Phần</a:t>
            </a:r>
            <a:r>
              <a:rPr lang="en-US" sz="2300" dirty="0" smtClean="0"/>
              <a:t> </a:t>
            </a:r>
            <a:r>
              <a:rPr lang="en-US" sz="2300" dirty="0" err="1" smtClean="0"/>
              <a:t>mềm</a:t>
            </a:r>
            <a:r>
              <a:rPr lang="en-US" sz="2300" dirty="0" smtClean="0"/>
              <a:t> HIS </a:t>
            </a:r>
            <a:r>
              <a:rPr lang="en-US" sz="2300" dirty="0" err="1" smtClean="0"/>
              <a:t>hoạt</a:t>
            </a:r>
            <a:r>
              <a:rPr lang="en-US" sz="2300" dirty="0" smtClean="0"/>
              <a:t> </a:t>
            </a:r>
            <a:r>
              <a:rPr lang="en-US" sz="2300" dirty="0" err="1" smtClean="0"/>
              <a:t>động</a:t>
            </a:r>
            <a:r>
              <a:rPr lang="en-US" sz="2300" dirty="0" smtClean="0"/>
              <a:t> </a:t>
            </a:r>
            <a:r>
              <a:rPr lang="en-US" sz="2300" dirty="0" err="1" smtClean="0"/>
              <a:t>ổn</a:t>
            </a:r>
            <a:r>
              <a:rPr lang="en-US" sz="2300" dirty="0" smtClean="0"/>
              <a:t> </a:t>
            </a:r>
            <a:r>
              <a:rPr lang="en-US" sz="2300" dirty="0" err="1" smtClean="0"/>
              <a:t>định</a:t>
            </a:r>
            <a:r>
              <a:rPr lang="en-US" sz="2300" dirty="0" smtClean="0"/>
              <a:t>, </a:t>
            </a:r>
            <a:r>
              <a:rPr lang="en-US" sz="2300" dirty="0" err="1" smtClean="0"/>
              <a:t>đảm</a:t>
            </a:r>
            <a:r>
              <a:rPr lang="en-US" sz="2300" dirty="0" smtClean="0"/>
              <a:t> </a:t>
            </a:r>
            <a:r>
              <a:rPr lang="en-US" sz="2300" dirty="0" err="1" smtClean="0"/>
              <a:t>bảo</a:t>
            </a:r>
            <a:r>
              <a:rPr lang="en-US" sz="2300" dirty="0" smtClean="0"/>
              <a:t> </a:t>
            </a:r>
            <a:r>
              <a:rPr lang="en-US" sz="2300" dirty="0" err="1" smtClean="0"/>
              <a:t>quản</a:t>
            </a:r>
            <a:r>
              <a:rPr lang="en-US" sz="2300" dirty="0" smtClean="0"/>
              <a:t> </a:t>
            </a:r>
            <a:r>
              <a:rPr lang="en-US" sz="2300" dirty="0" err="1" smtClean="0"/>
              <a:t>lý</a:t>
            </a:r>
            <a:r>
              <a:rPr lang="en-US" sz="2300" dirty="0" smtClean="0"/>
              <a:t> </a:t>
            </a:r>
            <a:r>
              <a:rPr lang="en-US" sz="2300" dirty="0" err="1" smtClean="0"/>
              <a:t>chặt</a:t>
            </a:r>
            <a:r>
              <a:rPr lang="en-US" sz="2300" dirty="0" smtClean="0"/>
              <a:t> </a:t>
            </a:r>
            <a:r>
              <a:rPr lang="en-US" sz="2300" dirty="0" err="1" smtClean="0"/>
              <a:t>chẽ</a:t>
            </a:r>
            <a:r>
              <a:rPr lang="en-US" sz="2300" dirty="0" smtClean="0"/>
              <a:t> </a:t>
            </a:r>
            <a:r>
              <a:rPr lang="en-US" sz="2300" dirty="0" err="1" smtClean="0"/>
              <a:t>và</a:t>
            </a:r>
            <a:r>
              <a:rPr lang="en-US" sz="2300" dirty="0" smtClean="0"/>
              <a:t> </a:t>
            </a:r>
            <a:r>
              <a:rPr lang="en-US" sz="2300" dirty="0" err="1" smtClean="0"/>
              <a:t>theo</a:t>
            </a:r>
            <a:r>
              <a:rPr lang="en-US" sz="2300" dirty="0" smtClean="0"/>
              <a:t> </a:t>
            </a:r>
            <a:r>
              <a:rPr lang="en-US" sz="2300" dirty="0" err="1" smtClean="0"/>
              <a:t>đúng</a:t>
            </a:r>
            <a:r>
              <a:rPr lang="en-US" sz="2300" dirty="0" smtClean="0"/>
              <a:t> </a:t>
            </a:r>
            <a:r>
              <a:rPr lang="en-US" sz="2300" dirty="0" err="1" smtClean="0"/>
              <a:t>quy</a:t>
            </a:r>
            <a:r>
              <a:rPr lang="en-US" sz="2300" dirty="0" smtClean="0"/>
              <a:t> </a:t>
            </a:r>
            <a:r>
              <a:rPr lang="en-US" sz="2300" dirty="0" err="1" smtClean="0"/>
              <a:t>trình</a:t>
            </a:r>
            <a:r>
              <a:rPr lang="en-US" sz="2300" dirty="0" smtClean="0"/>
              <a:t> </a:t>
            </a:r>
            <a:r>
              <a:rPr lang="en-US" sz="2300" dirty="0" err="1" smtClean="0"/>
              <a:t>khám</a:t>
            </a:r>
            <a:r>
              <a:rPr lang="en-US" sz="2300" dirty="0" smtClean="0"/>
              <a:t> </a:t>
            </a:r>
            <a:r>
              <a:rPr lang="en-US" sz="2300" dirty="0" err="1" smtClean="0"/>
              <a:t>bệnh</a:t>
            </a:r>
            <a:r>
              <a:rPr lang="en-US" sz="2300" dirty="0" smtClean="0"/>
              <a:t>, </a:t>
            </a:r>
            <a:r>
              <a:rPr lang="en-US" sz="2300" dirty="0" err="1" smtClean="0"/>
              <a:t>chữa</a:t>
            </a:r>
            <a:r>
              <a:rPr lang="en-US" sz="2300" dirty="0" smtClean="0"/>
              <a:t> </a:t>
            </a:r>
            <a:r>
              <a:rPr lang="en-US" sz="2300" dirty="0" err="1" smtClean="0"/>
              <a:t>bệnh</a:t>
            </a:r>
            <a:r>
              <a:rPr lang="en-US" sz="2300" dirty="0" smtClean="0"/>
              <a:t> </a:t>
            </a:r>
            <a:r>
              <a:rPr lang="en-US" sz="2300" dirty="0" err="1" smtClean="0"/>
              <a:t>của</a:t>
            </a:r>
            <a:r>
              <a:rPr lang="en-US" sz="2300" dirty="0" smtClean="0"/>
              <a:t> </a:t>
            </a:r>
            <a:r>
              <a:rPr lang="en-US" sz="2300" dirty="0" err="1" smtClean="0"/>
              <a:t>cơ</a:t>
            </a:r>
            <a:r>
              <a:rPr lang="en-US" sz="2300" dirty="0" smtClean="0"/>
              <a:t> </a:t>
            </a:r>
            <a:r>
              <a:rPr lang="en-US" sz="2300" dirty="0" err="1" smtClean="0"/>
              <a:t>sở</a:t>
            </a:r>
            <a:r>
              <a:rPr lang="en-US" sz="2300" dirty="0" smtClean="0"/>
              <a:t> </a:t>
            </a:r>
            <a:r>
              <a:rPr lang="en-US" sz="2300" dirty="0" err="1" smtClean="0"/>
              <a:t>khám</a:t>
            </a:r>
            <a:r>
              <a:rPr lang="en-US" sz="2300" dirty="0" smtClean="0"/>
              <a:t> </a:t>
            </a:r>
            <a:r>
              <a:rPr lang="en-US" sz="2300" dirty="0" err="1" smtClean="0"/>
              <a:t>bệnh</a:t>
            </a:r>
            <a:r>
              <a:rPr lang="en-US" sz="2300" dirty="0" smtClean="0"/>
              <a:t>, </a:t>
            </a:r>
            <a:r>
              <a:rPr lang="en-US" sz="2300" dirty="0" err="1" smtClean="0"/>
              <a:t>chữa</a:t>
            </a:r>
            <a:r>
              <a:rPr lang="en-US" sz="2300" dirty="0" smtClean="0"/>
              <a:t> </a:t>
            </a:r>
            <a:r>
              <a:rPr lang="en-US" sz="2300" dirty="0" err="1" smtClean="0"/>
              <a:t>bệnh</a:t>
            </a:r>
            <a:r>
              <a:rPr lang="en-US" sz="2300" dirty="0" smtClean="0"/>
              <a:t>.</a:t>
            </a:r>
            <a:endParaRPr lang="vi-VN" sz="2300" dirty="0" smtClean="0"/>
          </a:p>
          <a:p>
            <a:pPr lvl="2"/>
            <a:r>
              <a:rPr lang="en-US" sz="2300" dirty="0" err="1" smtClean="0"/>
              <a:t>Dữ</a:t>
            </a:r>
            <a:r>
              <a:rPr lang="en-US" sz="2300" dirty="0" smtClean="0"/>
              <a:t> </a:t>
            </a:r>
            <a:r>
              <a:rPr lang="en-US" sz="2300" dirty="0" err="1" smtClean="0"/>
              <a:t>liệu</a:t>
            </a:r>
            <a:r>
              <a:rPr lang="en-US" sz="2300" dirty="0" smtClean="0"/>
              <a:t> XML </a:t>
            </a:r>
            <a:r>
              <a:rPr lang="en-US" sz="2300" dirty="0" err="1" smtClean="0"/>
              <a:t>đáp</a:t>
            </a:r>
            <a:r>
              <a:rPr lang="en-US" sz="2300" dirty="0" smtClean="0"/>
              <a:t> </a:t>
            </a:r>
            <a:r>
              <a:rPr lang="en-US" sz="2300" dirty="0" err="1" smtClean="0"/>
              <a:t>ứng</a:t>
            </a:r>
            <a:r>
              <a:rPr lang="en-US" sz="2300" dirty="0" smtClean="0"/>
              <a:t> </a:t>
            </a:r>
            <a:r>
              <a:rPr lang="en-US" sz="2300" dirty="0" err="1" smtClean="0"/>
              <a:t>đúng</a:t>
            </a:r>
            <a:r>
              <a:rPr lang="en-US" sz="2300" dirty="0" smtClean="0"/>
              <a:t> </a:t>
            </a:r>
            <a:r>
              <a:rPr lang="en-US" sz="2300" dirty="0" err="1" smtClean="0"/>
              <a:t>quy</a:t>
            </a:r>
            <a:r>
              <a:rPr lang="en-US" sz="2300" dirty="0" smtClean="0"/>
              <a:t> </a:t>
            </a:r>
            <a:r>
              <a:rPr lang="en-US" sz="2300" dirty="0" err="1" smtClean="0"/>
              <a:t>định</a:t>
            </a:r>
            <a:r>
              <a:rPr lang="en-US" sz="2300" dirty="0" smtClean="0"/>
              <a:t> </a:t>
            </a:r>
            <a:r>
              <a:rPr lang="en-US" sz="2300" dirty="0" err="1" smtClean="0"/>
              <a:t>theo</a:t>
            </a:r>
            <a:r>
              <a:rPr lang="en-US" sz="2300" dirty="0" smtClean="0"/>
              <a:t> </a:t>
            </a:r>
            <a:r>
              <a:rPr lang="en-US" sz="2300" dirty="0" err="1" smtClean="0"/>
              <a:t>quyết</a:t>
            </a:r>
            <a:r>
              <a:rPr lang="en-US" sz="2300" dirty="0" smtClean="0"/>
              <a:t> </a:t>
            </a:r>
            <a:r>
              <a:rPr lang="en-US" sz="2300" dirty="0" err="1" smtClean="0"/>
              <a:t>định</a:t>
            </a:r>
            <a:r>
              <a:rPr lang="en-US" sz="2300" dirty="0" smtClean="0"/>
              <a:t> </a:t>
            </a:r>
            <a:r>
              <a:rPr lang="en-US" sz="2300" dirty="0" err="1" smtClean="0"/>
              <a:t>số</a:t>
            </a:r>
            <a:r>
              <a:rPr lang="en-US" sz="2300" dirty="0" smtClean="0"/>
              <a:t> 4210/QĐ-BYT.</a:t>
            </a:r>
            <a:endParaRPr lang="vi-VN" sz="2300" dirty="0" smtClean="0"/>
          </a:p>
          <a:p>
            <a:pPr lvl="1"/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ý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Lỗi</a:t>
            </a:r>
            <a:r>
              <a:rPr lang="en-US" dirty="0" smtClean="0"/>
              <a:t> do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mềm</a:t>
            </a:r>
            <a:r>
              <a:rPr lang="en-US" dirty="0" smtClean="0"/>
              <a:t> HIS</a:t>
            </a:r>
          </a:p>
          <a:p>
            <a:r>
              <a:rPr lang="en-US" dirty="0" err="1" smtClean="0"/>
              <a:t>Lỗi</a:t>
            </a:r>
            <a:r>
              <a:rPr lang="en-US" dirty="0" smtClean="0"/>
              <a:t> do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HIS</a:t>
            </a:r>
          </a:p>
          <a:p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nghệ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: </a:t>
            </a:r>
            <a:r>
              <a:rPr lang="en-US" dirty="0" err="1" smtClean="0"/>
              <a:t>mất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nối</a:t>
            </a:r>
            <a:r>
              <a:rPr lang="en-US" dirty="0" smtClean="0"/>
              <a:t> </a:t>
            </a:r>
            <a:r>
              <a:rPr lang="en-US" dirty="0" err="1" smtClean="0"/>
              <a:t>mạng</a:t>
            </a:r>
            <a:r>
              <a:rPr lang="en-US" dirty="0" smtClean="0"/>
              <a:t>, </a:t>
            </a:r>
            <a:r>
              <a:rPr lang="en-US" dirty="0" err="1" smtClean="0"/>
              <a:t>mất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…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ý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Nam:</a:t>
            </a:r>
            <a:endParaRPr lang="vi-VN" sz="4000" dirty="0" smtClean="0"/>
          </a:p>
          <a:p>
            <a:pPr lvl="1"/>
            <a:r>
              <a:rPr lang="en-US" sz="2000" dirty="0" smtClean="0"/>
              <a:t>Do </a:t>
            </a:r>
            <a:r>
              <a:rPr lang="en-US" sz="2000" dirty="0" err="1" smtClean="0"/>
              <a:t>mất</a:t>
            </a:r>
            <a:r>
              <a:rPr lang="en-US" sz="2000" dirty="0" smtClean="0"/>
              <a:t> </a:t>
            </a:r>
            <a:r>
              <a:rPr lang="en-US" sz="2000" dirty="0" err="1" smtClean="0"/>
              <a:t>kết</a:t>
            </a:r>
            <a:r>
              <a:rPr lang="en-US" sz="2000" dirty="0" smtClean="0"/>
              <a:t> </a:t>
            </a:r>
            <a:r>
              <a:rPr lang="en-US" sz="2000" dirty="0" err="1" smtClean="0"/>
              <a:t>nối</a:t>
            </a:r>
            <a:r>
              <a:rPr lang="en-US" sz="2000" dirty="0" smtClean="0"/>
              <a:t> </a:t>
            </a:r>
            <a:r>
              <a:rPr lang="en-US" sz="2000" dirty="0" err="1" smtClean="0"/>
              <a:t>tại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Bảo</a:t>
            </a:r>
            <a:r>
              <a:rPr lang="en-US" sz="2000" dirty="0" smtClean="0"/>
              <a:t> </a:t>
            </a:r>
            <a:r>
              <a:rPr lang="en-US" sz="2000" dirty="0" err="1" smtClean="0"/>
              <a:t>hiểm</a:t>
            </a:r>
            <a:r>
              <a:rPr lang="en-US" sz="2000" dirty="0" smtClean="0"/>
              <a:t> </a:t>
            </a:r>
            <a:r>
              <a:rPr lang="en-US" sz="2000" dirty="0" err="1" smtClean="0"/>
              <a:t>xã</a:t>
            </a:r>
            <a:r>
              <a:rPr lang="en-US" sz="2000" dirty="0" smtClean="0"/>
              <a:t> </a:t>
            </a:r>
            <a:r>
              <a:rPr lang="en-US" sz="2000" dirty="0" err="1" smtClean="0"/>
              <a:t>hội</a:t>
            </a:r>
            <a:r>
              <a:rPr lang="en-US" sz="2000" dirty="0" smtClean="0"/>
              <a:t> </a:t>
            </a:r>
            <a:r>
              <a:rPr lang="en-US" sz="2000" dirty="0" err="1" smtClean="0"/>
              <a:t>Việt</a:t>
            </a:r>
            <a:r>
              <a:rPr lang="en-US" sz="2000" dirty="0" smtClean="0"/>
              <a:t> Nam, </a:t>
            </a:r>
            <a:r>
              <a:rPr lang="en-US" sz="2000" dirty="0" err="1" smtClean="0"/>
              <a:t>lỗi</a:t>
            </a:r>
            <a:r>
              <a:rPr lang="en-US" sz="2000" dirty="0" smtClean="0"/>
              <a:t> </a:t>
            </a:r>
            <a:r>
              <a:rPr lang="en-US" sz="2000" dirty="0" err="1" smtClean="0"/>
              <a:t>webservice</a:t>
            </a:r>
            <a:r>
              <a:rPr lang="en-US" sz="2000" dirty="0" smtClean="0"/>
              <a:t> </a:t>
            </a:r>
            <a:r>
              <a:rPr lang="en-US" sz="2000" dirty="0" err="1" smtClean="0"/>
              <a:t>kiểm</a:t>
            </a:r>
            <a:r>
              <a:rPr lang="en-US" sz="2000" dirty="0" smtClean="0"/>
              <a:t> </a:t>
            </a:r>
            <a:r>
              <a:rPr lang="en-US" sz="2000" dirty="0" err="1" smtClean="0"/>
              <a:t>tra</a:t>
            </a:r>
            <a:r>
              <a:rPr lang="en-US" sz="2000" dirty="0" smtClean="0"/>
              <a:t> </a:t>
            </a:r>
            <a:r>
              <a:rPr lang="en-US" sz="2000" dirty="0" err="1" smtClean="0"/>
              <a:t>thẻ</a:t>
            </a:r>
            <a:r>
              <a:rPr lang="en-US" sz="2000" dirty="0" smtClean="0"/>
              <a:t> </a:t>
            </a:r>
            <a:r>
              <a:rPr lang="en-US" sz="2000" dirty="0" err="1" smtClean="0"/>
              <a:t>bảo</a:t>
            </a:r>
            <a:r>
              <a:rPr lang="en-US" sz="2000" dirty="0" smtClean="0"/>
              <a:t> </a:t>
            </a:r>
            <a:r>
              <a:rPr lang="en-US" sz="2000" dirty="0" err="1" smtClean="0"/>
              <a:t>hiểm</a:t>
            </a:r>
            <a:r>
              <a:rPr lang="en-US" sz="2000" dirty="0" smtClean="0"/>
              <a:t> y </a:t>
            </a:r>
            <a:r>
              <a:rPr lang="en-US" sz="2000" dirty="0" err="1" smtClean="0"/>
              <a:t>tế</a:t>
            </a:r>
            <a:r>
              <a:rPr lang="en-US" sz="2000" dirty="0" smtClean="0"/>
              <a:t>…</a:t>
            </a:r>
            <a:endParaRPr lang="vi-VN" sz="2000" dirty="0" smtClean="0"/>
          </a:p>
          <a:p>
            <a:pPr lvl="1"/>
            <a:r>
              <a:rPr lang="en-US" sz="2000" dirty="0" smtClean="0"/>
              <a:t>Do </a:t>
            </a:r>
            <a:r>
              <a:rPr lang="en-US" sz="2000" dirty="0" err="1" smtClean="0"/>
              <a:t>lỗi</a:t>
            </a:r>
            <a:r>
              <a:rPr lang="en-US" sz="2000" dirty="0" smtClean="0"/>
              <a:t> </a:t>
            </a:r>
            <a:r>
              <a:rPr lang="en-US" sz="2000" dirty="0" err="1" smtClean="0"/>
              <a:t>kỹ</a:t>
            </a:r>
            <a:r>
              <a:rPr lang="en-US" sz="2000" dirty="0" smtClean="0"/>
              <a:t> </a:t>
            </a:r>
            <a:r>
              <a:rPr lang="en-US" sz="2000" dirty="0" err="1" smtClean="0"/>
              <a:t>thuật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mềm</a:t>
            </a:r>
            <a:r>
              <a:rPr lang="en-US" sz="2000" dirty="0" smtClean="0"/>
              <a:t>: </a:t>
            </a:r>
            <a:r>
              <a:rPr lang="en-US" sz="2000" dirty="0" err="1" smtClean="0"/>
              <a:t>tình</a:t>
            </a:r>
            <a:r>
              <a:rPr lang="en-US" sz="2000" dirty="0" smtClean="0"/>
              <a:t> </a:t>
            </a:r>
            <a:r>
              <a:rPr lang="en-US" sz="2000" dirty="0" err="1" smtClean="0"/>
              <a:t>trạng</a:t>
            </a:r>
            <a:r>
              <a:rPr lang="en-US" sz="2000" dirty="0" smtClean="0"/>
              <a:t> </a:t>
            </a:r>
            <a:r>
              <a:rPr lang="en-US" sz="2000" dirty="0" err="1" smtClean="0"/>
              <a:t>này</a:t>
            </a:r>
            <a:r>
              <a:rPr lang="en-US" sz="2000" dirty="0" smtClean="0"/>
              <a:t> </a:t>
            </a:r>
            <a:r>
              <a:rPr lang="en-US" sz="2000" dirty="0" err="1" smtClean="0"/>
              <a:t>diễn</a:t>
            </a:r>
            <a:r>
              <a:rPr lang="en-US" sz="2000" dirty="0" smtClean="0"/>
              <a:t> </a:t>
            </a:r>
            <a:r>
              <a:rPr lang="en-US" sz="2000" dirty="0" err="1" smtClean="0"/>
              <a:t>ra</a:t>
            </a:r>
            <a:r>
              <a:rPr lang="en-US" sz="2000" dirty="0" smtClean="0"/>
              <a:t> </a:t>
            </a:r>
            <a:r>
              <a:rPr lang="en-US" sz="2000" dirty="0" err="1" smtClean="0"/>
              <a:t>khá</a:t>
            </a:r>
            <a:r>
              <a:rPr lang="en-US" sz="2000" dirty="0" smtClean="0"/>
              <a:t> </a:t>
            </a:r>
            <a:r>
              <a:rPr lang="en-US" sz="2000" dirty="0" err="1" smtClean="0"/>
              <a:t>phổ</a:t>
            </a:r>
            <a:r>
              <a:rPr lang="en-US" sz="2000" dirty="0" smtClean="0"/>
              <a:t> </a:t>
            </a:r>
            <a:r>
              <a:rPr lang="en-US" sz="2000" dirty="0" err="1" smtClean="0"/>
              <a:t>biến</a:t>
            </a:r>
            <a:r>
              <a:rPr lang="en-US" sz="2000" dirty="0" smtClean="0"/>
              <a:t>, </a:t>
            </a:r>
            <a:r>
              <a:rPr lang="en-US" sz="2000" dirty="0" err="1" smtClean="0"/>
              <a:t>thường</a:t>
            </a:r>
            <a:r>
              <a:rPr lang="en-US" sz="2000" dirty="0" smtClean="0"/>
              <a:t> </a:t>
            </a:r>
            <a:r>
              <a:rPr lang="en-US" sz="2000" dirty="0" err="1" smtClean="0"/>
              <a:t>xuất</a:t>
            </a:r>
            <a:r>
              <a:rPr lang="en-US" sz="2000" dirty="0" smtClean="0"/>
              <a:t> </a:t>
            </a:r>
            <a:r>
              <a:rPr lang="en-US" sz="2000" dirty="0" err="1" smtClean="0"/>
              <a:t>phát</a:t>
            </a:r>
            <a:r>
              <a:rPr lang="en-US" sz="2000" dirty="0" smtClean="0"/>
              <a:t> </a:t>
            </a:r>
            <a:r>
              <a:rPr lang="en-US" sz="2000" dirty="0" err="1" smtClean="0"/>
              <a:t>từ</a:t>
            </a:r>
            <a:r>
              <a:rPr lang="en-US" sz="2000" dirty="0" smtClean="0"/>
              <a:t> </a:t>
            </a:r>
            <a:r>
              <a:rPr lang="en-US" sz="2000" dirty="0" err="1" smtClean="0"/>
              <a:t>việc</a:t>
            </a:r>
            <a:r>
              <a:rPr lang="en-US" sz="2000" dirty="0" smtClean="0"/>
              <a:t> </a:t>
            </a:r>
            <a:r>
              <a:rPr lang="en-US" sz="2000" dirty="0" err="1" smtClean="0"/>
              <a:t>cập</a:t>
            </a:r>
            <a:r>
              <a:rPr lang="en-US" sz="2000" dirty="0" smtClean="0"/>
              <a:t> </a:t>
            </a:r>
            <a:r>
              <a:rPr lang="en-US" sz="2000" dirty="0" err="1" smtClean="0"/>
              <a:t>nhật</a:t>
            </a:r>
            <a:r>
              <a:rPr lang="en-US" sz="2000" dirty="0" smtClean="0"/>
              <a:t> </a:t>
            </a:r>
            <a:r>
              <a:rPr lang="en-US" sz="2000" dirty="0" err="1" smtClean="0"/>
              <a:t>quy</a:t>
            </a:r>
            <a:r>
              <a:rPr lang="en-US" sz="2000" dirty="0" smtClean="0"/>
              <a:t> </a:t>
            </a:r>
            <a:r>
              <a:rPr lang="en-US" sz="2000" dirty="0" err="1" smtClean="0"/>
              <a:t>tắc</a:t>
            </a:r>
            <a:r>
              <a:rPr lang="en-US" sz="2000" dirty="0" smtClean="0"/>
              <a:t> </a:t>
            </a:r>
            <a:r>
              <a:rPr lang="en-US" sz="2000" dirty="0" err="1" smtClean="0"/>
              <a:t>giám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một</a:t>
            </a:r>
            <a:r>
              <a:rPr lang="en-US" sz="2000" dirty="0" smtClean="0"/>
              <a:t> </a:t>
            </a:r>
            <a:r>
              <a:rPr lang="en-US" sz="2000" dirty="0" err="1" smtClean="0"/>
              <a:t>cách</a:t>
            </a:r>
            <a:r>
              <a:rPr lang="en-US" sz="2000" dirty="0" smtClean="0"/>
              <a:t> </a:t>
            </a:r>
            <a:r>
              <a:rPr lang="en-US" sz="2000" dirty="0" err="1" smtClean="0"/>
              <a:t>tùy</a:t>
            </a:r>
            <a:r>
              <a:rPr lang="en-US" sz="2000" dirty="0" smtClean="0"/>
              <a:t> </a:t>
            </a:r>
            <a:r>
              <a:rPr lang="en-US" sz="2000" dirty="0" err="1" smtClean="0"/>
              <a:t>tiện</a:t>
            </a:r>
            <a:r>
              <a:rPr lang="en-US" sz="2000" dirty="0" smtClean="0"/>
              <a:t>,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kế</a:t>
            </a:r>
            <a:r>
              <a:rPr lang="en-US" sz="2000" dirty="0" smtClean="0"/>
              <a:t> </a:t>
            </a:r>
            <a:r>
              <a:rPr lang="en-US" sz="2000" dirty="0" err="1" smtClean="0"/>
              <a:t>hoạch</a:t>
            </a:r>
            <a:r>
              <a:rPr lang="en-US" sz="2000" dirty="0" smtClean="0"/>
              <a:t> </a:t>
            </a:r>
            <a:r>
              <a:rPr lang="en-US" sz="2000" dirty="0" err="1" smtClean="0"/>
              <a:t>cũng</a:t>
            </a:r>
            <a:r>
              <a:rPr lang="en-US" sz="2000" dirty="0" smtClean="0"/>
              <a:t> </a:t>
            </a:r>
            <a:r>
              <a:rPr lang="en-US" sz="2000" dirty="0" err="1" smtClean="0"/>
              <a:t>như</a:t>
            </a:r>
            <a:r>
              <a:rPr lang="en-US" sz="2000" dirty="0" smtClean="0"/>
              <a:t>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sự</a:t>
            </a:r>
            <a:r>
              <a:rPr lang="en-US" sz="2000" dirty="0" smtClean="0"/>
              <a:t> </a:t>
            </a:r>
            <a:r>
              <a:rPr lang="en-US" sz="2000" dirty="0" err="1" smtClean="0"/>
              <a:t>kiểm</a:t>
            </a:r>
            <a:r>
              <a:rPr lang="en-US" sz="2000" dirty="0" smtClean="0"/>
              <a:t> </a:t>
            </a:r>
            <a:r>
              <a:rPr lang="en-US" sz="2000" dirty="0" err="1" smtClean="0"/>
              <a:t>tra</a:t>
            </a:r>
            <a:r>
              <a:rPr lang="en-US" sz="2000" dirty="0" smtClean="0"/>
              <a:t>, </a:t>
            </a:r>
            <a:r>
              <a:rPr lang="en-US" sz="2000" dirty="0" err="1" smtClean="0"/>
              <a:t>thử</a:t>
            </a:r>
            <a:r>
              <a:rPr lang="en-US" sz="2000" dirty="0" smtClean="0"/>
              <a:t> </a:t>
            </a:r>
            <a:r>
              <a:rPr lang="en-US" sz="2000" dirty="0" err="1" smtClean="0"/>
              <a:t>nghiệm</a:t>
            </a:r>
            <a:r>
              <a:rPr lang="en-US" sz="2000" dirty="0" smtClean="0"/>
              <a:t> </a:t>
            </a:r>
            <a:r>
              <a:rPr lang="en-US" sz="2000" dirty="0" err="1" smtClean="0"/>
              <a:t>trước</a:t>
            </a:r>
            <a:r>
              <a:rPr lang="en-US" sz="2000" dirty="0" smtClean="0"/>
              <a:t> </a:t>
            </a:r>
            <a:r>
              <a:rPr lang="en-US" sz="2000" dirty="0" err="1" smtClean="0"/>
              <a:t>đó</a:t>
            </a:r>
            <a:r>
              <a:rPr lang="en-US" sz="2000" dirty="0" smtClean="0"/>
              <a:t>. </a:t>
            </a:r>
            <a:r>
              <a:rPr lang="en-US" sz="2000" dirty="0" err="1" smtClean="0"/>
              <a:t>Ví</a:t>
            </a:r>
            <a:r>
              <a:rPr lang="en-US" sz="2000" dirty="0" smtClean="0"/>
              <a:t> </a:t>
            </a:r>
            <a:r>
              <a:rPr lang="en-US" sz="2000" dirty="0" err="1" smtClean="0"/>
              <a:t>dụ</a:t>
            </a:r>
            <a:r>
              <a:rPr lang="en-US" sz="2000" dirty="0" smtClean="0"/>
              <a:t>: </a:t>
            </a:r>
            <a:r>
              <a:rPr lang="en-US" sz="2000" dirty="0" err="1" smtClean="0"/>
              <a:t>cập</a:t>
            </a:r>
            <a:r>
              <a:rPr lang="en-US" sz="2000" dirty="0" smtClean="0"/>
              <a:t> </a:t>
            </a:r>
            <a:r>
              <a:rPr lang="en-US" sz="2000" dirty="0" err="1" smtClean="0"/>
              <a:t>nhật</a:t>
            </a:r>
            <a:r>
              <a:rPr lang="en-US" sz="2000" dirty="0" smtClean="0"/>
              <a:t> </a:t>
            </a:r>
            <a:r>
              <a:rPr lang="en-US" sz="2000" dirty="0" err="1" smtClean="0"/>
              <a:t>quy</a:t>
            </a:r>
            <a:r>
              <a:rPr lang="en-US" sz="2000" dirty="0" smtClean="0"/>
              <a:t> </a:t>
            </a:r>
            <a:r>
              <a:rPr lang="en-US" sz="2000" dirty="0" err="1" smtClean="0"/>
              <a:t>tắc</a:t>
            </a:r>
            <a:r>
              <a:rPr lang="en-US" sz="2000" dirty="0" smtClean="0"/>
              <a:t> </a:t>
            </a:r>
            <a:r>
              <a:rPr lang="en-US" sz="2000" dirty="0" err="1" smtClean="0"/>
              <a:t>giám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sai</a:t>
            </a:r>
            <a:r>
              <a:rPr lang="en-US" sz="2000" dirty="0" smtClean="0"/>
              <a:t> </a:t>
            </a:r>
            <a:r>
              <a:rPr lang="en-US" sz="2000" dirty="0" err="1" smtClean="0"/>
              <a:t>dẫn</a:t>
            </a:r>
            <a:r>
              <a:rPr lang="en-US" sz="2000" dirty="0" smtClean="0"/>
              <a:t> </a:t>
            </a:r>
            <a:r>
              <a:rPr lang="en-US" sz="2000" dirty="0" err="1" smtClean="0"/>
              <a:t>đến</a:t>
            </a:r>
            <a:r>
              <a:rPr lang="en-US" sz="2000" dirty="0" smtClean="0"/>
              <a:t> </a:t>
            </a:r>
            <a:r>
              <a:rPr lang="en-US" sz="2000" dirty="0" err="1" smtClean="0"/>
              <a:t>hàng</a:t>
            </a:r>
            <a:r>
              <a:rPr lang="en-US" sz="2000" dirty="0" smtClean="0"/>
              <a:t> </a:t>
            </a:r>
            <a:r>
              <a:rPr lang="en-US" sz="2000" dirty="0" err="1" smtClean="0"/>
              <a:t>loạt</a:t>
            </a:r>
            <a:r>
              <a:rPr lang="en-US" sz="2000" dirty="0" smtClean="0"/>
              <a:t> 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cơ</a:t>
            </a:r>
            <a:r>
              <a:rPr lang="en-US" sz="2000" dirty="0" smtClean="0"/>
              <a:t> </a:t>
            </a:r>
            <a:r>
              <a:rPr lang="en-US" sz="2000" dirty="0" err="1" smtClean="0"/>
              <a:t>sở</a:t>
            </a:r>
            <a:r>
              <a:rPr lang="en-US" sz="2000" dirty="0" smtClean="0"/>
              <a:t> </a:t>
            </a:r>
            <a:r>
              <a:rPr lang="en-US" sz="2000" dirty="0" err="1" smtClean="0"/>
              <a:t>khám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, </a:t>
            </a:r>
            <a:r>
              <a:rPr lang="en-US" sz="2000" dirty="0" err="1" smtClean="0"/>
              <a:t>chữa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 ở </a:t>
            </a:r>
            <a:r>
              <a:rPr lang="en-US" sz="2000" dirty="0" err="1" smtClean="0"/>
              <a:t>trạng</a:t>
            </a:r>
            <a:r>
              <a:rPr lang="en-US" sz="2000" dirty="0" smtClean="0"/>
              <a:t> </a:t>
            </a:r>
            <a:r>
              <a:rPr lang="en-US" sz="2000" dirty="0" err="1" smtClean="0"/>
              <a:t>thái</a:t>
            </a:r>
            <a:r>
              <a:rPr lang="en-US" sz="2000" dirty="0" smtClean="0"/>
              <a:t> “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đúng</a:t>
            </a:r>
            <a:r>
              <a:rPr lang="en-US" sz="2000" dirty="0" smtClean="0"/>
              <a:t>” </a:t>
            </a:r>
            <a:r>
              <a:rPr lang="en-US" sz="2000" dirty="0" err="1" smtClean="0"/>
              <a:t>được</a:t>
            </a:r>
            <a:r>
              <a:rPr lang="en-US" sz="2000" dirty="0" smtClean="0"/>
              <a:t> </a:t>
            </a:r>
            <a:r>
              <a:rPr lang="en-US" sz="2000" dirty="0" err="1" smtClean="0"/>
              <a:t>cập</a:t>
            </a:r>
            <a:r>
              <a:rPr lang="en-US" sz="2000" dirty="0" smtClean="0"/>
              <a:t> </a:t>
            </a:r>
            <a:r>
              <a:rPr lang="en-US" sz="2000" dirty="0" err="1" smtClean="0"/>
              <a:t>nhật</a:t>
            </a:r>
            <a:r>
              <a:rPr lang="en-US" sz="2000" dirty="0" smtClean="0"/>
              <a:t> </a:t>
            </a:r>
            <a:r>
              <a:rPr lang="en-US" sz="2000" dirty="0" err="1" smtClean="0"/>
              <a:t>thành</a:t>
            </a:r>
            <a:r>
              <a:rPr lang="en-US" sz="2000" dirty="0" smtClean="0"/>
              <a:t> </a:t>
            </a:r>
            <a:r>
              <a:rPr lang="en-US" sz="2000" dirty="0" err="1" smtClean="0"/>
              <a:t>trạng</a:t>
            </a:r>
            <a:r>
              <a:rPr lang="en-US" sz="2000" dirty="0" smtClean="0"/>
              <a:t> </a:t>
            </a:r>
            <a:r>
              <a:rPr lang="en-US" sz="2000" dirty="0" err="1" smtClean="0"/>
              <a:t>thái</a:t>
            </a:r>
            <a:r>
              <a:rPr lang="en-US" sz="2000" dirty="0" smtClean="0"/>
              <a:t> “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lỗi</a:t>
            </a:r>
            <a:r>
              <a:rPr lang="en-US" sz="2000" dirty="0" smtClean="0"/>
              <a:t>”, </a:t>
            </a:r>
            <a:r>
              <a:rPr lang="en-US" sz="2000" dirty="0" err="1" smtClean="0"/>
              <a:t>dẫn</a:t>
            </a:r>
            <a:r>
              <a:rPr lang="en-US" sz="2000" dirty="0" smtClean="0"/>
              <a:t> </a:t>
            </a:r>
            <a:r>
              <a:rPr lang="en-US" sz="2000" dirty="0" err="1" smtClean="0"/>
              <a:t>đến</a:t>
            </a:r>
            <a:r>
              <a:rPr lang="en-US" sz="2000" dirty="0" smtClean="0"/>
              <a:t> </a:t>
            </a:r>
            <a:r>
              <a:rPr lang="en-US" sz="2000" dirty="0" err="1" smtClean="0"/>
              <a:t>tình</a:t>
            </a:r>
            <a:r>
              <a:rPr lang="en-US" sz="2000" dirty="0" smtClean="0"/>
              <a:t> </a:t>
            </a:r>
            <a:r>
              <a:rPr lang="en-US" sz="2000" dirty="0" err="1" smtClean="0"/>
              <a:t>trạng</a:t>
            </a:r>
            <a:r>
              <a:rPr lang="en-US" sz="2000" dirty="0" smtClean="0"/>
              <a:t> </a:t>
            </a:r>
            <a:r>
              <a:rPr lang="en-US" sz="2000" dirty="0" err="1" smtClean="0"/>
              <a:t>mất</a:t>
            </a:r>
            <a:r>
              <a:rPr lang="en-US" sz="2000" dirty="0" smtClean="0"/>
              <a:t> </a:t>
            </a:r>
            <a:r>
              <a:rPr lang="en-US" sz="2000" dirty="0" err="1" smtClean="0"/>
              <a:t>toàn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ngày</a:t>
            </a:r>
            <a:r>
              <a:rPr lang="en-US" sz="2000" dirty="0" smtClean="0"/>
              <a:t> 25 </a:t>
            </a:r>
            <a:r>
              <a:rPr lang="en-US" sz="2000" dirty="0" err="1" smtClean="0"/>
              <a:t>tháng</a:t>
            </a:r>
            <a:r>
              <a:rPr lang="en-US" sz="2000" dirty="0" smtClean="0"/>
              <a:t> 12 </a:t>
            </a:r>
            <a:r>
              <a:rPr lang="en-US" sz="2000" dirty="0" err="1" smtClean="0"/>
              <a:t>năm</a:t>
            </a:r>
            <a:r>
              <a:rPr lang="en-US" sz="2000" dirty="0" smtClean="0"/>
              <a:t> 2018 (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thấy</a:t>
            </a:r>
            <a:r>
              <a:rPr lang="en-US" sz="2000" dirty="0" smtClean="0"/>
              <a:t> 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trên</a:t>
            </a:r>
            <a:r>
              <a:rPr lang="en-US" sz="2000" dirty="0" smtClean="0"/>
              <a:t> </a:t>
            </a:r>
            <a:r>
              <a:rPr lang="en-US" sz="2000" dirty="0" err="1" smtClean="0"/>
              <a:t>cổng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Bảo</a:t>
            </a:r>
            <a:r>
              <a:rPr lang="en-US" sz="2000" dirty="0" smtClean="0"/>
              <a:t> </a:t>
            </a:r>
            <a:r>
              <a:rPr lang="en-US" sz="2000" dirty="0" err="1" smtClean="0"/>
              <a:t>hiểm</a:t>
            </a:r>
            <a:r>
              <a:rPr lang="en-US" sz="2000" dirty="0" smtClean="0"/>
              <a:t> </a:t>
            </a:r>
            <a:r>
              <a:rPr lang="en-US" sz="2000" dirty="0" err="1" smtClean="0"/>
              <a:t>xã</a:t>
            </a:r>
            <a:r>
              <a:rPr lang="en-US" sz="2000" dirty="0" smtClean="0"/>
              <a:t> </a:t>
            </a:r>
            <a:r>
              <a:rPr lang="en-US" sz="2000" dirty="0" err="1" smtClean="0"/>
              <a:t>hội</a:t>
            </a:r>
            <a:r>
              <a:rPr lang="en-US" sz="2000" dirty="0" smtClean="0"/>
              <a:t> </a:t>
            </a:r>
            <a:r>
              <a:rPr lang="en-US" sz="2000" dirty="0" err="1" smtClean="0"/>
              <a:t>Việt</a:t>
            </a:r>
            <a:r>
              <a:rPr lang="en-US" sz="2000" dirty="0" smtClean="0"/>
              <a:t> Nam)…</a:t>
            </a:r>
            <a:endParaRPr lang="vi-VN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3999" cy="471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7086600" cy="563562"/>
          </a:xfrm>
        </p:spPr>
        <p:txBody>
          <a:bodyPr/>
          <a:lstStyle/>
          <a:p>
            <a:r>
              <a:rPr lang="en-US" sz="2400" dirty="0" err="1" smtClean="0"/>
              <a:t>Tổng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</a:t>
            </a:r>
            <a:r>
              <a:rPr lang="en-US" sz="2400" dirty="0" err="1" smtClean="0"/>
              <a:t>yêu</a:t>
            </a:r>
            <a:r>
              <a:rPr lang="en-US" sz="2400" dirty="0" smtClean="0"/>
              <a:t> </a:t>
            </a:r>
            <a:r>
              <a:rPr lang="en-US" sz="2400" dirty="0" err="1" smtClean="0"/>
              <a:t>cầu</a:t>
            </a:r>
            <a:r>
              <a:rPr lang="en-US" sz="2400" dirty="0" smtClean="0"/>
              <a:t> </a:t>
            </a:r>
            <a:r>
              <a:rPr lang="en-US" sz="2400" dirty="0" err="1" smtClean="0"/>
              <a:t>thanh</a:t>
            </a:r>
            <a:r>
              <a:rPr lang="en-US" sz="2400" dirty="0" smtClean="0"/>
              <a:t> </a:t>
            </a:r>
            <a:r>
              <a:rPr lang="en-US" sz="2400" dirty="0" err="1" smtClean="0"/>
              <a:t>toán</a:t>
            </a:r>
            <a:r>
              <a:rPr lang="en-US" sz="2400" dirty="0" smtClean="0"/>
              <a:t> BHYT</a:t>
            </a:r>
            <a:endParaRPr lang="vi-VN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Căn</a:t>
            </a:r>
            <a:r>
              <a:rPr lang="en-US" dirty="0" smtClean="0"/>
              <a:t> </a:t>
            </a:r>
            <a:r>
              <a:rPr lang="en-US" dirty="0" err="1" smtClean="0"/>
              <a:t>cứ</a:t>
            </a:r>
            <a:r>
              <a:rPr lang="en-US" dirty="0" smtClean="0"/>
              <a:t> </a:t>
            </a:r>
            <a:r>
              <a:rPr lang="en-US" b="1" dirty="0" err="1" smtClean="0"/>
              <a:t>Điều</a:t>
            </a:r>
            <a:r>
              <a:rPr lang="en-US" b="1" dirty="0" smtClean="0"/>
              <a:t> 3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 smtClean="0"/>
              <a:t>mẫu</a:t>
            </a:r>
            <a:r>
              <a:rPr lang="en-US" dirty="0" smtClean="0"/>
              <a:t> </a:t>
            </a:r>
            <a:r>
              <a:rPr lang="en-US" b="1" dirty="0" err="1" smtClean="0"/>
              <a:t>Hợp</a:t>
            </a:r>
            <a:r>
              <a:rPr lang="en-US" b="1" dirty="0" smtClean="0"/>
              <a:t> </a:t>
            </a:r>
            <a:r>
              <a:rPr lang="en-US" b="1" dirty="0" err="1" smtClean="0"/>
              <a:t>đồng</a:t>
            </a:r>
            <a:r>
              <a:rPr lang="en-US" b="1" dirty="0" smtClean="0"/>
              <a:t> </a:t>
            </a:r>
            <a:r>
              <a:rPr lang="en-US" b="1" dirty="0" err="1" smtClean="0"/>
              <a:t>khám</a:t>
            </a:r>
            <a:r>
              <a:rPr lang="en-US" b="1" dirty="0" smtClean="0"/>
              <a:t> </a:t>
            </a:r>
            <a:r>
              <a:rPr lang="en-US" b="1" dirty="0" err="1" smtClean="0"/>
              <a:t>bệnh</a:t>
            </a:r>
            <a:r>
              <a:rPr lang="en-US" b="1" dirty="0" smtClean="0"/>
              <a:t>, </a:t>
            </a:r>
            <a:r>
              <a:rPr lang="en-US" b="1" dirty="0" err="1" smtClean="0"/>
              <a:t>chữa</a:t>
            </a:r>
            <a:r>
              <a:rPr lang="en-US" b="1" dirty="0" smtClean="0"/>
              <a:t> </a:t>
            </a:r>
            <a:r>
              <a:rPr lang="en-US" b="1" dirty="0" err="1" smtClean="0"/>
              <a:t>bệnh</a:t>
            </a:r>
            <a:r>
              <a:rPr lang="en-US" b="1" dirty="0" smtClean="0"/>
              <a:t> </a:t>
            </a:r>
            <a:r>
              <a:rPr lang="en-US" b="1" dirty="0" err="1" smtClean="0"/>
              <a:t>Bảo</a:t>
            </a:r>
            <a:r>
              <a:rPr lang="en-US" b="1" dirty="0" smtClean="0"/>
              <a:t> </a:t>
            </a:r>
            <a:r>
              <a:rPr lang="en-US" b="1" dirty="0" err="1" smtClean="0"/>
              <a:t>hiểm</a:t>
            </a:r>
            <a:r>
              <a:rPr lang="en-US" b="1" dirty="0" smtClean="0"/>
              <a:t> Y </a:t>
            </a:r>
            <a:r>
              <a:rPr lang="en-US" b="1" dirty="0" err="1" smtClean="0"/>
              <a:t>tế</a:t>
            </a:r>
            <a:r>
              <a:rPr lang="en-US" dirty="0" smtClean="0"/>
              <a:t> (</a:t>
            </a:r>
            <a:r>
              <a:rPr lang="en-US" i="1" dirty="0" err="1" smtClean="0"/>
              <a:t>thực</a:t>
            </a:r>
            <a:r>
              <a:rPr lang="en-US" i="1" dirty="0" smtClean="0"/>
              <a:t> </a:t>
            </a:r>
            <a:r>
              <a:rPr lang="en-US" i="1" dirty="0" err="1" smtClean="0"/>
              <a:t>hiện</a:t>
            </a:r>
            <a:r>
              <a:rPr lang="en-US" i="1" dirty="0" smtClean="0"/>
              <a:t> </a:t>
            </a:r>
            <a:r>
              <a:rPr lang="en-US" i="1" dirty="0" err="1" smtClean="0"/>
              <a:t>theo</a:t>
            </a:r>
            <a:r>
              <a:rPr lang="en-US" i="1" dirty="0" smtClean="0"/>
              <a:t> </a:t>
            </a:r>
            <a:r>
              <a:rPr lang="en-US" i="1" dirty="0" err="1" smtClean="0"/>
              <a:t>mẫu</a:t>
            </a:r>
            <a:r>
              <a:rPr lang="en-US" i="1" dirty="0" smtClean="0"/>
              <a:t> </a:t>
            </a:r>
            <a:r>
              <a:rPr lang="en-US" i="1" dirty="0" err="1" smtClean="0"/>
              <a:t>số</a:t>
            </a:r>
            <a:r>
              <a:rPr lang="en-US" i="1" dirty="0" smtClean="0"/>
              <a:t> 7</a:t>
            </a:r>
            <a:r>
              <a:rPr lang="en-US" dirty="0" smtClean="0"/>
              <a:t>)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b="1" dirty="0" smtClean="0"/>
              <a:t>146/2018/NĐ-CP</a:t>
            </a:r>
          </a:p>
          <a:p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tạm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,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,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32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Luật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b="1" dirty="0" smtClean="0"/>
              <a:t>25/2008/QH12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14 </a:t>
            </a:r>
            <a:r>
              <a:rPr lang="en-US" dirty="0" err="1" smtClean="0"/>
              <a:t>tháng</a:t>
            </a:r>
            <a:r>
              <a:rPr lang="en-US" dirty="0" smtClean="0"/>
              <a:t> 11 </a:t>
            </a:r>
            <a:r>
              <a:rPr lang="en-US" dirty="0" err="1" smtClean="0"/>
              <a:t>năm</a:t>
            </a:r>
            <a:r>
              <a:rPr lang="en-US" dirty="0" smtClean="0"/>
              <a:t> 2008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Luật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.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nghị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bao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:</a:t>
            </a:r>
            <a:endParaRPr lang="vi-VN" dirty="0" smtClean="0"/>
          </a:p>
          <a:p>
            <a:pPr lvl="1"/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ngoại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r>
              <a:rPr lang="en-US" dirty="0" smtClean="0"/>
              <a:t>:</a:t>
            </a:r>
            <a:endParaRPr lang="vi-VN" dirty="0" smtClean="0"/>
          </a:p>
          <a:p>
            <a:pPr lvl="2"/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kê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ngoại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b="1" dirty="0" smtClean="0"/>
              <a:t>6556/QĐ-BYT</a:t>
            </a:r>
            <a:r>
              <a:rPr lang="en-US" dirty="0" smtClean="0"/>
              <a:t>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30 </a:t>
            </a:r>
            <a:r>
              <a:rPr lang="en-US" dirty="0" err="1" smtClean="0"/>
              <a:t>tháng</a:t>
            </a:r>
            <a:r>
              <a:rPr lang="en-US" dirty="0" smtClean="0"/>
              <a:t> 10 </a:t>
            </a:r>
            <a:r>
              <a:rPr lang="en-US" dirty="0" err="1" smtClean="0"/>
              <a:t>năm</a:t>
            </a:r>
            <a:r>
              <a:rPr lang="en-US" dirty="0" smtClean="0"/>
              <a:t> 2018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.</a:t>
            </a:r>
            <a:endParaRPr lang="vi-VN" dirty="0" smtClean="0"/>
          </a:p>
          <a:p>
            <a:pPr lvl="2"/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;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;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ngoại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r>
              <a:rPr lang="en-US" dirty="0" smtClean="0"/>
              <a:t>.</a:t>
            </a:r>
            <a:endParaRPr lang="vi-VN" dirty="0" smtClean="0"/>
          </a:p>
          <a:p>
            <a:pPr lvl="2"/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ghi</a:t>
            </a:r>
            <a:r>
              <a:rPr lang="en-US" dirty="0" smtClean="0"/>
              <a:t> </a:t>
            </a:r>
            <a:r>
              <a:rPr lang="en-US" dirty="0" err="1" smtClean="0"/>
              <a:t>chép</a:t>
            </a:r>
            <a:r>
              <a:rPr lang="en-US" dirty="0" smtClean="0"/>
              <a:t> </a:t>
            </a:r>
            <a:r>
              <a:rPr lang="en-US" dirty="0" err="1" smtClean="0"/>
              <a:t>thủ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;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r>
              <a:rPr lang="en-US" dirty="0" smtClean="0"/>
              <a:t> </a:t>
            </a:r>
            <a:r>
              <a:rPr lang="en-US" dirty="0" err="1" smtClean="0"/>
              <a:t>cận</a:t>
            </a:r>
            <a:r>
              <a:rPr lang="en-US" dirty="0" smtClean="0"/>
              <a:t> </a:t>
            </a:r>
            <a:r>
              <a:rPr lang="en-US" dirty="0" err="1" smtClean="0"/>
              <a:t>lâm</a:t>
            </a:r>
            <a:r>
              <a:rPr lang="en-US" dirty="0" smtClean="0"/>
              <a:t> </a:t>
            </a:r>
            <a:r>
              <a:rPr lang="en-US" dirty="0" err="1" smtClean="0"/>
              <a:t>sàng</a:t>
            </a:r>
            <a:r>
              <a:rPr lang="en-US" dirty="0" smtClean="0"/>
              <a:t>, </a:t>
            </a:r>
            <a:r>
              <a:rPr lang="en-US" dirty="0" err="1" smtClean="0"/>
              <a:t>chẩn</a:t>
            </a:r>
            <a:r>
              <a:rPr lang="en-US" dirty="0" smtClean="0"/>
              <a:t> </a:t>
            </a:r>
            <a:r>
              <a:rPr lang="en-US" dirty="0" err="1" smtClean="0"/>
              <a:t>đoán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, </a:t>
            </a:r>
            <a:r>
              <a:rPr lang="en-US" dirty="0" err="1" smtClean="0"/>
              <a:t>thăm</a:t>
            </a:r>
            <a:r>
              <a:rPr lang="en-US" dirty="0" smtClean="0"/>
              <a:t> </a:t>
            </a:r>
            <a:r>
              <a:rPr lang="en-US" dirty="0" err="1" smtClean="0"/>
              <a:t>dò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; </a:t>
            </a:r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chẩn</a:t>
            </a:r>
            <a:r>
              <a:rPr lang="en-US" dirty="0" smtClean="0"/>
              <a:t>,… 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609600" y="122238"/>
            <a:ext cx="7086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Tổng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về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yêu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cầu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toán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BHYT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r>
              <a:rPr lang="en-US" dirty="0" smtClean="0"/>
              <a:t>:</a:t>
            </a:r>
            <a:endParaRPr lang="vi-VN" dirty="0" smtClean="0"/>
          </a:p>
          <a:p>
            <a:pPr lvl="2"/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kê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b="1" dirty="0" smtClean="0"/>
              <a:t>6556/QĐ-BYT</a:t>
            </a:r>
            <a:r>
              <a:rPr lang="en-US" dirty="0" smtClean="0"/>
              <a:t>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30 </a:t>
            </a:r>
            <a:r>
              <a:rPr lang="en-US" dirty="0" err="1" smtClean="0"/>
              <a:t>tháng</a:t>
            </a:r>
            <a:r>
              <a:rPr lang="en-US" dirty="0" smtClean="0"/>
              <a:t> 10 </a:t>
            </a:r>
            <a:r>
              <a:rPr lang="en-US" dirty="0" err="1" smtClean="0"/>
              <a:t>năm</a:t>
            </a:r>
            <a:r>
              <a:rPr lang="en-US" dirty="0" smtClean="0"/>
              <a:t> 2018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.</a:t>
            </a:r>
            <a:endParaRPr lang="vi-VN" dirty="0" smtClean="0"/>
          </a:p>
          <a:p>
            <a:pPr lvl="2"/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r>
              <a:rPr lang="en-US" dirty="0" smtClean="0"/>
              <a:t>,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giường</a:t>
            </a:r>
            <a:r>
              <a:rPr lang="en-US" dirty="0" smtClean="0"/>
              <a:t>, </a:t>
            </a:r>
            <a:r>
              <a:rPr lang="en-US" dirty="0" err="1" smtClean="0"/>
              <a:t>Phiếu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.</a:t>
            </a:r>
            <a:endParaRPr lang="vi-VN" dirty="0" smtClean="0"/>
          </a:p>
          <a:p>
            <a:pPr lvl="2"/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ghi</a:t>
            </a:r>
            <a:r>
              <a:rPr lang="en-US" dirty="0" smtClean="0"/>
              <a:t> </a:t>
            </a:r>
            <a:r>
              <a:rPr lang="en-US" dirty="0" err="1" smtClean="0"/>
              <a:t>chép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,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.</a:t>
            </a:r>
            <a:endParaRPr lang="vi-VN" dirty="0" smtClean="0"/>
          </a:p>
          <a:p>
            <a:pPr lvl="2"/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ghi</a:t>
            </a:r>
            <a:r>
              <a:rPr lang="en-US" dirty="0" smtClean="0"/>
              <a:t> </a:t>
            </a:r>
            <a:r>
              <a:rPr lang="en-US" dirty="0" err="1" smtClean="0"/>
              <a:t>chép</a:t>
            </a:r>
            <a:r>
              <a:rPr lang="en-US" dirty="0" smtClean="0"/>
              <a:t> </a:t>
            </a:r>
            <a:r>
              <a:rPr lang="en-US" dirty="0" err="1" smtClean="0"/>
              <a:t>phẫu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, </a:t>
            </a:r>
            <a:r>
              <a:rPr lang="en-US" dirty="0" err="1" smtClean="0"/>
              <a:t>thủ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;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r>
              <a:rPr lang="en-US" dirty="0" smtClean="0"/>
              <a:t> </a:t>
            </a:r>
            <a:r>
              <a:rPr lang="en-US" dirty="0" err="1" smtClean="0"/>
              <a:t>cận</a:t>
            </a:r>
            <a:r>
              <a:rPr lang="en-US" dirty="0" smtClean="0"/>
              <a:t> </a:t>
            </a:r>
            <a:r>
              <a:rPr lang="en-US" dirty="0" err="1" smtClean="0"/>
              <a:t>lâm</a:t>
            </a:r>
            <a:r>
              <a:rPr lang="en-US" dirty="0" smtClean="0"/>
              <a:t> </a:t>
            </a:r>
            <a:r>
              <a:rPr lang="en-US" dirty="0" err="1" smtClean="0"/>
              <a:t>sàng</a:t>
            </a:r>
            <a:r>
              <a:rPr lang="en-US" dirty="0" smtClean="0"/>
              <a:t>, </a:t>
            </a:r>
            <a:r>
              <a:rPr lang="en-US" dirty="0" err="1" smtClean="0"/>
              <a:t>chẩn</a:t>
            </a:r>
            <a:r>
              <a:rPr lang="en-US" dirty="0" smtClean="0"/>
              <a:t> </a:t>
            </a:r>
            <a:r>
              <a:rPr lang="en-US" dirty="0" err="1" smtClean="0"/>
              <a:t>đoán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, </a:t>
            </a:r>
            <a:r>
              <a:rPr lang="en-US" dirty="0" err="1" smtClean="0"/>
              <a:t>thăm</a:t>
            </a:r>
            <a:r>
              <a:rPr lang="en-US" dirty="0" smtClean="0"/>
              <a:t> </a:t>
            </a:r>
            <a:r>
              <a:rPr lang="en-US" dirty="0" err="1" smtClean="0"/>
              <a:t>dò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.</a:t>
            </a:r>
            <a:endParaRPr lang="vi-VN" dirty="0" smtClean="0"/>
          </a:p>
          <a:p>
            <a:pPr lvl="2"/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chẩn</a:t>
            </a:r>
            <a:r>
              <a:rPr lang="en-US" dirty="0" smtClean="0"/>
              <a:t>; </a:t>
            </a:r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,…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609600" y="122238"/>
            <a:ext cx="7086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Tổng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về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yêu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cầu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toán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BHYT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 smtClean="0"/>
              <a:t>mẫu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kê</a:t>
            </a:r>
            <a:r>
              <a:rPr lang="en-US" dirty="0" smtClean="0"/>
              <a:t>,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BHYT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. </a:t>
            </a:r>
            <a:r>
              <a:rPr lang="en-US" dirty="0" err="1" smtClean="0"/>
              <a:t>Cụ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:</a:t>
            </a:r>
            <a:endParaRPr lang="vi-VN" dirty="0" smtClean="0"/>
          </a:p>
          <a:p>
            <a:pPr lvl="1"/>
            <a:r>
              <a:rPr lang="en-US" b="1" dirty="0" smtClean="0"/>
              <a:t>C79-HD</a:t>
            </a:r>
            <a:r>
              <a:rPr lang="en-US" dirty="0" smtClean="0"/>
              <a:t>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b="1" dirty="0" smtClean="0"/>
              <a:t>102/2018/TT-BTC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14 </a:t>
            </a:r>
            <a:r>
              <a:rPr lang="en-US" dirty="0" err="1" smtClean="0"/>
              <a:t>tháng</a:t>
            </a:r>
            <a:r>
              <a:rPr lang="en-US" dirty="0" smtClean="0"/>
              <a:t> 11 </a:t>
            </a:r>
            <a:r>
              <a:rPr lang="en-US" dirty="0" err="1" smtClean="0"/>
              <a:t>năm</a:t>
            </a:r>
            <a:r>
              <a:rPr lang="en-US" dirty="0" smtClean="0"/>
              <a:t> 2018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BHXHVN.</a:t>
            </a:r>
            <a:endParaRPr lang="vi-VN" dirty="0" smtClean="0"/>
          </a:p>
          <a:p>
            <a:pPr lvl="1"/>
            <a:r>
              <a:rPr lang="en-US" b="1" dirty="0" smtClean="0"/>
              <a:t>19/BHYT</a:t>
            </a:r>
            <a:r>
              <a:rPr lang="en-US" dirty="0" smtClean="0"/>
              <a:t>, </a:t>
            </a:r>
            <a:r>
              <a:rPr lang="en-US" b="1" dirty="0" smtClean="0"/>
              <a:t>20/BHYT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b="1" dirty="0" smtClean="0"/>
              <a:t>21/BHYT</a:t>
            </a:r>
            <a:r>
              <a:rPr lang="en-US" dirty="0" smtClean="0"/>
              <a:t>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b="1" dirty="0" smtClean="0"/>
              <a:t>1399/QĐ-BHXH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22 </a:t>
            </a:r>
            <a:r>
              <a:rPr lang="en-US" dirty="0" err="1" smtClean="0"/>
              <a:t>tháng</a:t>
            </a:r>
            <a:r>
              <a:rPr lang="en-US" dirty="0" smtClean="0"/>
              <a:t> 12 </a:t>
            </a:r>
            <a:r>
              <a:rPr lang="en-US" dirty="0" err="1" smtClean="0"/>
              <a:t>năm</a:t>
            </a:r>
            <a:r>
              <a:rPr lang="en-US" dirty="0" smtClean="0"/>
              <a:t> 2014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đốc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Nam.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609600" y="122238"/>
            <a:ext cx="7086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Tổng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về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yêu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cầu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toán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BHYT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2860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9718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bộ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phận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chức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năng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7338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thống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sz="2300" dirty="0" err="1" smtClean="0"/>
              <a:t>Tiết</a:t>
            </a:r>
            <a:r>
              <a:rPr lang="en-US" sz="2300" dirty="0" smtClean="0"/>
              <a:t> c, </a:t>
            </a:r>
            <a:r>
              <a:rPr lang="en-US" sz="2300" dirty="0" err="1" smtClean="0"/>
              <a:t>Tiết</a:t>
            </a:r>
            <a:r>
              <a:rPr lang="en-US" sz="2300" dirty="0" smtClean="0"/>
              <a:t> d, </a:t>
            </a:r>
            <a:r>
              <a:rPr lang="en-US" sz="2300" dirty="0" err="1" smtClean="0"/>
              <a:t>Khoản</a:t>
            </a:r>
            <a:r>
              <a:rPr lang="en-US" sz="2300" dirty="0" smtClean="0"/>
              <a:t> 2, </a:t>
            </a:r>
            <a:r>
              <a:rPr lang="en-US" sz="2300" dirty="0" err="1" smtClean="0"/>
              <a:t>Điều</a:t>
            </a:r>
            <a:r>
              <a:rPr lang="en-US" sz="2300" dirty="0" smtClean="0"/>
              <a:t> 21 </a:t>
            </a:r>
            <a:r>
              <a:rPr lang="en-US" sz="2300" dirty="0" err="1" smtClean="0"/>
              <a:t>Nghị</a:t>
            </a:r>
            <a:r>
              <a:rPr lang="en-US" sz="2300" dirty="0" smtClean="0"/>
              <a:t> </a:t>
            </a:r>
            <a:r>
              <a:rPr lang="en-US" sz="2300" dirty="0" err="1" smtClean="0"/>
              <a:t>định</a:t>
            </a:r>
            <a:r>
              <a:rPr lang="en-US" sz="2300" dirty="0" smtClean="0"/>
              <a:t> </a:t>
            </a:r>
            <a:r>
              <a:rPr lang="en-US" sz="2300" b="1" dirty="0" smtClean="0"/>
              <a:t>146/2018/NĐ-CP</a:t>
            </a:r>
            <a:r>
              <a:rPr lang="en-US" sz="2300" dirty="0" smtClean="0"/>
              <a:t> </a:t>
            </a:r>
            <a:r>
              <a:rPr lang="en-US" sz="2300" dirty="0" err="1" smtClean="0"/>
              <a:t>về</a:t>
            </a:r>
            <a:r>
              <a:rPr lang="en-US" sz="2300" dirty="0" smtClean="0"/>
              <a:t> </a:t>
            </a:r>
            <a:r>
              <a:rPr lang="en-US" sz="2300" b="1" dirty="0" err="1" smtClean="0"/>
              <a:t>Quyền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và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trách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nhiệm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của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cơ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sở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khám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bệnh</a:t>
            </a:r>
            <a:r>
              <a:rPr lang="en-US" sz="2300" b="1" dirty="0" smtClean="0"/>
              <a:t>, </a:t>
            </a:r>
            <a:r>
              <a:rPr lang="en-US" sz="2300" b="1" dirty="0" err="1" smtClean="0"/>
              <a:t>chữa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bệnh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trong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thực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hiện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hợp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đồng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khám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bệnh</a:t>
            </a:r>
            <a:r>
              <a:rPr lang="en-US" sz="2300" b="1" dirty="0" smtClean="0"/>
              <a:t>, </a:t>
            </a:r>
            <a:r>
              <a:rPr lang="en-US" sz="2300" b="1" dirty="0" err="1" smtClean="0"/>
              <a:t>chữa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bệnh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bảo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hiểm</a:t>
            </a:r>
            <a:r>
              <a:rPr lang="en-US" sz="2300" b="1" dirty="0" smtClean="0"/>
              <a:t> y </a:t>
            </a:r>
            <a:r>
              <a:rPr lang="en-US" sz="2300" b="1" dirty="0" err="1" smtClean="0"/>
              <a:t>tế</a:t>
            </a:r>
            <a:r>
              <a:rPr lang="en-US" sz="2300" dirty="0" smtClean="0"/>
              <a:t> </a:t>
            </a:r>
            <a:r>
              <a:rPr lang="en-US" sz="2300" dirty="0" err="1" smtClean="0"/>
              <a:t>quy</a:t>
            </a:r>
            <a:r>
              <a:rPr lang="en-US" sz="2300" dirty="0" smtClean="0"/>
              <a:t> </a:t>
            </a:r>
            <a:r>
              <a:rPr lang="en-US" sz="2300" dirty="0" err="1" smtClean="0"/>
              <a:t>định</a:t>
            </a:r>
            <a:r>
              <a:rPr lang="en-US" sz="2300" dirty="0" smtClean="0"/>
              <a:t> </a:t>
            </a:r>
            <a:r>
              <a:rPr lang="en-US" sz="2300" dirty="0" err="1" smtClean="0"/>
              <a:t>rõ</a:t>
            </a:r>
            <a:r>
              <a:rPr lang="en-US" sz="2300" dirty="0" smtClean="0"/>
              <a:t>: </a:t>
            </a:r>
          </a:p>
          <a:p>
            <a:pPr marL="742950" lvl="2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dirty="0" smtClean="0"/>
              <a:t>“</a:t>
            </a:r>
            <a:r>
              <a:rPr lang="en-US" i="1" dirty="0" smtClean="0"/>
              <a:t>c) </a:t>
            </a:r>
            <a:r>
              <a:rPr lang="en-US" i="1" dirty="0" err="1" smtClean="0"/>
              <a:t>Gửi</a:t>
            </a:r>
            <a:r>
              <a:rPr lang="en-US" i="1" dirty="0" smtClean="0"/>
              <a:t> </a:t>
            </a:r>
            <a:r>
              <a:rPr lang="en-US" i="1" dirty="0" err="1" smtClean="0"/>
              <a:t>dữ</a:t>
            </a:r>
            <a:r>
              <a:rPr lang="en-US" i="1" dirty="0" smtClean="0"/>
              <a:t> </a:t>
            </a:r>
            <a:r>
              <a:rPr lang="en-US" i="1" dirty="0" err="1" smtClean="0"/>
              <a:t>liệu</a:t>
            </a:r>
            <a:r>
              <a:rPr lang="en-US" i="1" dirty="0" smtClean="0"/>
              <a:t> </a:t>
            </a:r>
            <a:r>
              <a:rPr lang="en-US" i="1" dirty="0" err="1" smtClean="0"/>
              <a:t>điện</a:t>
            </a:r>
            <a:r>
              <a:rPr lang="en-US" i="1" dirty="0" smtClean="0"/>
              <a:t> </a:t>
            </a:r>
            <a:r>
              <a:rPr lang="en-US" i="1" dirty="0" err="1" smtClean="0"/>
              <a:t>tử</a:t>
            </a:r>
            <a:r>
              <a:rPr lang="en-US" i="1" dirty="0" smtClean="0"/>
              <a:t> </a:t>
            </a:r>
            <a:r>
              <a:rPr lang="en-US" i="1" dirty="0" err="1" smtClean="0"/>
              <a:t>để</a:t>
            </a:r>
            <a:r>
              <a:rPr lang="en-US" i="1" dirty="0" smtClean="0"/>
              <a:t> </a:t>
            </a:r>
            <a:r>
              <a:rPr lang="en-US" i="1" dirty="0" err="1" smtClean="0"/>
              <a:t>phục</a:t>
            </a:r>
            <a:r>
              <a:rPr lang="en-US" i="1" dirty="0" smtClean="0"/>
              <a:t> </a:t>
            </a:r>
            <a:r>
              <a:rPr lang="en-US" i="1" dirty="0" err="1" smtClean="0"/>
              <a:t>vụ</a:t>
            </a:r>
            <a:r>
              <a:rPr lang="en-US" i="1" dirty="0" smtClean="0"/>
              <a:t> </a:t>
            </a:r>
            <a:r>
              <a:rPr lang="en-US" i="1" dirty="0" err="1" smtClean="0"/>
              <a:t>quản</a:t>
            </a:r>
            <a:r>
              <a:rPr lang="en-US" i="1" dirty="0" smtClean="0"/>
              <a:t> </a:t>
            </a:r>
            <a:r>
              <a:rPr lang="en-US" i="1" dirty="0" err="1" smtClean="0"/>
              <a:t>lý</a:t>
            </a:r>
            <a:r>
              <a:rPr lang="en-US" i="1" dirty="0" smtClean="0"/>
              <a:t> </a:t>
            </a:r>
            <a:r>
              <a:rPr lang="en-US" i="1" dirty="0" err="1" smtClean="0"/>
              <a:t>khám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, </a:t>
            </a:r>
            <a:r>
              <a:rPr lang="en-US" i="1" dirty="0" err="1" smtClean="0"/>
              <a:t>chữa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 </a:t>
            </a:r>
            <a:r>
              <a:rPr lang="en-US" i="1" dirty="0" err="1" smtClean="0"/>
              <a:t>bảo</a:t>
            </a:r>
            <a:r>
              <a:rPr lang="en-US" i="1" dirty="0" smtClean="0"/>
              <a:t> </a:t>
            </a:r>
            <a:r>
              <a:rPr lang="en-US" i="1" dirty="0" err="1" smtClean="0"/>
              <a:t>hiểm</a:t>
            </a:r>
            <a:r>
              <a:rPr lang="en-US" i="1" dirty="0" smtClean="0"/>
              <a:t> y </a:t>
            </a:r>
            <a:r>
              <a:rPr lang="en-US" i="1" dirty="0" err="1" smtClean="0"/>
              <a:t>tế</a:t>
            </a:r>
            <a:r>
              <a:rPr lang="en-US" i="1" dirty="0" smtClean="0"/>
              <a:t> </a:t>
            </a:r>
            <a:r>
              <a:rPr lang="en-US" i="1" dirty="0" err="1" smtClean="0"/>
              <a:t>ngay</a:t>
            </a:r>
            <a:r>
              <a:rPr lang="en-US" i="1" dirty="0" smtClean="0"/>
              <a:t> </a:t>
            </a:r>
            <a:r>
              <a:rPr lang="en-US" i="1" dirty="0" err="1" smtClean="0"/>
              <a:t>sau</a:t>
            </a:r>
            <a:r>
              <a:rPr lang="en-US" i="1" dirty="0" smtClean="0"/>
              <a:t> </a:t>
            </a:r>
            <a:r>
              <a:rPr lang="en-US" i="1" dirty="0" err="1" smtClean="0"/>
              <a:t>khi</a:t>
            </a:r>
            <a:r>
              <a:rPr lang="en-US" i="1" dirty="0" smtClean="0"/>
              <a:t> </a:t>
            </a:r>
            <a:r>
              <a:rPr lang="en-US" i="1" dirty="0" err="1" smtClean="0"/>
              <a:t>kết</a:t>
            </a:r>
            <a:r>
              <a:rPr lang="en-US" i="1" dirty="0" smtClean="0"/>
              <a:t> </a:t>
            </a:r>
            <a:r>
              <a:rPr lang="en-US" i="1" dirty="0" err="1" smtClean="0"/>
              <a:t>thúc</a:t>
            </a:r>
            <a:r>
              <a:rPr lang="en-US" i="1" dirty="0" smtClean="0"/>
              <a:t> </a:t>
            </a:r>
            <a:r>
              <a:rPr lang="en-US" i="1" dirty="0" err="1" smtClean="0"/>
              <a:t>lần</a:t>
            </a:r>
            <a:r>
              <a:rPr lang="en-US" i="1" dirty="0" smtClean="0"/>
              <a:t> </a:t>
            </a:r>
            <a:r>
              <a:rPr lang="en-US" i="1" dirty="0" err="1" smtClean="0"/>
              <a:t>khám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 </a:t>
            </a:r>
            <a:r>
              <a:rPr lang="en-US" i="1" dirty="0" err="1" smtClean="0"/>
              <a:t>hoặc</a:t>
            </a:r>
            <a:r>
              <a:rPr lang="en-US" i="1" dirty="0" smtClean="0"/>
              <a:t> </a:t>
            </a:r>
            <a:r>
              <a:rPr lang="en-US" i="1" dirty="0" err="1" smtClean="0"/>
              <a:t>kết</a:t>
            </a:r>
            <a:r>
              <a:rPr lang="en-US" i="1" dirty="0" smtClean="0"/>
              <a:t> </a:t>
            </a:r>
            <a:r>
              <a:rPr lang="en-US" i="1" dirty="0" err="1" smtClean="0"/>
              <a:t>thúc</a:t>
            </a:r>
            <a:r>
              <a:rPr lang="en-US" i="1" dirty="0" smtClean="0"/>
              <a:t> </a:t>
            </a:r>
            <a:r>
              <a:rPr lang="en-US" i="1" dirty="0" err="1" smtClean="0"/>
              <a:t>đợt</a:t>
            </a:r>
            <a:r>
              <a:rPr lang="en-US" i="1" dirty="0" smtClean="0"/>
              <a:t> </a:t>
            </a:r>
            <a:r>
              <a:rPr lang="en-US" i="1" dirty="0" err="1" smtClean="0"/>
              <a:t>điều</a:t>
            </a:r>
            <a:r>
              <a:rPr lang="en-US" i="1" dirty="0" smtClean="0"/>
              <a:t> </a:t>
            </a:r>
            <a:r>
              <a:rPr lang="en-US" i="1" dirty="0" err="1" smtClean="0"/>
              <a:t>trị</a:t>
            </a:r>
            <a:r>
              <a:rPr lang="en-US" i="1" dirty="0" smtClean="0"/>
              <a:t> </a:t>
            </a:r>
            <a:r>
              <a:rPr lang="en-US" i="1" dirty="0" err="1" smtClean="0"/>
              <a:t>ngoại</a:t>
            </a:r>
            <a:r>
              <a:rPr lang="en-US" i="1" dirty="0" smtClean="0"/>
              <a:t> </a:t>
            </a:r>
            <a:r>
              <a:rPr lang="en-US" i="1" dirty="0" err="1" smtClean="0"/>
              <a:t>trú</a:t>
            </a:r>
            <a:r>
              <a:rPr lang="en-US" i="1" dirty="0" smtClean="0"/>
              <a:t> </a:t>
            </a:r>
            <a:r>
              <a:rPr lang="en-US" i="1" dirty="0" err="1" smtClean="0"/>
              <a:t>hoặc</a:t>
            </a:r>
            <a:r>
              <a:rPr lang="en-US" i="1" dirty="0" smtClean="0"/>
              <a:t> </a:t>
            </a:r>
            <a:r>
              <a:rPr lang="en-US" i="1" dirty="0" err="1" smtClean="0"/>
              <a:t>kết</a:t>
            </a:r>
            <a:r>
              <a:rPr lang="en-US" i="1" dirty="0" smtClean="0"/>
              <a:t> </a:t>
            </a:r>
            <a:r>
              <a:rPr lang="en-US" i="1" dirty="0" err="1" smtClean="0"/>
              <a:t>thúc</a:t>
            </a:r>
            <a:r>
              <a:rPr lang="en-US" i="1" dirty="0" smtClean="0"/>
              <a:t> </a:t>
            </a:r>
            <a:r>
              <a:rPr lang="en-US" i="1" dirty="0" err="1" smtClean="0"/>
              <a:t>đợt</a:t>
            </a:r>
            <a:r>
              <a:rPr lang="en-US" i="1" dirty="0" smtClean="0"/>
              <a:t> </a:t>
            </a:r>
            <a:r>
              <a:rPr lang="en-US" i="1" dirty="0" err="1" smtClean="0"/>
              <a:t>điều</a:t>
            </a:r>
            <a:r>
              <a:rPr lang="en-US" i="1" dirty="0" smtClean="0"/>
              <a:t> </a:t>
            </a:r>
            <a:r>
              <a:rPr lang="en-US" i="1" dirty="0" err="1" smtClean="0"/>
              <a:t>trị</a:t>
            </a:r>
            <a:r>
              <a:rPr lang="en-US" i="1" dirty="0" smtClean="0"/>
              <a:t> </a:t>
            </a:r>
            <a:r>
              <a:rPr lang="en-US" i="1" dirty="0" err="1" smtClean="0"/>
              <a:t>nội</a:t>
            </a:r>
            <a:r>
              <a:rPr lang="en-US" i="1" dirty="0" smtClean="0"/>
              <a:t> </a:t>
            </a:r>
            <a:r>
              <a:rPr lang="en-US" i="1" dirty="0" err="1" smtClean="0"/>
              <a:t>trú</a:t>
            </a:r>
            <a:r>
              <a:rPr lang="en-US" i="1" dirty="0" smtClean="0"/>
              <a:t> </a:t>
            </a:r>
            <a:r>
              <a:rPr lang="en-US" i="1" dirty="0" err="1" smtClean="0"/>
              <a:t>của</a:t>
            </a:r>
            <a:r>
              <a:rPr lang="en-US" i="1" dirty="0" smtClean="0"/>
              <a:t> </a:t>
            </a:r>
            <a:r>
              <a:rPr lang="en-US" i="1" dirty="0" err="1" smtClean="0"/>
              <a:t>người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 </a:t>
            </a:r>
            <a:r>
              <a:rPr lang="en-US" i="1" dirty="0" err="1" smtClean="0"/>
              <a:t>theo</a:t>
            </a:r>
            <a:r>
              <a:rPr lang="en-US" i="1" dirty="0" smtClean="0"/>
              <a:t> </a:t>
            </a:r>
            <a:r>
              <a:rPr lang="en-US" i="1" dirty="0" err="1" smtClean="0"/>
              <a:t>quy</a:t>
            </a:r>
            <a:r>
              <a:rPr lang="en-US" i="1" dirty="0" smtClean="0"/>
              <a:t> </a:t>
            </a:r>
            <a:r>
              <a:rPr lang="en-US" i="1" dirty="0" err="1" smtClean="0"/>
              <a:t>định</a:t>
            </a:r>
            <a:r>
              <a:rPr lang="en-US" i="1" dirty="0" smtClean="0"/>
              <a:t> </a:t>
            </a:r>
            <a:r>
              <a:rPr lang="en-US" i="1" dirty="0" err="1" smtClean="0"/>
              <a:t>của</a:t>
            </a:r>
            <a:r>
              <a:rPr lang="en-US" i="1" dirty="0" smtClean="0"/>
              <a:t> </a:t>
            </a:r>
            <a:r>
              <a:rPr lang="en-US" i="1" dirty="0" err="1" smtClean="0"/>
              <a:t>Bộ</a:t>
            </a:r>
            <a:r>
              <a:rPr lang="en-US" i="1" dirty="0" smtClean="0"/>
              <a:t> </a:t>
            </a:r>
            <a:r>
              <a:rPr lang="en-US" i="1" dirty="0" err="1" smtClean="0"/>
              <a:t>trưởng</a:t>
            </a:r>
            <a:r>
              <a:rPr lang="en-US" i="1" dirty="0" smtClean="0"/>
              <a:t> </a:t>
            </a:r>
            <a:r>
              <a:rPr lang="en-US" i="1" dirty="0" err="1" smtClean="0"/>
              <a:t>Bộ</a:t>
            </a:r>
            <a:r>
              <a:rPr lang="en-US" i="1" dirty="0" smtClean="0"/>
              <a:t> Y </a:t>
            </a:r>
            <a:r>
              <a:rPr lang="en-US" i="1" dirty="0" err="1" smtClean="0"/>
              <a:t>tế</a:t>
            </a:r>
            <a:r>
              <a:rPr lang="en-US" i="1" dirty="0" smtClean="0"/>
              <a:t>;</a:t>
            </a:r>
            <a:r>
              <a:rPr lang="en-US" dirty="0" smtClean="0"/>
              <a:t>” </a:t>
            </a:r>
            <a:r>
              <a:rPr lang="en-US" dirty="0" err="1" smtClean="0"/>
              <a:t>và</a:t>
            </a:r>
            <a:r>
              <a:rPr lang="en-US" dirty="0" smtClean="0"/>
              <a:t> “</a:t>
            </a:r>
            <a:r>
              <a:rPr lang="en-US" i="1" dirty="0" smtClean="0"/>
              <a:t>d) </a:t>
            </a:r>
            <a:r>
              <a:rPr lang="en-US" i="1" dirty="0" err="1" smtClean="0"/>
              <a:t>Gửi</a:t>
            </a:r>
            <a:r>
              <a:rPr lang="en-US" i="1" dirty="0" smtClean="0"/>
              <a:t> </a:t>
            </a:r>
            <a:r>
              <a:rPr lang="en-US" i="1" dirty="0" err="1" smtClean="0"/>
              <a:t>dữ</a:t>
            </a:r>
            <a:r>
              <a:rPr lang="en-US" i="1" dirty="0" smtClean="0"/>
              <a:t> </a:t>
            </a:r>
            <a:r>
              <a:rPr lang="en-US" i="1" dirty="0" err="1" smtClean="0"/>
              <a:t>liệu</a:t>
            </a:r>
            <a:r>
              <a:rPr lang="en-US" i="1" dirty="0" smtClean="0"/>
              <a:t> </a:t>
            </a:r>
            <a:r>
              <a:rPr lang="en-US" i="1" dirty="0" err="1" smtClean="0"/>
              <a:t>điện</a:t>
            </a:r>
            <a:r>
              <a:rPr lang="en-US" i="1" dirty="0" smtClean="0"/>
              <a:t> </a:t>
            </a:r>
            <a:r>
              <a:rPr lang="en-US" i="1" dirty="0" err="1" smtClean="0"/>
              <a:t>tử</a:t>
            </a:r>
            <a:r>
              <a:rPr lang="en-US" i="1" dirty="0" smtClean="0"/>
              <a:t> </a:t>
            </a:r>
            <a:r>
              <a:rPr lang="en-US" i="1" dirty="0" err="1" smtClean="0"/>
              <a:t>về</a:t>
            </a:r>
            <a:r>
              <a:rPr lang="en-US" i="1" dirty="0" smtClean="0"/>
              <a:t> chi </a:t>
            </a:r>
            <a:r>
              <a:rPr lang="en-US" i="1" dirty="0" err="1" smtClean="0"/>
              <a:t>phí</a:t>
            </a:r>
            <a:r>
              <a:rPr lang="en-US" i="1" dirty="0" smtClean="0"/>
              <a:t> </a:t>
            </a:r>
            <a:r>
              <a:rPr lang="en-US" i="1" dirty="0" err="1" smtClean="0"/>
              <a:t>khám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, </a:t>
            </a:r>
            <a:r>
              <a:rPr lang="en-US" i="1" dirty="0" err="1" smtClean="0"/>
              <a:t>chữa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 </a:t>
            </a:r>
            <a:r>
              <a:rPr lang="en-US" i="1" dirty="0" err="1" smtClean="0"/>
              <a:t>bảo</a:t>
            </a:r>
            <a:r>
              <a:rPr lang="en-US" i="1" dirty="0" smtClean="0"/>
              <a:t> </a:t>
            </a:r>
            <a:r>
              <a:rPr lang="en-US" i="1" dirty="0" err="1" smtClean="0"/>
              <a:t>hiểm</a:t>
            </a:r>
            <a:r>
              <a:rPr lang="en-US" i="1" dirty="0" smtClean="0"/>
              <a:t> y </a:t>
            </a:r>
            <a:r>
              <a:rPr lang="en-US" i="1" dirty="0" err="1" smtClean="0"/>
              <a:t>tế</a:t>
            </a:r>
            <a:r>
              <a:rPr lang="en-US" i="1" dirty="0" smtClean="0"/>
              <a:t> </a:t>
            </a:r>
            <a:r>
              <a:rPr lang="en-US" i="1" dirty="0" err="1" smtClean="0"/>
              <a:t>đề</a:t>
            </a:r>
            <a:r>
              <a:rPr lang="en-US" i="1" dirty="0" smtClean="0"/>
              <a:t> </a:t>
            </a:r>
            <a:r>
              <a:rPr lang="en-US" i="1" dirty="0" err="1" smtClean="0"/>
              <a:t>nghị</a:t>
            </a:r>
            <a:r>
              <a:rPr lang="en-US" i="1" dirty="0" smtClean="0"/>
              <a:t> </a:t>
            </a:r>
            <a:r>
              <a:rPr lang="en-US" i="1" dirty="0" err="1" smtClean="0"/>
              <a:t>thanh</a:t>
            </a:r>
            <a:r>
              <a:rPr lang="en-US" i="1" dirty="0" smtClean="0"/>
              <a:t> </a:t>
            </a:r>
            <a:r>
              <a:rPr lang="en-US" i="1" dirty="0" err="1" smtClean="0"/>
              <a:t>toán</a:t>
            </a:r>
            <a:r>
              <a:rPr lang="en-US" i="1" dirty="0" smtClean="0"/>
              <a:t> </a:t>
            </a:r>
            <a:r>
              <a:rPr lang="en-US" i="1" dirty="0" err="1" smtClean="0"/>
              <a:t>chậm</a:t>
            </a:r>
            <a:r>
              <a:rPr lang="en-US" i="1" dirty="0" smtClean="0"/>
              <a:t> </a:t>
            </a:r>
            <a:r>
              <a:rPr lang="en-US" i="1" dirty="0" err="1" smtClean="0"/>
              <a:t>nhất</a:t>
            </a:r>
            <a:r>
              <a:rPr lang="en-US" i="1" dirty="0" smtClean="0"/>
              <a:t> </a:t>
            </a:r>
            <a:r>
              <a:rPr lang="en-US" i="1" dirty="0" err="1" smtClean="0"/>
              <a:t>trong</a:t>
            </a:r>
            <a:r>
              <a:rPr lang="en-US" i="1" dirty="0" smtClean="0"/>
              <a:t> </a:t>
            </a:r>
            <a:r>
              <a:rPr lang="en-US" i="1" dirty="0" err="1" smtClean="0"/>
              <a:t>vòng</a:t>
            </a:r>
            <a:r>
              <a:rPr lang="en-US" i="1" dirty="0" smtClean="0"/>
              <a:t> 07 </a:t>
            </a:r>
            <a:r>
              <a:rPr lang="en-US" i="1" dirty="0" err="1" smtClean="0"/>
              <a:t>ngày</a:t>
            </a:r>
            <a:r>
              <a:rPr lang="en-US" i="1" dirty="0" smtClean="0"/>
              <a:t> </a:t>
            </a:r>
            <a:r>
              <a:rPr lang="en-US" i="1" dirty="0" err="1" smtClean="0"/>
              <a:t>làm</a:t>
            </a:r>
            <a:r>
              <a:rPr lang="en-US" i="1" dirty="0" smtClean="0"/>
              <a:t> </a:t>
            </a:r>
            <a:r>
              <a:rPr lang="en-US" i="1" dirty="0" err="1" smtClean="0"/>
              <a:t>việc</a:t>
            </a:r>
            <a:r>
              <a:rPr lang="en-US" i="1" dirty="0" smtClean="0"/>
              <a:t> </a:t>
            </a:r>
            <a:r>
              <a:rPr lang="en-US" i="1" dirty="0" err="1" smtClean="0"/>
              <a:t>kể</a:t>
            </a:r>
            <a:r>
              <a:rPr lang="en-US" i="1" dirty="0" smtClean="0"/>
              <a:t> </a:t>
            </a:r>
            <a:r>
              <a:rPr lang="en-US" i="1" dirty="0" err="1" smtClean="0"/>
              <a:t>từ</a:t>
            </a:r>
            <a:r>
              <a:rPr lang="en-US" i="1" dirty="0" smtClean="0"/>
              <a:t> </a:t>
            </a:r>
            <a:r>
              <a:rPr lang="en-US" i="1" dirty="0" err="1" smtClean="0"/>
              <a:t>ngày</a:t>
            </a:r>
            <a:r>
              <a:rPr lang="en-US" i="1" dirty="0" smtClean="0"/>
              <a:t> </a:t>
            </a:r>
            <a:r>
              <a:rPr lang="en-US" i="1" dirty="0" err="1" smtClean="0"/>
              <a:t>kết</a:t>
            </a:r>
            <a:r>
              <a:rPr lang="en-US" i="1" dirty="0" smtClean="0"/>
              <a:t> </a:t>
            </a:r>
            <a:r>
              <a:rPr lang="en-US" i="1" dirty="0" err="1" smtClean="0"/>
              <a:t>thúc</a:t>
            </a:r>
            <a:r>
              <a:rPr lang="en-US" i="1" dirty="0" smtClean="0"/>
              <a:t> </a:t>
            </a:r>
            <a:r>
              <a:rPr lang="en-US" i="1" dirty="0" err="1" smtClean="0"/>
              <a:t>việc</a:t>
            </a:r>
            <a:r>
              <a:rPr lang="en-US" i="1" dirty="0" smtClean="0"/>
              <a:t> </a:t>
            </a:r>
            <a:r>
              <a:rPr lang="en-US" i="1" dirty="0" err="1" smtClean="0"/>
              <a:t>khám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, </a:t>
            </a:r>
            <a:r>
              <a:rPr lang="en-US" i="1" dirty="0" err="1" smtClean="0"/>
              <a:t>chữa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 </a:t>
            </a:r>
            <a:r>
              <a:rPr lang="en-US" i="1" dirty="0" err="1" smtClean="0"/>
              <a:t>đối</a:t>
            </a:r>
            <a:r>
              <a:rPr lang="en-US" i="1" dirty="0" smtClean="0"/>
              <a:t> </a:t>
            </a:r>
            <a:r>
              <a:rPr lang="en-US" i="1" dirty="0" err="1" smtClean="0"/>
              <a:t>với</a:t>
            </a:r>
            <a:r>
              <a:rPr lang="en-US" i="1" dirty="0" smtClean="0"/>
              <a:t> </a:t>
            </a:r>
            <a:r>
              <a:rPr lang="en-US" i="1" dirty="0" err="1" smtClean="0"/>
              <a:t>người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 </a:t>
            </a:r>
            <a:r>
              <a:rPr lang="en-US" i="1" dirty="0" err="1" smtClean="0"/>
              <a:t>theo</a:t>
            </a:r>
            <a:r>
              <a:rPr lang="en-US" i="1" dirty="0" smtClean="0"/>
              <a:t> </a:t>
            </a:r>
            <a:r>
              <a:rPr lang="en-US" i="1" dirty="0" err="1" smtClean="0"/>
              <a:t>quy</a:t>
            </a:r>
            <a:r>
              <a:rPr lang="en-US" i="1" dirty="0" smtClean="0"/>
              <a:t> </a:t>
            </a:r>
            <a:r>
              <a:rPr lang="en-US" i="1" dirty="0" err="1" smtClean="0"/>
              <a:t>định</a:t>
            </a:r>
            <a:r>
              <a:rPr lang="en-US" i="1" dirty="0" smtClean="0"/>
              <a:t> </a:t>
            </a:r>
            <a:r>
              <a:rPr lang="en-US" i="1" dirty="0" err="1" smtClean="0"/>
              <a:t>của</a:t>
            </a:r>
            <a:r>
              <a:rPr lang="en-US" i="1" dirty="0" smtClean="0"/>
              <a:t> </a:t>
            </a:r>
            <a:r>
              <a:rPr lang="en-US" i="1" dirty="0" err="1" smtClean="0"/>
              <a:t>Bộ</a:t>
            </a:r>
            <a:r>
              <a:rPr lang="en-US" i="1" dirty="0" smtClean="0"/>
              <a:t> </a:t>
            </a:r>
            <a:r>
              <a:rPr lang="en-US" i="1" dirty="0" err="1" smtClean="0"/>
              <a:t>trưởng</a:t>
            </a:r>
            <a:r>
              <a:rPr lang="en-US" i="1" dirty="0" smtClean="0"/>
              <a:t> </a:t>
            </a:r>
            <a:r>
              <a:rPr lang="en-US" i="1" dirty="0" err="1" smtClean="0"/>
              <a:t>Bộ</a:t>
            </a:r>
            <a:r>
              <a:rPr lang="en-US" i="1" dirty="0" smtClean="0"/>
              <a:t> Y </a:t>
            </a:r>
            <a:r>
              <a:rPr lang="en-US" i="1" dirty="0" err="1" smtClean="0"/>
              <a:t>tế</a:t>
            </a:r>
            <a:r>
              <a:rPr lang="en-US" dirty="0" smtClean="0"/>
              <a:t>.”</a:t>
            </a:r>
            <a:endParaRPr lang="vi-VN" sz="1000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609600" y="122238"/>
            <a:ext cx="7086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Tổng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về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yêu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cầu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toán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BHYT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Ngày</a:t>
            </a:r>
            <a:r>
              <a:rPr lang="en-US" dirty="0" smtClean="0"/>
              <a:t> 23 </a:t>
            </a:r>
            <a:r>
              <a:rPr lang="en-US" dirty="0" err="1" smtClean="0"/>
              <a:t>tháng</a:t>
            </a:r>
            <a:r>
              <a:rPr lang="en-US" dirty="0" smtClean="0"/>
              <a:t> 5 </a:t>
            </a:r>
            <a:r>
              <a:rPr lang="en-US" dirty="0" err="1" smtClean="0"/>
              <a:t>năm</a:t>
            </a:r>
            <a:r>
              <a:rPr lang="en-US" dirty="0" smtClean="0"/>
              <a:t> 2018,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b="1" dirty="0" smtClean="0"/>
              <a:t>1842/BHXH-GĐB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do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Cổng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,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BHYT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: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609600" y="122238"/>
            <a:ext cx="7086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Tổng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về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yêu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cầu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toán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BHYT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0" y="1136850"/>
          <a:ext cx="7696200" cy="5138244"/>
        </p:xfrm>
        <a:graphic>
          <a:graphicData uri="http://schemas.openxmlformats.org/drawingml/2006/table">
            <a:tbl>
              <a:tblPr/>
              <a:tblGrid>
                <a:gridCol w="1181506"/>
                <a:gridCol w="2442165"/>
                <a:gridCol w="4072529"/>
              </a:tblGrid>
              <a:tr h="408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Loại</a:t>
                      </a:r>
                      <a:r>
                        <a:rPr lang="en-US" sz="1400" b="1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báo</a:t>
                      </a:r>
                      <a:r>
                        <a:rPr lang="en-US" sz="1400" b="1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cáo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Định dạng dữ liệu</a:t>
                      </a:r>
                      <a:endParaRPr lang="vi-VN" sz="14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Mô tả</a:t>
                      </a:r>
                      <a:endParaRPr lang="vi-VN" sz="14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13386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Dữ liệu hồ sơ chi tiết</a:t>
                      </a:r>
                      <a:endParaRPr lang="vi-VN" sz="14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 định dạng file XML quy định tại Quyết định số 4210/QĐ-BYT.</a:t>
                      </a:r>
                      <a:endParaRPr lang="vi-VN" sz="14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Gửi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cho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cơ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quan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Bảo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hiểm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xã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hội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quy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định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tại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en-US" sz="1400" u="sng" spc="-25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Điều</a:t>
                      </a:r>
                      <a:r>
                        <a:rPr lang="en-US" sz="1400" u="sng" spc="-25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6 </a:t>
                      </a:r>
                      <a:r>
                        <a:rPr lang="en-US" sz="1400" u="sng" spc="-25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Thông</a:t>
                      </a:r>
                      <a:r>
                        <a:rPr lang="en-US" sz="1400" u="sng" spc="-25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u="sng" spc="-25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tư</a:t>
                      </a:r>
                      <a:r>
                        <a:rPr lang="en-US" sz="1400" u="sng" spc="-25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u="sng" spc="-25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số</a:t>
                      </a:r>
                      <a:r>
                        <a:rPr lang="en-US" sz="1400" u="sng" spc="-25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48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9240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Dữ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liệu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hồ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sơ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tổng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hợp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đề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nghị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thanh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toán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BHYT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 định dạng file Excel.</a:t>
                      </a:r>
                      <a:endParaRPr lang="vi-VN" sz="14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Có thể tải file mẫu tại:</a:t>
                      </a:r>
                      <a:endParaRPr lang="vi-VN" sz="14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b="1" u="sng" spc="-25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  <a:hlinkClick r:id="rId2"/>
                        </a:rPr>
                        <a:t>https://gdbhyt.baohiemxahoi.gov.vn/LinkTAILIEU</a:t>
                      </a:r>
                      <a:r>
                        <a:rPr lang="en-US" sz="1400" b="1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vi-VN" sz="14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1200"/>
                        </a:spcAft>
                        <a:buFont typeface="Cambria"/>
                        <a:buChar char="-"/>
                      </a:pP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Chi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phí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vật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tư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y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tế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mẫu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19/BHYT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1200"/>
                        </a:spcAft>
                        <a:buFont typeface="Cambria"/>
                        <a:buChar char="-"/>
                      </a:pP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Chi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phí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thuốc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mẫu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20/BHYT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1200"/>
                        </a:spcAft>
                        <a:buFont typeface="Cambria"/>
                        <a:buChar char="-"/>
                      </a:pP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Chi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phí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dịch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vụ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kỹ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thuật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mẫu</a:t>
                      </a:r>
                      <a:r>
                        <a:rPr lang="en-US" sz="14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21/BHYT 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Danh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sách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người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bệnh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BHYT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khám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chữa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bệnh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ngoại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trú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đề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nghị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thanh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toán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mẫu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C79a-HD (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dữ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liệu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tổng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hợp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); 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Danh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sách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người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bệnh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BHYT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khám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chữa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bệnh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nội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trú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đề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nghị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thanh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toán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mẫu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C80a-HD (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dữ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liệu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tổng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hợp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); 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Dữ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liệu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tổng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hợp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đề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nghị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thanh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toán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BHYT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phát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sinh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trong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tháng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được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cơ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sở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KBCB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lập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gửi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lên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Cổng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tiếp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nhận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dữ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liệu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trước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ngày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mùng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05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của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tháng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kế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tiếp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theo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quy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định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spc="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tại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en-US" sz="1400" u="sng" spc="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Điều</a:t>
                      </a:r>
                      <a:r>
                        <a:rPr lang="en-US" sz="1400" u="sng" spc="0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7 </a:t>
                      </a:r>
                      <a:r>
                        <a:rPr lang="en-US" sz="1400" u="sng" spc="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Thông</a:t>
                      </a:r>
                      <a:r>
                        <a:rPr lang="en-US" sz="1400" u="sng" spc="0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u="sng" spc="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tư</a:t>
                      </a:r>
                      <a:r>
                        <a:rPr lang="en-US" sz="1400" u="sng" spc="0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400" u="sng" spc="0" dirty="0" err="1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số</a:t>
                      </a:r>
                      <a:r>
                        <a:rPr lang="en-US" sz="1400" u="sng" spc="0" dirty="0">
                          <a:solidFill>
                            <a:srgbClr val="00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48</a:t>
                      </a:r>
                      <a:r>
                        <a:rPr lang="en-US" sz="1400" spc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vi-VN" sz="14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992" marR="679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 bwMode="gray">
          <a:xfrm>
            <a:off x="609600" y="122238"/>
            <a:ext cx="7086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Tổng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quan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về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yêu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cầu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toán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BHYT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kê</a:t>
            </a:r>
            <a:r>
              <a:rPr lang="en-US" dirty="0" smtClean="0"/>
              <a:t> 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9200" y="0"/>
            <a:ext cx="69342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48535" y="76200"/>
            <a:ext cx="6042865" cy="67659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8382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2860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9718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bộ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phận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chức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năng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7338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thống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4" descr="Stick_Figure_q_a_PA_500_clr_31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1371600"/>
            <a:ext cx="2589276" cy="4464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 descr="Thank-you-800x4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371600"/>
            <a:ext cx="8023225" cy="43325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848600" cy="46926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err="1" smtClean="0"/>
              <a:t>Ngày</a:t>
            </a:r>
            <a:r>
              <a:rPr lang="en-US" dirty="0" smtClean="0"/>
              <a:t> 29 </a:t>
            </a:r>
            <a:r>
              <a:rPr lang="en-US" dirty="0" err="1" smtClean="0"/>
              <a:t>tháng</a:t>
            </a:r>
            <a:r>
              <a:rPr lang="en-US" dirty="0" smtClean="0"/>
              <a:t> 6 </a:t>
            </a:r>
            <a:r>
              <a:rPr lang="en-US" dirty="0" err="1" smtClean="0"/>
              <a:t>năm</a:t>
            </a:r>
            <a:r>
              <a:rPr lang="en-US" dirty="0" smtClean="0"/>
              <a:t> 2016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Hà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, </a:t>
            </a:r>
            <a:r>
              <a:rPr lang="en-US" dirty="0" err="1" smtClean="0"/>
              <a:t>Bộ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phối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trương</a:t>
            </a:r>
            <a:r>
              <a:rPr lang="en-US" dirty="0" smtClean="0"/>
              <a:t> </a:t>
            </a:r>
            <a:r>
              <a:rPr lang="en-US" dirty="0" err="1" smtClean="0"/>
              <a:t>Cổng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.</a:t>
            </a:r>
          </a:p>
          <a:p>
            <a:pPr>
              <a:spcBef>
                <a:spcPts val="0"/>
              </a:spcBef>
            </a:pP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lần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tiên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Nam,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nối</a:t>
            </a:r>
            <a:r>
              <a:rPr lang="en-US" dirty="0" smtClean="0"/>
              <a:t> </a:t>
            </a:r>
            <a:r>
              <a:rPr lang="en-US" dirty="0" err="1" smtClean="0"/>
              <a:t>tất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14.000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đồng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thuê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nghệ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tin. </a:t>
            </a:r>
            <a:endParaRPr lang="en-US" sz="2000" u="sng" dirty="0">
              <a:solidFill>
                <a:srgbClr val="FF0000"/>
              </a:solidFill>
            </a:endParaRPr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6680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 descr="nqh-8592-14673484993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9490" y="1143001"/>
            <a:ext cx="6717347" cy="472281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 descr="2222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914400"/>
            <a:ext cx="7620000" cy="517849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b="1" dirty="0" smtClean="0"/>
              <a:t>4210/QĐ-BYT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chuẩn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dạng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,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. </a:t>
            </a:r>
          </a:p>
          <a:p>
            <a:pPr lvl="1"/>
            <a:r>
              <a:rPr lang="en-US" sz="2400" b="1" dirty="0" err="1" smtClean="0"/>
              <a:t>Bảng</a:t>
            </a:r>
            <a:r>
              <a:rPr lang="en-US" sz="2400" b="1" dirty="0" smtClean="0"/>
              <a:t> 1</a:t>
            </a:r>
            <a:r>
              <a:rPr lang="en-US" sz="2400" dirty="0" smtClean="0"/>
              <a:t>: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</a:t>
            </a:r>
            <a:r>
              <a:rPr lang="en-US" sz="2400" dirty="0" err="1" smtClean="0"/>
              <a:t>tổng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khám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, </a:t>
            </a:r>
            <a:r>
              <a:rPr lang="en-US" sz="2400" dirty="0" err="1" smtClean="0"/>
              <a:t>chữa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hiểm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;</a:t>
            </a:r>
            <a:endParaRPr lang="vi-VN" sz="2400" dirty="0" smtClean="0"/>
          </a:p>
          <a:p>
            <a:pPr lvl="1"/>
            <a:r>
              <a:rPr lang="en-US" sz="2400" b="1" dirty="0" err="1" smtClean="0"/>
              <a:t>Bảng</a:t>
            </a:r>
            <a:r>
              <a:rPr lang="en-US" sz="2400" b="1" dirty="0" smtClean="0"/>
              <a:t> 2</a:t>
            </a:r>
            <a:r>
              <a:rPr lang="en-US" sz="2400" dirty="0" smtClean="0"/>
              <a:t>: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chi </a:t>
            </a:r>
            <a:r>
              <a:rPr lang="en-US" sz="2400" dirty="0" err="1" smtClean="0"/>
              <a:t>tiết</a:t>
            </a:r>
            <a:r>
              <a:rPr lang="en-US" sz="2400" dirty="0" smtClean="0"/>
              <a:t> </a:t>
            </a:r>
            <a:r>
              <a:rPr lang="en-US" sz="2400" dirty="0" err="1" smtClean="0"/>
              <a:t>thuốc</a:t>
            </a:r>
            <a:r>
              <a:rPr lang="en-US" sz="2400" dirty="0" smtClean="0"/>
              <a:t> </a:t>
            </a:r>
            <a:r>
              <a:rPr lang="en-US" sz="2400" dirty="0" err="1" smtClean="0"/>
              <a:t>thanh</a:t>
            </a:r>
            <a:r>
              <a:rPr lang="en-US" sz="2400" dirty="0" smtClean="0"/>
              <a:t> </a:t>
            </a:r>
            <a:r>
              <a:rPr lang="en-US" sz="2400" dirty="0" err="1" smtClean="0"/>
              <a:t>toán</a:t>
            </a:r>
            <a:r>
              <a:rPr lang="en-US" sz="2400" dirty="0" smtClean="0"/>
              <a:t>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hiểm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;</a:t>
            </a:r>
            <a:endParaRPr lang="vi-VN" sz="2400" dirty="0" smtClean="0"/>
          </a:p>
          <a:p>
            <a:pPr lvl="1"/>
            <a:r>
              <a:rPr lang="en-US" sz="2400" b="1" dirty="0" err="1" smtClean="0"/>
              <a:t>Bảng</a:t>
            </a:r>
            <a:r>
              <a:rPr lang="en-US" sz="2400" b="1" dirty="0" smtClean="0"/>
              <a:t> 3</a:t>
            </a:r>
            <a:r>
              <a:rPr lang="en-US" sz="2400" dirty="0" smtClean="0"/>
              <a:t>: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chi </a:t>
            </a:r>
            <a:r>
              <a:rPr lang="en-US" sz="2400" dirty="0" err="1" smtClean="0"/>
              <a:t>tiết</a:t>
            </a:r>
            <a:r>
              <a:rPr lang="en-US" sz="2400" dirty="0" smtClean="0"/>
              <a:t>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</a:t>
            </a:r>
            <a:r>
              <a:rPr lang="en-US" sz="2400" dirty="0" err="1" smtClean="0"/>
              <a:t>kỹ</a:t>
            </a:r>
            <a:r>
              <a:rPr lang="en-US" sz="2400" dirty="0" smtClean="0"/>
              <a:t> </a:t>
            </a:r>
            <a:r>
              <a:rPr lang="en-US" sz="2400" dirty="0" err="1" smtClean="0"/>
              <a:t>thuật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tư</a:t>
            </a:r>
            <a:r>
              <a:rPr lang="en-US" sz="2400" dirty="0" smtClean="0"/>
              <a:t> </a:t>
            </a:r>
            <a:r>
              <a:rPr lang="en-US" sz="2400" dirty="0" err="1" smtClean="0"/>
              <a:t>thanh</a:t>
            </a:r>
            <a:r>
              <a:rPr lang="en-US" sz="2400" dirty="0" smtClean="0"/>
              <a:t> </a:t>
            </a:r>
            <a:r>
              <a:rPr lang="en-US" sz="2400" dirty="0" err="1" smtClean="0"/>
              <a:t>toán</a:t>
            </a:r>
            <a:r>
              <a:rPr lang="en-US" sz="2400" dirty="0" smtClean="0"/>
              <a:t>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hiểm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;</a:t>
            </a:r>
            <a:endParaRPr lang="vi-VN" sz="2400" dirty="0" smtClean="0"/>
          </a:p>
          <a:p>
            <a:pPr lvl="1"/>
            <a:r>
              <a:rPr lang="en-US" sz="2400" b="1" dirty="0" err="1" smtClean="0"/>
              <a:t>Bảng</a:t>
            </a:r>
            <a:r>
              <a:rPr lang="en-US" sz="2400" b="1" dirty="0" smtClean="0"/>
              <a:t> 4</a:t>
            </a:r>
            <a:r>
              <a:rPr lang="en-US" sz="2400" dirty="0" smtClean="0"/>
              <a:t>: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quả</a:t>
            </a:r>
            <a:r>
              <a:rPr lang="en-US" sz="2400" dirty="0" smtClean="0"/>
              <a:t> </a:t>
            </a:r>
            <a:r>
              <a:rPr lang="en-US" sz="2400" dirty="0" err="1" smtClean="0"/>
              <a:t>cận</a:t>
            </a:r>
            <a:r>
              <a:rPr lang="en-US" sz="2400" dirty="0" smtClean="0"/>
              <a:t> </a:t>
            </a:r>
            <a:r>
              <a:rPr lang="en-US" sz="2400" dirty="0" err="1" smtClean="0"/>
              <a:t>lâm</a:t>
            </a:r>
            <a:r>
              <a:rPr lang="en-US" sz="2400" dirty="0" smtClean="0"/>
              <a:t> </a:t>
            </a:r>
            <a:r>
              <a:rPr lang="en-US" sz="2400" dirty="0" err="1" smtClean="0"/>
              <a:t>sàng</a:t>
            </a:r>
            <a:r>
              <a:rPr lang="en-US" sz="2400" dirty="0" smtClean="0"/>
              <a:t>; </a:t>
            </a:r>
            <a:endParaRPr lang="vi-VN" sz="2400" dirty="0" smtClean="0"/>
          </a:p>
          <a:p>
            <a:pPr lvl="1"/>
            <a:r>
              <a:rPr lang="en-US" sz="2400" b="1" dirty="0" err="1" smtClean="0"/>
              <a:t>Bảng</a:t>
            </a:r>
            <a:r>
              <a:rPr lang="en-US" sz="2400" b="1" dirty="0" smtClean="0"/>
              <a:t> 5</a:t>
            </a:r>
            <a:r>
              <a:rPr lang="en-US" sz="2400" dirty="0" smtClean="0"/>
              <a:t>: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</a:t>
            </a:r>
            <a:r>
              <a:rPr lang="en-US" sz="2400" dirty="0" err="1" smtClean="0"/>
              <a:t>theo</a:t>
            </a:r>
            <a:r>
              <a:rPr lang="en-US" sz="2400" dirty="0" smtClean="0"/>
              <a:t> </a:t>
            </a:r>
            <a:r>
              <a:rPr lang="en-US" sz="2400" dirty="0" err="1" smtClean="0"/>
              <a:t>dõi</a:t>
            </a:r>
            <a:r>
              <a:rPr lang="en-US" sz="2400" dirty="0" smtClean="0"/>
              <a:t> </a:t>
            </a:r>
            <a:r>
              <a:rPr lang="en-US" sz="2400" dirty="0" err="1" smtClean="0"/>
              <a:t>diễn</a:t>
            </a:r>
            <a:r>
              <a:rPr lang="en-US" sz="2400" dirty="0" smtClean="0"/>
              <a:t> </a:t>
            </a:r>
            <a:r>
              <a:rPr lang="en-US" sz="2400" dirty="0" err="1" smtClean="0"/>
              <a:t>biến</a:t>
            </a:r>
            <a:r>
              <a:rPr lang="en-US" sz="2400" dirty="0" smtClean="0"/>
              <a:t> </a:t>
            </a:r>
            <a:r>
              <a:rPr lang="en-US" sz="2400" dirty="0" err="1" smtClean="0"/>
              <a:t>lâm</a:t>
            </a:r>
            <a:r>
              <a:rPr lang="en-US" sz="2400" dirty="0" smtClean="0"/>
              <a:t> </a:t>
            </a:r>
            <a:r>
              <a:rPr lang="en-US" sz="2400" dirty="0" err="1" smtClean="0"/>
              <a:t>sàng</a:t>
            </a:r>
            <a:r>
              <a:rPr lang="en-US" sz="2400" dirty="0" smtClean="0"/>
              <a:t>;</a:t>
            </a:r>
            <a:endParaRPr lang="vi-VN" sz="2400" dirty="0" smtClean="0"/>
          </a:p>
          <a:p>
            <a:pPr lvl="1"/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Khoản</a:t>
            </a:r>
            <a:r>
              <a:rPr lang="en-US" dirty="0" smtClean="0"/>
              <a:t> 1, </a:t>
            </a:r>
            <a:r>
              <a:rPr lang="en-US" dirty="0" err="1" smtClean="0"/>
              <a:t>Điều</a:t>
            </a:r>
            <a:r>
              <a:rPr lang="en-US" dirty="0" smtClean="0"/>
              <a:t> 6,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b="1" dirty="0" smtClean="0"/>
              <a:t>48/2018/TT-BYT</a:t>
            </a:r>
            <a:r>
              <a:rPr lang="en-US" dirty="0" smtClean="0"/>
              <a:t>:</a:t>
            </a:r>
            <a:endParaRPr lang="vi-VN" dirty="0" smtClean="0"/>
          </a:p>
          <a:p>
            <a:pPr lvl="1"/>
            <a:r>
              <a:rPr lang="en-US" sz="2000" dirty="0" smtClean="0"/>
              <a:t>“</a:t>
            </a:r>
            <a:r>
              <a:rPr lang="en-US" sz="2000" b="1" i="1" dirty="0" err="1" smtClean="0"/>
              <a:t>Điều</a:t>
            </a:r>
            <a:r>
              <a:rPr lang="en-US" sz="2000" b="1" i="1" dirty="0" smtClean="0"/>
              <a:t> 6. </a:t>
            </a:r>
            <a:r>
              <a:rPr lang="en-US" sz="2000" b="1" i="1" dirty="0" err="1" smtClean="0"/>
              <a:t>Trình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tự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gửi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dữ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liệu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điện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tử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và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phản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hồi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việc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tiếp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nhận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dữ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liệu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điện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tử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để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phục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vụ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quản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lý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khám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bệnh</a:t>
            </a:r>
            <a:r>
              <a:rPr lang="en-US" sz="2000" b="1" i="1" dirty="0" smtClean="0"/>
              <a:t>, </a:t>
            </a:r>
            <a:r>
              <a:rPr lang="en-US" sz="2000" b="1" i="1" dirty="0" err="1" smtClean="0"/>
              <a:t>chữa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bệnh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bảo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hiểm</a:t>
            </a:r>
            <a:r>
              <a:rPr lang="en-US" sz="2000" b="1" i="1" dirty="0" smtClean="0"/>
              <a:t> y </a:t>
            </a:r>
            <a:r>
              <a:rPr lang="en-US" sz="2000" b="1" i="1" dirty="0" err="1" smtClean="0"/>
              <a:t>tế</a:t>
            </a:r>
            <a:endParaRPr lang="vi-VN" sz="2000" dirty="0" smtClean="0"/>
          </a:p>
          <a:p>
            <a:pPr lvl="1">
              <a:buNone/>
            </a:pPr>
            <a:r>
              <a:rPr lang="en-US" sz="2000" i="1" dirty="0" smtClean="0"/>
              <a:t>	1. </a:t>
            </a:r>
            <a:r>
              <a:rPr lang="en-US" sz="2000" i="1" dirty="0" err="1" smtClean="0"/>
              <a:t>Thời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điểm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gửi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dữ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liệu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điện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tử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để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phục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vụ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quản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lý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khám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bệnh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chữa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bệnh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bảo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hiểm</a:t>
            </a:r>
            <a:r>
              <a:rPr lang="en-US" sz="2000" i="1" dirty="0" smtClean="0"/>
              <a:t> y </a:t>
            </a:r>
            <a:r>
              <a:rPr lang="en-US" sz="2000" i="1" dirty="0" err="1" smtClean="0"/>
              <a:t>tế</a:t>
            </a:r>
            <a:r>
              <a:rPr lang="en-US" sz="2000" i="1" dirty="0" smtClean="0"/>
              <a:t>:</a:t>
            </a:r>
            <a:endParaRPr lang="vi-VN" sz="2000" dirty="0" smtClean="0"/>
          </a:p>
          <a:p>
            <a:pPr lvl="1">
              <a:buNone/>
            </a:pPr>
            <a:r>
              <a:rPr lang="en-US" sz="2000" i="1" dirty="0" smtClean="0"/>
              <a:t>	</a:t>
            </a:r>
            <a:r>
              <a:rPr lang="en-US" sz="2000" i="1" dirty="0" err="1" smtClean="0"/>
              <a:t>Cơ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sở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khám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bệnh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chữa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bệnh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gửi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dữ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liệu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điện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tử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lên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Cổng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tiếp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nhận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dữ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liệu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hệ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thống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thông</a:t>
            </a:r>
            <a:r>
              <a:rPr lang="en-US" sz="2000" i="1" dirty="0" smtClean="0"/>
              <a:t> tin </a:t>
            </a:r>
            <a:r>
              <a:rPr lang="en-US" sz="2000" i="1" dirty="0" err="1" smtClean="0"/>
              <a:t>giám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định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bảo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hiểm</a:t>
            </a:r>
            <a:r>
              <a:rPr lang="en-US" sz="2000" i="1" dirty="0" smtClean="0"/>
              <a:t> y </a:t>
            </a:r>
            <a:r>
              <a:rPr lang="en-US" sz="2000" i="1" dirty="0" err="1" smtClean="0"/>
              <a:t>tế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của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Bảo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hiểm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xã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hội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Việt</a:t>
            </a:r>
            <a:r>
              <a:rPr lang="en-US" sz="2000" i="1" dirty="0" smtClean="0"/>
              <a:t> Nam (</a:t>
            </a:r>
            <a:r>
              <a:rPr lang="en-US" sz="2000" i="1" dirty="0" err="1" smtClean="0"/>
              <a:t>sau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đây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gọi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tắt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là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Cổng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thông</a:t>
            </a:r>
            <a:r>
              <a:rPr lang="en-US" sz="2000" i="1" dirty="0" smtClean="0"/>
              <a:t> tin </a:t>
            </a:r>
            <a:r>
              <a:rPr lang="en-US" sz="2000" i="1" dirty="0" err="1" smtClean="0"/>
              <a:t>giám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định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bảo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hiểm</a:t>
            </a:r>
            <a:r>
              <a:rPr lang="en-US" sz="2000" i="1" dirty="0" smtClean="0"/>
              <a:t> y </a:t>
            </a:r>
            <a:r>
              <a:rPr lang="en-US" sz="2000" i="1" dirty="0" err="1" smtClean="0"/>
              <a:t>tế</a:t>
            </a:r>
            <a:r>
              <a:rPr lang="en-US" sz="2000" i="1" dirty="0" smtClean="0"/>
              <a:t>) </a:t>
            </a:r>
            <a:r>
              <a:rPr lang="en-US" sz="2000" i="1" dirty="0" err="1" smtClean="0"/>
              <a:t>ngay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sau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khi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kết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thúc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lần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khám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bệnh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hoặc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kết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thúc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đợt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điều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trị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ngoại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trú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hoặc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kết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thúc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đợt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điều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trị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nội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trú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đối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với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người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bệnh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trừ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các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trường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hợp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quy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định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tại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Điều</a:t>
            </a:r>
            <a:r>
              <a:rPr lang="en-US" sz="2000" i="1" dirty="0" smtClean="0"/>
              <a:t> 8 </a:t>
            </a:r>
            <a:r>
              <a:rPr lang="en-US" sz="2000" i="1" dirty="0" err="1" smtClean="0"/>
              <a:t>Thông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tư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này</a:t>
            </a:r>
            <a:r>
              <a:rPr lang="en-US" sz="2000" dirty="0" smtClean="0"/>
              <a:t>”</a:t>
            </a:r>
            <a:endParaRPr lang="vi-VN" sz="2000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,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endParaRPr lang="vi-VN" dirty="0" smtClean="0"/>
          </a:p>
          <a:p>
            <a:pPr lvl="1"/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 </a:t>
            </a:r>
            <a:r>
              <a:rPr lang="en-US" sz="2400" dirty="0" err="1" smtClean="0"/>
              <a:t>trích</a:t>
            </a:r>
            <a:r>
              <a:rPr lang="en-US" sz="2400" dirty="0" smtClean="0"/>
              <a:t>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tự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(</a:t>
            </a:r>
            <a:r>
              <a:rPr lang="en-US" sz="2400" i="1" dirty="0" err="1" smtClean="0"/>
              <a:t>nhằm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đáp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ứng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yêu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cầu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gửi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dữ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liệu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ngay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sau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khi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kết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thúc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lần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khám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bệnh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hoặc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kết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thúc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đợt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điều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trị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ngoại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trú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hoặc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kết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thúc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đợt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điều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trị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nội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trú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đối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với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người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bệnh</a:t>
            </a:r>
            <a:r>
              <a:rPr lang="en-US" sz="2400" dirty="0" smtClean="0"/>
              <a:t>).</a:t>
            </a:r>
            <a:endParaRPr lang="vi-VN" sz="2400" dirty="0" smtClean="0"/>
          </a:p>
          <a:p>
            <a:pPr lvl="1"/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 </a:t>
            </a:r>
            <a:r>
              <a:rPr lang="en-US" sz="2400" dirty="0" err="1" smtClean="0"/>
              <a:t>trích</a:t>
            </a:r>
            <a:r>
              <a:rPr lang="en-US" sz="2400" dirty="0" smtClean="0"/>
              <a:t>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chủ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(</a:t>
            </a:r>
            <a:r>
              <a:rPr lang="en-US" sz="2400" i="1" dirty="0" err="1" smtClean="0"/>
              <a:t>áp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dụng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đối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với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những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hồ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sơ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có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lỗi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không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thể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tự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đồng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bộ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dữ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liệu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lên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Cổng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thông</a:t>
            </a:r>
            <a:r>
              <a:rPr lang="en-US" sz="2400" i="1" dirty="0" smtClean="0"/>
              <a:t> tin </a:t>
            </a:r>
            <a:r>
              <a:rPr lang="en-US" sz="2400" i="1" dirty="0" err="1" smtClean="0"/>
              <a:t>giám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định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bảo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hiểm</a:t>
            </a:r>
            <a:r>
              <a:rPr lang="en-US" sz="2400" i="1" dirty="0" smtClean="0"/>
              <a:t> y </a:t>
            </a:r>
            <a:r>
              <a:rPr lang="en-US" sz="2400" i="1" dirty="0" err="1" smtClean="0"/>
              <a:t>tế</a:t>
            </a:r>
            <a:r>
              <a:rPr lang="en-US" sz="2400" dirty="0" smtClean="0"/>
              <a:t>).</a:t>
            </a:r>
            <a:endParaRPr lang="vi-VN" sz="2400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cdb2004119gl</Template>
  <TotalTime>1910</TotalTime>
  <Words>2078</Words>
  <Application>Microsoft Office PowerPoint</Application>
  <PresentationFormat>On-screen Show (4:3)</PresentationFormat>
  <Paragraphs>132</Paragraphs>
  <Slides>34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cdb2004119gl</vt:lpstr>
      <vt:lpstr>TRÍCH CHUYỂN DỮ LIỆU ĐIỆN TỬ TỪ HIS ĐẾN CỔNG GIÁM ĐỊNH BHYT</vt:lpstr>
      <vt:lpstr>Nội dung</vt:lpstr>
      <vt:lpstr>Nội dung</vt:lpstr>
      <vt:lpstr>Tổng quan</vt:lpstr>
      <vt:lpstr>Slide 5</vt:lpstr>
      <vt:lpstr>Slide 6</vt:lpstr>
      <vt:lpstr>Tổng quan (tiếp)</vt:lpstr>
      <vt:lpstr>Tổng quan (tiếp)</vt:lpstr>
      <vt:lpstr>Tổng quan (tiếp)</vt:lpstr>
      <vt:lpstr>Quy trình trích chuyển dữ liệu</vt:lpstr>
      <vt:lpstr>Quy trình trích chuyển dữ liệu</vt:lpstr>
      <vt:lpstr>Quy trình trích chuyển dữ liệu</vt:lpstr>
      <vt:lpstr>Một số lưu ý đối với lỗi hồ sơ</vt:lpstr>
      <vt:lpstr>Một số lưu ý đối với lỗi hồ sơ</vt:lpstr>
      <vt:lpstr>Slide 15</vt:lpstr>
      <vt:lpstr>Tổng quan về yêu cầu thanh toán BHYT</vt:lpstr>
      <vt:lpstr>Slide 17</vt:lpstr>
      <vt:lpstr>Slide 18</vt:lpstr>
      <vt:lpstr>Slide 19</vt:lpstr>
      <vt:lpstr>Slide 20</vt:lpstr>
      <vt:lpstr>Slide 21</vt:lpstr>
      <vt:lpstr>Slide 22</vt:lpstr>
      <vt:lpstr>Cách tạo lập và gửi bảng kê 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BÁO CÁO TÌNH HÌNH TRIỂN KHAI DỰ ÁN “BỆNH ÁN ĐIỆN TỬ  VÀ QUẢN LÝ HỆ THỐNG KHÁM CHỮA BỆNH GIAI ĐOẠN 2011-2014”</dc:title>
  <dc:creator>NO MORE</dc:creator>
  <cp:lastModifiedBy>mrsThuy</cp:lastModifiedBy>
  <cp:revision>175</cp:revision>
  <cp:lastPrinted>2015-08-03T09:47:39Z</cp:lastPrinted>
  <dcterms:created xsi:type="dcterms:W3CDTF">2015-08-02T10:43:56Z</dcterms:created>
  <dcterms:modified xsi:type="dcterms:W3CDTF">2019-03-29T01:11:32Z</dcterms:modified>
</cp:coreProperties>
</file>