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75"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8B1A5E-6AB4-4E5F-9B85-5F66B6CCE0FF}" type="datetimeFigureOut">
              <a:rPr lang="vi-VN" smtClean="0"/>
              <a:pPr/>
              <a:t>29/03/2019</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57506F60-F075-4906-B789-BA6681F00D31}"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8B1A5E-6AB4-4E5F-9B85-5F66B6CCE0FF}" type="datetimeFigureOut">
              <a:rPr lang="vi-VN" smtClean="0"/>
              <a:pPr/>
              <a:t>29/03/2019</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06F60-F075-4906-B789-BA6681F00D31}"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healthit.gov/buzz-blog/electronic-health-and-medical-records/emr-vs-ehr-difference" TargetMode="External"/><Relationship Id="rId7" Type="http://schemas.openxmlformats.org/officeDocument/2006/relationships/hyperlink" Target="https://healthit.ahrq.gov/key-topics/electronic-medical-record-systems" TargetMode="External"/><Relationship Id="rId2" Type="http://schemas.openxmlformats.org/officeDocument/2006/relationships/hyperlink" Target="https://www.usfhealthonline.com/resources/key-concepts/ehr-vs-emr/" TargetMode="External"/><Relationship Id="rId1" Type="http://schemas.openxmlformats.org/officeDocument/2006/relationships/slideLayout" Target="../slideLayouts/slideLayout2.xml"/><Relationship Id="rId6" Type="http://schemas.openxmlformats.org/officeDocument/2006/relationships/hyperlink" Target="https://www.revenuexl.com/resources/what-is-emr" TargetMode="External"/><Relationship Id="rId5" Type="http://schemas.openxmlformats.org/officeDocument/2006/relationships/hyperlink" Target="https://www.practicefusion.com/blog/ehr-vs-emr/" TargetMode="External"/><Relationship Id="rId4" Type="http://schemas.openxmlformats.org/officeDocument/2006/relationships/hyperlink" Target="https://www.softwareadvice.com/resources/ehr-vs-emr-whats-difference/" TargetMode="External"/></Relationships>
</file>

<file path=ppt/slides/_rels/slide10.xml.rels><?xml version="1.0" encoding="UTF-8" standalone="yes"?>
<Relationships xmlns="http://schemas.openxmlformats.org/package/2006/relationships"><Relationship Id="rId2" Type="http://schemas.openxmlformats.org/officeDocument/2006/relationships/hyperlink" Target="https://www.practicefusion.com/blog/ehr-vs-emr/"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revenuexl.com/resources/what-is-em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revenuexl.com/emr-software" TargetMode="External"/><Relationship Id="rId2" Type="http://schemas.openxmlformats.org/officeDocument/2006/relationships/hyperlink" Target="https://www.revenuexl.com/resources/what-is-emr" TargetMode="External"/><Relationship Id="rId1" Type="http://schemas.openxmlformats.org/officeDocument/2006/relationships/slideLayout" Target="../slideLayouts/slideLayout2.xml"/><Relationship Id="rId4" Type="http://schemas.openxmlformats.org/officeDocument/2006/relationships/hyperlink" Target="https://www.revenuexl.com/specialty-emr-ehr-solution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healthit.gov/providers-professionals/electronic-medical-records-emr" TargetMode="External"/><Relationship Id="rId2" Type="http://schemas.openxmlformats.org/officeDocument/2006/relationships/hyperlink" Target="https://ehrintelligence.com/features/emr-v.-ehr-electronic-medical-health-record-differenc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healthit.gov/providers-professionals/faqs/what-electronic-health-record-EHR" TargetMode="External"/><Relationship Id="rId2" Type="http://schemas.openxmlformats.org/officeDocument/2006/relationships/hyperlink" Target="https://ehrintelligence.com/features/emr-v.-ehr-electronic-medical-health-record-difference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healthit.gov/providers-professionals/faqs/what-personal-health-record" TargetMode="External"/><Relationship Id="rId2" Type="http://schemas.openxmlformats.org/officeDocument/2006/relationships/hyperlink" Target="https://ehrintelligence.com/features/emr-v.-ehr-electronic-medical-health-record-differenc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merriam-webster.com/dictionary/medical" TargetMode="External"/><Relationship Id="rId2" Type="http://schemas.openxmlformats.org/officeDocument/2006/relationships/hyperlink" Target="https://ehrintelligence.com/features/emr-v.-ehr-electronic-medical-health-record-differences" TargetMode="External"/><Relationship Id="rId1" Type="http://schemas.openxmlformats.org/officeDocument/2006/relationships/slideLayout" Target="../slideLayouts/slideLayout2.xml"/><Relationship Id="rId4" Type="http://schemas.openxmlformats.org/officeDocument/2006/relationships/hyperlink" Target="http://www.merriam-webster.com/dictionary/health"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thanglong.chinhphu.vn/ha-noi-trien-khai-ho-so-benh-an-dien-tu" TargetMode="External"/><Relationship Id="rId2" Type="http://schemas.openxmlformats.org/officeDocument/2006/relationships/hyperlink" Target="https://tuoitre.vn/benh-an-dien-tu-giup-nguoi-benh-giam-cho-doi-20190304103339638.htm" TargetMode="External"/><Relationship Id="rId1" Type="http://schemas.openxmlformats.org/officeDocument/2006/relationships/slideLayout" Target="../slideLayouts/slideLayout2.xml"/><Relationship Id="rId5" Type="http://schemas.openxmlformats.org/officeDocument/2006/relationships/hyperlink" Target="https://vtv.vn/suc-khoe/8-cap-do-cua-benh-an-dien-tu-20190312103527372.htm" TargetMode="External"/><Relationship Id="rId4" Type="http://schemas.openxmlformats.org/officeDocument/2006/relationships/hyperlink" Target="https://laodong.vn/y-te/trien-khai-ho-so-benh-an-dien-tu-tu-13-bao-mat-thong-tin-the-nao-660301.ldo"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usfhealthonline.com/resources/key-concepts/what-are-electronic-medical-records-emr/" TargetMode="External"/><Relationship Id="rId2" Type="http://schemas.openxmlformats.org/officeDocument/2006/relationships/hyperlink" Target="https://www.usfhealthonline.com/resources/key-concepts/ehr-vs-em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usfhealthonline.com/resources/key-concepts/what-are-electronic-health-records/" TargetMode="External"/><Relationship Id="rId2" Type="http://schemas.openxmlformats.org/officeDocument/2006/relationships/hyperlink" Target="https://www.usfhealthonline.com/resources/key-concepts/ehr-vs-emr/"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usfhealthonline.com/resources/key-concepts/ehr-vs-emr/"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healthit.gov/buzz-blog/electronic-health-and-medical-records/emr-vs-ehr-differenc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healthit.gov/buzz-blog/electronic-health-and-medical-records/emr-vs-ehr-differenc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softwareadvice.com/medical/electronic-medical-record-software-comparison/" TargetMode="External"/><Relationship Id="rId2" Type="http://schemas.openxmlformats.org/officeDocument/2006/relationships/hyperlink" Target="https://www.softwareadvice.com/resources/ehr-vs-emr-whats-difference/" TargetMode="External"/><Relationship Id="rId1" Type="http://schemas.openxmlformats.org/officeDocument/2006/relationships/slideLayout" Target="../slideLayouts/slideLayout2.xml"/><Relationship Id="rId4" Type="http://schemas.openxmlformats.org/officeDocument/2006/relationships/hyperlink" Target="https://www.softwareadvice.com/medical/mobile-ehr-comparison/"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s://www.practicefusion.com/blog/ehr-vs-em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EMR </a:t>
            </a:r>
            <a:r>
              <a:rPr lang="en-US" dirty="0" err="1" smtClean="0"/>
              <a:t>vs</a:t>
            </a:r>
            <a:r>
              <a:rPr lang="en-US" dirty="0" smtClean="0"/>
              <a:t> EHR</a:t>
            </a:r>
            <a:endParaRPr lang="vi-VN" dirty="0"/>
          </a:p>
        </p:txBody>
      </p:sp>
      <p:sp>
        <p:nvSpPr>
          <p:cNvPr id="3" name="Content Placeholder 2"/>
          <p:cNvSpPr>
            <a:spLocks noGrp="1"/>
          </p:cNvSpPr>
          <p:nvPr>
            <p:ph idx="1"/>
          </p:nvPr>
        </p:nvSpPr>
        <p:spPr/>
        <p:txBody>
          <a:bodyPr>
            <a:normAutofit fontScale="85000" lnSpcReduction="10000"/>
          </a:bodyPr>
          <a:lstStyle/>
          <a:p>
            <a:pPr algn="just"/>
            <a:r>
              <a:rPr lang="vi-VN" dirty="0" smtClean="0">
                <a:hlinkClick r:id="rId2"/>
              </a:rPr>
              <a:t>https://www.usfhealthonline.com/resources/key-concepts/ehr-vs-emr/</a:t>
            </a:r>
            <a:endParaRPr lang="en-US" dirty="0" smtClean="0"/>
          </a:p>
          <a:p>
            <a:pPr algn="just"/>
            <a:r>
              <a:rPr lang="vi-VN" dirty="0" smtClean="0">
                <a:hlinkClick r:id="rId3"/>
              </a:rPr>
              <a:t>https://www.healthit.gov/buzz-blog/electronic-health-and-medical-records/emr-vs-ehr-difference</a:t>
            </a:r>
            <a:endParaRPr lang="en-US" dirty="0" smtClean="0"/>
          </a:p>
          <a:p>
            <a:pPr algn="just"/>
            <a:r>
              <a:rPr lang="vi-VN" dirty="0" smtClean="0">
                <a:hlinkClick r:id="rId4"/>
              </a:rPr>
              <a:t>https://www.softwareadvice.com/resources/ehr-vs-emr-whats-difference/</a:t>
            </a:r>
            <a:endParaRPr lang="en-US" dirty="0" smtClean="0"/>
          </a:p>
          <a:p>
            <a:pPr algn="just"/>
            <a:r>
              <a:rPr lang="vi-VN" dirty="0" smtClean="0">
                <a:hlinkClick r:id="rId5"/>
              </a:rPr>
              <a:t>https://www.practicefusion.com/blog/ehr-vs-emr/</a:t>
            </a:r>
            <a:endParaRPr lang="en-US" dirty="0" smtClean="0"/>
          </a:p>
          <a:p>
            <a:pPr algn="just"/>
            <a:r>
              <a:rPr lang="vi-VN" dirty="0" smtClean="0">
                <a:hlinkClick r:id="rId6"/>
              </a:rPr>
              <a:t>https://www.revenuexl.com/resources/what-is-emr</a:t>
            </a:r>
            <a:endParaRPr lang="en-US" dirty="0" smtClean="0"/>
          </a:p>
          <a:p>
            <a:pPr algn="just"/>
            <a:r>
              <a:rPr lang="vi-VN" dirty="0" smtClean="0">
                <a:hlinkClick r:id="rId7"/>
              </a:rPr>
              <a:t>https://healthit.ahrq.gov/key-topics/electronic-medical-record-systems</a:t>
            </a:r>
            <a:endParaRPr lang="vi-V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https://www.practicefusion.com/blog/ehr-vs-emr/</a:t>
            </a:r>
            <a:endParaRPr lang="vi-VN" dirty="0"/>
          </a:p>
        </p:txBody>
      </p:sp>
      <p:sp>
        <p:nvSpPr>
          <p:cNvPr id="3" name="Content Placeholder 2"/>
          <p:cNvSpPr>
            <a:spLocks noGrp="1"/>
          </p:cNvSpPr>
          <p:nvPr>
            <p:ph idx="1"/>
          </p:nvPr>
        </p:nvSpPr>
        <p:spPr/>
        <p:txBody>
          <a:bodyPr>
            <a:normAutofit fontScale="92500" lnSpcReduction="10000"/>
          </a:bodyPr>
          <a:lstStyle/>
          <a:p>
            <a:pPr algn="just"/>
            <a:r>
              <a:rPr lang="en-US" dirty="0" smtClean="0"/>
              <a:t>EHR or electronic health record are digital records of health information. They contain all the information you’d find in a paper chart — and a lot more. EHRs include past medical history, vital signs, progress notes, diagnoses, medications, immunization dates, allergies, lab data and imaging reports. They can also contain other relevant information, such as insurance information, demographic data, and even data imported from personal wellness devices.</a:t>
            </a:r>
            <a:endParaRPr lang="vi-V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https://www.revenuexl.com/resources/what-is-emr</a:t>
            </a:r>
            <a:endParaRPr lang="vi-VN" dirty="0"/>
          </a:p>
        </p:txBody>
      </p:sp>
      <p:sp>
        <p:nvSpPr>
          <p:cNvPr id="3" name="Content Placeholder 2"/>
          <p:cNvSpPr>
            <a:spLocks noGrp="1"/>
          </p:cNvSpPr>
          <p:nvPr>
            <p:ph idx="1"/>
          </p:nvPr>
        </p:nvSpPr>
        <p:spPr/>
        <p:txBody>
          <a:bodyPr/>
          <a:lstStyle/>
          <a:p>
            <a:pPr algn="just"/>
            <a:r>
              <a:rPr lang="en-US" dirty="0" smtClean="0"/>
              <a:t>According to The National Alliance for Health Information Technology (NAHIT):</a:t>
            </a:r>
          </a:p>
          <a:p>
            <a:pPr lvl="1" algn="just"/>
            <a:r>
              <a:rPr lang="en-US" i="1" dirty="0" smtClean="0"/>
              <a:t>An electronic Medical Record (EMR) is defined as "an electronic record of health-related information on an individual that can be created, gathered, managed, and consulted by authorized clinicians and staff </a:t>
            </a:r>
            <a:r>
              <a:rPr lang="en-US" b="1" i="1" dirty="0" smtClean="0">
                <a:solidFill>
                  <a:srgbClr val="FF0000"/>
                </a:solidFill>
              </a:rPr>
              <a:t>within one health care organization</a:t>
            </a:r>
            <a:r>
              <a:rPr lang="en-US" i="1" dirty="0" smtClean="0"/>
              <a:t>." </a:t>
            </a:r>
            <a:endParaRPr lang="en-US" dirty="0" smtClean="0"/>
          </a:p>
          <a:p>
            <a:pPr algn="just"/>
            <a:endParaRPr lang="vi-V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https://www.revenuexl.com/resources/what-is-emr</a:t>
            </a:r>
            <a:endParaRPr lang="vi-VN" dirty="0"/>
          </a:p>
        </p:txBody>
      </p:sp>
      <p:sp>
        <p:nvSpPr>
          <p:cNvPr id="3" name="Content Placeholder 2"/>
          <p:cNvSpPr>
            <a:spLocks noGrp="1"/>
          </p:cNvSpPr>
          <p:nvPr>
            <p:ph idx="1"/>
          </p:nvPr>
        </p:nvSpPr>
        <p:spPr/>
        <p:txBody>
          <a:bodyPr>
            <a:normAutofit fontScale="62500" lnSpcReduction="20000"/>
          </a:bodyPr>
          <a:lstStyle/>
          <a:p>
            <a:pPr algn="just"/>
            <a:r>
              <a:rPr lang="en-US" dirty="0" smtClean="0"/>
              <a:t>People tend to use the phrases "electronic medical record" and "electronic health record" interchangeably, but in truth, there are quite a few differences between the two. Perhaps the most significant difference is that an electronic medical record is limited to the data collected and maintained on a particular individual </a:t>
            </a:r>
            <a:r>
              <a:rPr lang="en-US" b="1" dirty="0" smtClean="0">
                <a:solidFill>
                  <a:srgbClr val="FF0000"/>
                </a:solidFill>
              </a:rPr>
              <a:t>in one single medical practice or health care system</a:t>
            </a:r>
            <a:r>
              <a:rPr lang="en-US" dirty="0" smtClean="0"/>
              <a:t>, and intended to be used primarily for the convenience of the staff </a:t>
            </a:r>
            <a:r>
              <a:rPr lang="en-US" b="1" dirty="0" smtClean="0">
                <a:solidFill>
                  <a:srgbClr val="FF0000"/>
                </a:solidFill>
              </a:rPr>
              <a:t>within that practice</a:t>
            </a:r>
            <a:r>
              <a:rPr lang="en-US" dirty="0" smtClean="0"/>
              <a:t>. In short, an </a:t>
            </a:r>
            <a:r>
              <a:rPr lang="en-US" dirty="0" smtClean="0">
                <a:hlinkClick r:id="rId3"/>
              </a:rPr>
              <a:t>EMR</a:t>
            </a:r>
            <a:r>
              <a:rPr lang="en-US" dirty="0" smtClean="0"/>
              <a:t> is an electronic version of the paper chart. </a:t>
            </a:r>
          </a:p>
          <a:p>
            <a:pPr algn="just"/>
            <a:r>
              <a:rPr lang="en-US" dirty="0" smtClean="0"/>
              <a:t>Unlike EHRs, electronic medical records systems are usually designed around the unique workflows of a particular practice; that's why you'll see Pediatrics-specific EMRs, or Cardiology EMRs, for example. These </a:t>
            </a:r>
            <a:r>
              <a:rPr lang="en-US" dirty="0" smtClean="0">
                <a:hlinkClick r:id="rId4"/>
              </a:rPr>
              <a:t>specialty-specific EMR systems</a:t>
            </a:r>
            <a:r>
              <a:rPr lang="en-US" dirty="0" smtClean="0"/>
              <a:t> include templates and features that simplify the care delivery, documentation, and billing processes unique to a specialty practice. </a:t>
            </a:r>
            <a:r>
              <a:rPr lang="en-US" b="1" dirty="0" smtClean="0">
                <a:solidFill>
                  <a:srgbClr val="FF0000"/>
                </a:solidFill>
              </a:rPr>
              <a:t>EMRs are not designed to travel with the patient from one provider to the next, they remain with—and are managed by—the practice that created them</a:t>
            </a:r>
            <a:r>
              <a:rPr lang="en-US" dirty="0" smtClean="0"/>
              <a:t>. </a:t>
            </a:r>
          </a:p>
          <a:p>
            <a:pPr algn="just"/>
            <a:endParaRPr lang="vi-V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vi-VN" sz="3200" dirty="0" smtClean="0">
                <a:hlinkClick r:id="rId2"/>
              </a:rPr>
              <a:t>https://ehrintelligence.com/features/emr-v.-ehr-electronic-medical-health-record-differences</a:t>
            </a:r>
            <a:endParaRPr lang="vi-VN" sz="3200" dirty="0"/>
          </a:p>
        </p:txBody>
      </p:sp>
      <p:sp>
        <p:nvSpPr>
          <p:cNvPr id="3" name="Content Placeholder 2"/>
          <p:cNvSpPr>
            <a:spLocks noGrp="1"/>
          </p:cNvSpPr>
          <p:nvPr>
            <p:ph idx="1"/>
          </p:nvPr>
        </p:nvSpPr>
        <p:spPr/>
        <p:txBody>
          <a:bodyPr>
            <a:normAutofit fontScale="77500" lnSpcReduction="20000"/>
          </a:bodyPr>
          <a:lstStyle/>
          <a:p>
            <a:pPr algn="just"/>
            <a:r>
              <a:rPr lang="en-US" b="1" i="1" dirty="0" smtClean="0"/>
              <a:t>Electronic Medical Records</a:t>
            </a:r>
            <a:r>
              <a:rPr lang="en-US" dirty="0" smtClean="0"/>
              <a:t/>
            </a:r>
            <a:br>
              <a:rPr lang="en-US" dirty="0" smtClean="0"/>
            </a:br>
            <a:r>
              <a:rPr lang="en-US" dirty="0" smtClean="0"/>
              <a:t/>
            </a:r>
            <a:br>
              <a:rPr lang="en-US" dirty="0" smtClean="0"/>
            </a:br>
            <a:r>
              <a:rPr lang="en-US" b="1" i="1" dirty="0" smtClean="0">
                <a:hlinkClick r:id="rId3"/>
              </a:rPr>
              <a:t>Electronic medical records</a:t>
            </a:r>
            <a:r>
              <a:rPr lang="en-US" dirty="0" smtClean="0"/>
              <a:t> (EMRs) are </a:t>
            </a:r>
            <a:r>
              <a:rPr lang="en-US" b="1" dirty="0" smtClean="0"/>
              <a:t>digital versions of the paper charts</a:t>
            </a:r>
            <a:r>
              <a:rPr lang="en-US" i="1" dirty="0" smtClean="0"/>
              <a:t> in clinician offices, clinics, and hospitals. EMRs contain notes and information collected by and for the clinicians in that office, clinic, or hospital and are mostly used by providers for diagnosis and treatment. EMRs are more valuable than paper records because they enable providers to track data over time, identify patients for preventive visits and screenings, monitor patients, and improve health care quality.</a:t>
            </a:r>
            <a:r>
              <a:rPr lang="en-US" dirty="0" smtClean="0"/>
              <a:t/>
            </a:r>
            <a:br>
              <a:rPr lang="en-US" dirty="0" smtClean="0"/>
            </a:br>
            <a:r>
              <a:rPr lang="en-US" dirty="0" smtClean="0"/>
              <a:t/>
            </a:r>
            <a:br>
              <a:rPr lang="en-US" dirty="0" smtClean="0"/>
            </a:br>
            <a:endParaRPr lang="vi-V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vi-VN" sz="3200" dirty="0" smtClean="0">
                <a:hlinkClick r:id="rId2"/>
              </a:rPr>
              <a:t>https://ehrintelligence.com/features/emr-v.-ehr-electronic-medical-health-record-differences</a:t>
            </a:r>
            <a:endParaRPr lang="vi-VN" sz="3200" dirty="0"/>
          </a:p>
        </p:txBody>
      </p:sp>
      <p:sp>
        <p:nvSpPr>
          <p:cNvPr id="3" name="Content Placeholder 2"/>
          <p:cNvSpPr>
            <a:spLocks noGrp="1"/>
          </p:cNvSpPr>
          <p:nvPr>
            <p:ph idx="1"/>
          </p:nvPr>
        </p:nvSpPr>
        <p:spPr/>
        <p:txBody>
          <a:bodyPr>
            <a:normAutofit fontScale="77500" lnSpcReduction="20000"/>
          </a:bodyPr>
          <a:lstStyle/>
          <a:p>
            <a:pPr algn="just"/>
            <a:r>
              <a:rPr lang="en-US" b="1" i="1" dirty="0" smtClean="0"/>
              <a:t>Electronic Health Records</a:t>
            </a:r>
            <a:r>
              <a:rPr lang="en-US" dirty="0" smtClean="0"/>
              <a:t/>
            </a:r>
            <a:br>
              <a:rPr lang="en-US" dirty="0" smtClean="0"/>
            </a:br>
            <a:r>
              <a:rPr lang="en-US" dirty="0" smtClean="0"/>
              <a:t/>
            </a:r>
            <a:br>
              <a:rPr lang="en-US" dirty="0" smtClean="0"/>
            </a:br>
            <a:r>
              <a:rPr lang="en-US" b="1" i="1" dirty="0" smtClean="0">
                <a:hlinkClick r:id="rId3"/>
              </a:rPr>
              <a:t>Electronic health records</a:t>
            </a:r>
            <a:r>
              <a:rPr lang="en-US" i="1" dirty="0" smtClean="0"/>
              <a:t> (EHRs) are built to go beyond standard clinical data collected in a provider’s office and are inclusive of a broader view of a patient’s care. EHRs contain information from </a:t>
            </a:r>
            <a:r>
              <a:rPr lang="en-US" b="1" dirty="0" smtClean="0"/>
              <a:t>all the clinicians involved in a patient’s care</a:t>
            </a:r>
            <a:r>
              <a:rPr lang="en-US" i="1" dirty="0" smtClean="0"/>
              <a:t> and all authorized clinicians involved in a patient’s care can access the information to provide care to that patient. EHRs also share information with other health care providers, such as laboratories and specialists. EHRs follow patients – to the specialist, the hospital, the nursing home, or even across the country.</a:t>
            </a:r>
            <a:r>
              <a:rPr lang="en-US" dirty="0" smtClean="0"/>
              <a:t/>
            </a:r>
            <a:br>
              <a:rPr lang="en-US" dirty="0" smtClean="0"/>
            </a:br>
            <a:r>
              <a:rPr lang="en-US" dirty="0" smtClean="0"/>
              <a:t/>
            </a:r>
            <a:br>
              <a:rPr lang="en-US" dirty="0" smtClean="0"/>
            </a:br>
            <a:endParaRPr lang="vi-V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vi-VN" sz="3200" dirty="0" smtClean="0">
                <a:hlinkClick r:id="rId2"/>
              </a:rPr>
              <a:t>https://ehrintelligence.com/features/emr-v.-ehr-electronic-medical-health-record-differences</a:t>
            </a:r>
            <a:endParaRPr lang="vi-VN" sz="3200" dirty="0"/>
          </a:p>
        </p:txBody>
      </p:sp>
      <p:sp>
        <p:nvSpPr>
          <p:cNvPr id="3" name="Content Placeholder 2"/>
          <p:cNvSpPr>
            <a:spLocks noGrp="1"/>
          </p:cNvSpPr>
          <p:nvPr>
            <p:ph idx="1"/>
          </p:nvPr>
        </p:nvSpPr>
        <p:spPr/>
        <p:txBody>
          <a:bodyPr>
            <a:normAutofit fontScale="85000" lnSpcReduction="20000"/>
          </a:bodyPr>
          <a:lstStyle/>
          <a:p>
            <a:pPr algn="just"/>
            <a:r>
              <a:rPr lang="en-US" b="1" i="1" dirty="0" smtClean="0"/>
              <a:t>Personal Health Records</a:t>
            </a:r>
            <a:r>
              <a:rPr lang="en-US" dirty="0" smtClean="0"/>
              <a:t/>
            </a:r>
            <a:br>
              <a:rPr lang="en-US" dirty="0" smtClean="0"/>
            </a:br>
            <a:r>
              <a:rPr lang="en-US" dirty="0" smtClean="0"/>
              <a:t/>
            </a:r>
            <a:br>
              <a:rPr lang="en-US" dirty="0" smtClean="0"/>
            </a:br>
            <a:r>
              <a:rPr lang="en-US" b="1" i="1" dirty="0" smtClean="0">
                <a:hlinkClick r:id="rId3"/>
              </a:rPr>
              <a:t>Personal health records</a:t>
            </a:r>
            <a:r>
              <a:rPr lang="en-US" i="1" dirty="0" smtClean="0"/>
              <a:t> (PHRs) contain the same types of information as EHRs—diagnoses, medications, immunizations, family medical histories, and provider contact information—but are designed to be set up, accessed, and </a:t>
            </a:r>
            <a:r>
              <a:rPr lang="en-US" b="1" dirty="0" smtClean="0"/>
              <a:t>managed by patients</a:t>
            </a:r>
            <a:r>
              <a:rPr lang="en-US" i="1" dirty="0" smtClean="0"/>
              <a:t>. Patients can use PHRs to maintain and manage their health information in a private, secure, and confidential environment. PHRs can include information from a variety of sources including clinicians, home monitoring devices, and patients themselves.</a:t>
            </a:r>
            <a:endParaRPr lang="vi-V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vi-VN" sz="3200" dirty="0" smtClean="0">
                <a:hlinkClick r:id="rId2"/>
              </a:rPr>
              <a:t>https://ehrintelligence.com/features/emr-v.-ehr-electronic-medical-health-record-differences</a:t>
            </a:r>
            <a:endParaRPr lang="vi-VN" sz="3200" dirty="0"/>
          </a:p>
        </p:txBody>
      </p:sp>
      <p:sp>
        <p:nvSpPr>
          <p:cNvPr id="3" name="Content Placeholder 2"/>
          <p:cNvSpPr>
            <a:spLocks noGrp="1"/>
          </p:cNvSpPr>
          <p:nvPr>
            <p:ph idx="1"/>
          </p:nvPr>
        </p:nvSpPr>
        <p:spPr/>
        <p:txBody>
          <a:bodyPr>
            <a:normAutofit fontScale="85000" lnSpcReduction="20000"/>
          </a:bodyPr>
          <a:lstStyle/>
          <a:p>
            <a:pPr algn="just"/>
            <a:r>
              <a:rPr lang="en-US" i="1" dirty="0" smtClean="0"/>
              <a:t>While it may seem a little picky at first, the difference between the two terms is actually quite significant. The EMR term came along first, and indeed, early EMRs were “</a:t>
            </a:r>
            <a:r>
              <a:rPr lang="en-US" b="1" i="1" dirty="0" smtClean="0">
                <a:hlinkClick r:id="rId3"/>
              </a:rPr>
              <a:t>medical</a:t>
            </a:r>
            <a:r>
              <a:rPr lang="en-US" i="1" dirty="0" smtClean="0"/>
              <a:t>.” They were for use by clinicians mostly for diagnosis and treatment.</a:t>
            </a:r>
          </a:p>
          <a:p>
            <a:pPr algn="just">
              <a:buNone/>
            </a:pPr>
            <a:r>
              <a:rPr lang="en-US" dirty="0" smtClean="0"/>
              <a:t/>
            </a:r>
            <a:br>
              <a:rPr lang="en-US" dirty="0" smtClean="0"/>
            </a:br>
            <a:r>
              <a:rPr lang="en-US" dirty="0" smtClean="0"/>
              <a:t/>
            </a:r>
            <a:br>
              <a:rPr lang="en-US" dirty="0" smtClean="0"/>
            </a:br>
            <a:r>
              <a:rPr lang="en-US" i="1" dirty="0" smtClean="0"/>
              <a:t>In contrast, “</a:t>
            </a:r>
            <a:r>
              <a:rPr lang="en-US" b="1" i="1" dirty="0" smtClean="0">
                <a:hlinkClick r:id="rId4"/>
              </a:rPr>
              <a:t>health</a:t>
            </a:r>
            <a:r>
              <a:rPr lang="en-US" i="1" dirty="0" smtClean="0"/>
              <a:t>” relates to “The condition of being sound in body, mind, or spirit; especially…freedom from physical disease or pain…the general condition of the body.” The word “health” covers a lot more territory than the word “medical.” And EHRs go a lot further than EMRs.</a:t>
            </a:r>
            <a:endParaRPr lang="en-US" dirty="0" smtClean="0"/>
          </a:p>
          <a:p>
            <a:pPr algn="just"/>
            <a:endParaRPr lang="vi-V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VN Links</a:t>
            </a:r>
            <a:endParaRPr lang="vi-VN" dirty="0"/>
          </a:p>
        </p:txBody>
      </p:sp>
      <p:sp>
        <p:nvSpPr>
          <p:cNvPr id="3" name="Content Placeholder 2"/>
          <p:cNvSpPr>
            <a:spLocks noGrp="1"/>
          </p:cNvSpPr>
          <p:nvPr>
            <p:ph idx="1"/>
          </p:nvPr>
        </p:nvSpPr>
        <p:spPr/>
        <p:txBody>
          <a:bodyPr>
            <a:normAutofit fontScale="92500"/>
          </a:bodyPr>
          <a:lstStyle/>
          <a:p>
            <a:r>
              <a:rPr lang="vi-VN" dirty="0" smtClean="0">
                <a:hlinkClick r:id="rId2"/>
              </a:rPr>
              <a:t>https://</a:t>
            </a:r>
            <a:r>
              <a:rPr lang="vi-VN" dirty="0" smtClean="0">
                <a:hlinkClick r:id="rId2"/>
              </a:rPr>
              <a:t>tuoitre.vn/benh-an-dien-tu-giup-nguoi-benh-giam-cho-doi-20190304103339638.htm</a:t>
            </a:r>
            <a:endParaRPr lang="en-US" dirty="0" smtClean="0"/>
          </a:p>
          <a:p>
            <a:r>
              <a:rPr lang="vi-VN" dirty="0" smtClean="0">
                <a:hlinkClick r:id="rId3"/>
              </a:rPr>
              <a:t>http://</a:t>
            </a:r>
            <a:r>
              <a:rPr lang="vi-VN" dirty="0" smtClean="0">
                <a:hlinkClick r:id="rId3"/>
              </a:rPr>
              <a:t>thanglong.chinhphu.vn/ha-noi-trien-khai-ho-so-benh-an-dien-tu</a:t>
            </a:r>
            <a:endParaRPr lang="en-US" dirty="0" smtClean="0"/>
          </a:p>
          <a:p>
            <a:r>
              <a:rPr lang="vi-VN" dirty="0" smtClean="0">
                <a:hlinkClick r:id="rId4"/>
              </a:rPr>
              <a:t>https://</a:t>
            </a:r>
            <a:r>
              <a:rPr lang="vi-VN" dirty="0" smtClean="0">
                <a:hlinkClick r:id="rId4"/>
              </a:rPr>
              <a:t>laodong.vn/y-te/trien-khai-ho-so-benh-an-dien-tu-tu-13-bao-mat-thong-tin-the-nao-660301.ldo</a:t>
            </a:r>
            <a:endParaRPr lang="en-US" dirty="0" smtClean="0"/>
          </a:p>
          <a:p>
            <a:r>
              <a:rPr lang="vi-VN" dirty="0" smtClean="0">
                <a:hlinkClick r:id="rId5"/>
              </a:rPr>
              <a:t>https://vtv.vn/suc-khoe/8-cap-do-cua-benh-an-dien-tu-20190312103527372.htm</a:t>
            </a:r>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https://www.usfhealthonline.com/resources/key-concepts/ehr-vs-emr/</a:t>
            </a:r>
            <a:endParaRPr lang="vi-VN" dirty="0"/>
          </a:p>
        </p:txBody>
      </p:sp>
      <p:sp>
        <p:nvSpPr>
          <p:cNvPr id="3" name="Content Placeholder 2"/>
          <p:cNvSpPr>
            <a:spLocks noGrp="1"/>
          </p:cNvSpPr>
          <p:nvPr>
            <p:ph idx="1"/>
          </p:nvPr>
        </p:nvSpPr>
        <p:spPr/>
        <p:txBody>
          <a:bodyPr>
            <a:normAutofit fontScale="85000" lnSpcReduction="10000"/>
          </a:bodyPr>
          <a:lstStyle/>
          <a:p>
            <a:pPr algn="just"/>
            <a:r>
              <a:rPr lang="vi-VN" dirty="0" smtClean="0"/>
              <a:t>An </a:t>
            </a:r>
            <a:r>
              <a:rPr lang="vi-VN" u="sng" dirty="0" smtClean="0">
                <a:hlinkClick r:id="rId3" tooltip="Electronic Medical Records (EMR)"/>
              </a:rPr>
              <a:t>electronic medical record (EMR)</a:t>
            </a:r>
            <a:r>
              <a:rPr lang="vi-VN" dirty="0" smtClean="0"/>
              <a:t> is a single practice’s digital version of a patient’s chart. An EMR contains the patient’s medical history, diagnoses and treatments by a particular physician, nurse practitioner, specialist, dentist, surgeon or clinic.</a:t>
            </a:r>
            <a:endParaRPr lang="en-US" dirty="0" smtClean="0"/>
          </a:p>
          <a:p>
            <a:pPr algn="just"/>
            <a:r>
              <a:rPr lang="en-US" dirty="0" smtClean="0"/>
              <a:t>EMRs offer several advantages over paper records:</a:t>
            </a:r>
          </a:p>
          <a:p>
            <a:pPr lvl="1" algn="just"/>
            <a:r>
              <a:rPr lang="en-US" dirty="0" smtClean="0"/>
              <a:t>Better data tracking over time.</a:t>
            </a:r>
          </a:p>
          <a:p>
            <a:pPr lvl="1" algn="just"/>
            <a:r>
              <a:rPr lang="en-US" dirty="0" smtClean="0"/>
              <a:t>Timely reminders for patient screenings and preventative checkups.</a:t>
            </a:r>
          </a:p>
          <a:p>
            <a:pPr lvl="1" algn="just"/>
            <a:r>
              <a:rPr lang="en-US" dirty="0" smtClean="0"/>
              <a:t>Improved patient care.</a:t>
            </a:r>
          </a:p>
          <a:p>
            <a:pPr algn="just"/>
            <a:endParaRPr lang="vi-V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https://www.usfhealthonline.com/resources/key-concepts/ehr-vs-emr/</a:t>
            </a:r>
            <a:endParaRPr lang="vi-VN" dirty="0"/>
          </a:p>
        </p:txBody>
      </p:sp>
      <p:sp>
        <p:nvSpPr>
          <p:cNvPr id="3" name="Content Placeholder 2"/>
          <p:cNvSpPr>
            <a:spLocks noGrp="1"/>
          </p:cNvSpPr>
          <p:nvPr>
            <p:ph idx="1"/>
          </p:nvPr>
        </p:nvSpPr>
        <p:spPr/>
        <p:txBody>
          <a:bodyPr>
            <a:normAutofit fontScale="85000" lnSpcReduction="20000"/>
          </a:bodyPr>
          <a:lstStyle/>
          <a:p>
            <a:pPr algn="just"/>
            <a:r>
              <a:rPr lang="en-US" dirty="0" smtClean="0"/>
              <a:t>An </a:t>
            </a:r>
            <a:r>
              <a:rPr lang="en-US" u="sng" dirty="0" smtClean="0">
                <a:hlinkClick r:id="rId3" tooltip="Electronic Health Records (EHR)"/>
              </a:rPr>
              <a:t>electronic health record (EHR)</a:t>
            </a:r>
            <a:r>
              <a:rPr lang="en-US" dirty="0" smtClean="0"/>
              <a:t> is also a digital version of a patient chart, but it is a more inclusive snapshot of the patient’s medical history. Electronic health records are designed to be shared with other providers, so authorized users may instantly access a patient’s EHR from across different healthcare providers.</a:t>
            </a:r>
          </a:p>
          <a:p>
            <a:pPr algn="just"/>
            <a:r>
              <a:rPr lang="en-US" dirty="0" smtClean="0"/>
              <a:t>The benefits of EHRs include:</a:t>
            </a:r>
          </a:p>
          <a:p>
            <a:pPr lvl="1" algn="just"/>
            <a:r>
              <a:rPr lang="en-US" dirty="0" smtClean="0"/>
              <a:t>Streamlined sharing of updated, real-time information.</a:t>
            </a:r>
          </a:p>
          <a:p>
            <a:pPr lvl="1" algn="just"/>
            <a:r>
              <a:rPr lang="en-US" dirty="0" smtClean="0"/>
              <a:t>Access to tools that providers can use for decision-making.</a:t>
            </a:r>
          </a:p>
          <a:p>
            <a:pPr lvl="1" algn="just"/>
            <a:r>
              <a:rPr lang="en-US" dirty="0" smtClean="0"/>
              <a:t>A complete medical history of the patient, from allergies and radiology images to lab results.</a:t>
            </a:r>
          </a:p>
          <a:p>
            <a:endParaRPr lang="vi-V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https://www.usfhealthonline.com/resources/key-concepts/ehr-vs-emr/</a:t>
            </a:r>
            <a:endParaRPr lang="vi-VN" dirty="0"/>
          </a:p>
        </p:txBody>
      </p:sp>
      <p:sp>
        <p:nvSpPr>
          <p:cNvPr id="3" name="Content Placeholder 2"/>
          <p:cNvSpPr>
            <a:spLocks noGrp="1"/>
          </p:cNvSpPr>
          <p:nvPr>
            <p:ph idx="1"/>
          </p:nvPr>
        </p:nvSpPr>
        <p:spPr/>
        <p:txBody>
          <a:bodyPr>
            <a:normAutofit fontScale="70000" lnSpcReduction="20000"/>
          </a:bodyPr>
          <a:lstStyle/>
          <a:p>
            <a:pPr algn="just"/>
            <a:r>
              <a:rPr lang="en-US" b="1" dirty="0" smtClean="0"/>
              <a:t>How do Electronic Medical Records Differ from Electronic Health Records?</a:t>
            </a:r>
            <a:endParaRPr lang="en-US" dirty="0" smtClean="0"/>
          </a:p>
          <a:p>
            <a:pPr algn="just"/>
            <a:r>
              <a:rPr lang="en-US" dirty="0" smtClean="0"/>
              <a:t>It’s easy to remember the distinction between EMRs and EHRs, if you think about the term “medical” versus the term “health.” An EMR is a narrower view of a patient’s medical history, while an EHR is a more comprehensive report of the patient’s overall health.</a:t>
            </a:r>
          </a:p>
          <a:p>
            <a:pPr algn="just"/>
            <a:r>
              <a:rPr lang="en-US" dirty="0" smtClean="0"/>
              <a:t>Here are a few more ways EMRs and EHRs differ:</a:t>
            </a:r>
          </a:p>
          <a:p>
            <a:pPr lvl="1" algn="just"/>
            <a:r>
              <a:rPr lang="en-US" dirty="0" smtClean="0"/>
              <a:t>An EMR is mainly used by providers for diagnosis and treatment.</a:t>
            </a:r>
          </a:p>
          <a:p>
            <a:pPr lvl="1" algn="just"/>
            <a:r>
              <a:rPr lang="en-US" dirty="0" smtClean="0"/>
              <a:t>EMRs are not designed to be shared outside the individual practice.</a:t>
            </a:r>
          </a:p>
          <a:p>
            <a:pPr lvl="1" algn="just"/>
            <a:r>
              <a:rPr lang="en-US" dirty="0" smtClean="0"/>
              <a:t>EHRs are designed to share a patient’s information with authorized providers and staff from more than one organization.</a:t>
            </a:r>
          </a:p>
          <a:p>
            <a:pPr lvl="1" algn="just"/>
            <a:r>
              <a:rPr lang="en-US" dirty="0" smtClean="0"/>
              <a:t>EHRs allow a patient’s medical information to move with them to specialists, labs, imaging facilities, emergency rooms and pharmacies, as well as across state lines.</a:t>
            </a:r>
          </a:p>
          <a:p>
            <a:endParaRPr lang="vi-V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https://www.healthit.gov/buzz-blog/electronic-health-and-medical-records/emr-vs-ehr-difference</a:t>
            </a:r>
            <a:endParaRPr lang="vi-VN" dirty="0"/>
          </a:p>
        </p:txBody>
      </p:sp>
      <p:sp>
        <p:nvSpPr>
          <p:cNvPr id="3" name="Content Placeholder 2"/>
          <p:cNvSpPr>
            <a:spLocks noGrp="1"/>
          </p:cNvSpPr>
          <p:nvPr>
            <p:ph idx="1"/>
          </p:nvPr>
        </p:nvSpPr>
        <p:spPr/>
        <p:txBody>
          <a:bodyPr>
            <a:noAutofit/>
          </a:bodyPr>
          <a:lstStyle/>
          <a:p>
            <a:pPr algn="just"/>
            <a:r>
              <a:rPr lang="en-US" sz="2000" b="1" dirty="0" smtClean="0"/>
              <a:t>Electronic medical records (EMRs)</a:t>
            </a:r>
            <a:r>
              <a:rPr lang="en-US" sz="2000" dirty="0" smtClean="0"/>
              <a:t> are a digital version of the paper charts in the clinician’s office. An EMR contains the medical and treatment history of the patients</a:t>
            </a:r>
            <a:r>
              <a:rPr lang="en-US" sz="2000" b="1" dirty="0" smtClean="0">
                <a:solidFill>
                  <a:srgbClr val="FF0000"/>
                </a:solidFill>
              </a:rPr>
              <a:t> in one practice</a:t>
            </a:r>
            <a:r>
              <a:rPr lang="en-US" sz="2000" dirty="0" smtClean="0"/>
              <a:t>. EMRs have advantages over paper records. For example, EMRs allow clinicians to:</a:t>
            </a:r>
          </a:p>
          <a:p>
            <a:pPr lvl="1" algn="just"/>
            <a:r>
              <a:rPr lang="en-US" sz="2000" dirty="0" smtClean="0"/>
              <a:t>Track data over time</a:t>
            </a:r>
          </a:p>
          <a:p>
            <a:pPr lvl="1" algn="just"/>
            <a:r>
              <a:rPr lang="en-US" sz="2000" dirty="0" smtClean="0"/>
              <a:t>Easily identify which patients are due for preventive screenings or checkups</a:t>
            </a:r>
          </a:p>
          <a:p>
            <a:pPr lvl="1" algn="just"/>
            <a:r>
              <a:rPr lang="en-US" sz="2000" dirty="0" smtClean="0"/>
              <a:t>Check how their patients are doing on certain parameters—such as blood pressure readings or vaccinations</a:t>
            </a:r>
          </a:p>
          <a:p>
            <a:pPr lvl="1" algn="just"/>
            <a:r>
              <a:rPr lang="en-US" sz="2000" dirty="0" smtClean="0"/>
              <a:t>Monitor and improve overall quality of care within the practice</a:t>
            </a:r>
          </a:p>
          <a:p>
            <a:pPr algn="just"/>
            <a:r>
              <a:rPr lang="en-US" sz="2000" dirty="0" smtClean="0"/>
              <a:t>But the information in EMRs doesn’t travel easily </a:t>
            </a:r>
            <a:r>
              <a:rPr lang="en-US" sz="2000" i="1" dirty="0" smtClean="0"/>
              <a:t>out</a:t>
            </a:r>
            <a:r>
              <a:rPr lang="en-US" sz="2000" dirty="0" smtClean="0"/>
              <a:t> of the practice. In fact, the patient’s record might even have to be printed out and delivered by mail to specialists and other members of the care team. In that regard, EMRs are not much better than a paper record.</a:t>
            </a:r>
          </a:p>
          <a:p>
            <a:pPr algn="just"/>
            <a:endParaRPr lang="vi-VN"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https://www.healthit.gov/buzz-blog/electronic-health-and-medical-records/emr-vs-ehr-difference</a:t>
            </a:r>
            <a:endParaRPr lang="vi-VN" dirty="0"/>
          </a:p>
        </p:txBody>
      </p:sp>
      <p:sp>
        <p:nvSpPr>
          <p:cNvPr id="3" name="Content Placeholder 2"/>
          <p:cNvSpPr>
            <a:spLocks noGrp="1"/>
          </p:cNvSpPr>
          <p:nvPr>
            <p:ph idx="1"/>
          </p:nvPr>
        </p:nvSpPr>
        <p:spPr/>
        <p:txBody>
          <a:bodyPr>
            <a:normAutofit fontScale="77500" lnSpcReduction="20000"/>
          </a:bodyPr>
          <a:lstStyle/>
          <a:p>
            <a:pPr algn="just"/>
            <a:r>
              <a:rPr lang="en-US" b="1" dirty="0" smtClean="0"/>
              <a:t>Electronic health records (EHRs)</a:t>
            </a:r>
            <a:r>
              <a:rPr lang="en-US" dirty="0" smtClean="0"/>
              <a:t> do all those things—and more. EHRs focus on the total health of the patient—going beyond standard clinical data collected in the provider’s office and inclusive of a broader view on a patient’s care. EHRs are designed to reach out </a:t>
            </a:r>
            <a:r>
              <a:rPr lang="en-US" i="1" dirty="0" smtClean="0"/>
              <a:t>beyond</a:t>
            </a:r>
            <a:r>
              <a:rPr lang="en-US" dirty="0" smtClean="0"/>
              <a:t> the health organization that originally collects and compiles the information. They are built to share information with other health care providers, such as laboratories and specialists, so they contain information from </a:t>
            </a:r>
            <a:r>
              <a:rPr lang="en-US" i="1" dirty="0" smtClean="0"/>
              <a:t>all the clinicians involved in the patient’s care</a:t>
            </a:r>
            <a:r>
              <a:rPr lang="en-US" dirty="0" smtClean="0"/>
              <a:t>. </a:t>
            </a:r>
          </a:p>
          <a:p>
            <a:pPr algn="just"/>
            <a:r>
              <a:rPr lang="en-US" dirty="0" smtClean="0"/>
              <a:t>The National Alliance for Health Information Technology stated that EHR data “</a:t>
            </a:r>
            <a:r>
              <a:rPr lang="en-US" b="1" dirty="0" smtClean="0"/>
              <a:t>can be created, managed, and consulted by authorized clinicians and staff across </a:t>
            </a:r>
            <a:r>
              <a:rPr lang="en-US" b="1" dirty="0" smtClean="0">
                <a:solidFill>
                  <a:srgbClr val="FF0000"/>
                </a:solidFill>
              </a:rPr>
              <a:t>more than one healthcare organization.”</a:t>
            </a:r>
            <a:endParaRPr lang="vi-VN" b="1"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https://www.softwareadvice.com/resources/ehr-vs-emr-whats-difference/</a:t>
            </a:r>
            <a:endParaRPr lang="vi-VN" dirty="0"/>
          </a:p>
        </p:txBody>
      </p:sp>
      <p:sp>
        <p:nvSpPr>
          <p:cNvPr id="3" name="Content Placeholder 2"/>
          <p:cNvSpPr>
            <a:spLocks noGrp="1"/>
          </p:cNvSpPr>
          <p:nvPr>
            <p:ph idx="1"/>
          </p:nvPr>
        </p:nvSpPr>
        <p:spPr/>
        <p:txBody>
          <a:bodyPr>
            <a:normAutofit fontScale="62500" lnSpcReduction="20000"/>
          </a:bodyPr>
          <a:lstStyle/>
          <a:p>
            <a:pPr algn="just"/>
            <a:r>
              <a:rPr lang="en-US" b="1" dirty="0" smtClean="0">
                <a:hlinkClick r:id="rId3"/>
              </a:rPr>
              <a:t>EMRs</a:t>
            </a:r>
            <a:r>
              <a:rPr lang="en-US" dirty="0" smtClean="0"/>
              <a:t> are a digitized versions of paperwork in a clinician’s office. They contain the medical and treatment history of patients at a practice. EMRs help clinicians track historical data, identify patients who are due for checkups, keep a check on patients’ health levels (such as blood pressure or vaccinations) and monitor and improve the quality of care in the practice. However, transferring data out of the practice from EMRs is anything but easy; patient records have to be printed or mailed for consultations.</a:t>
            </a:r>
          </a:p>
          <a:p>
            <a:pPr algn="just"/>
            <a:r>
              <a:rPr lang="en-US" b="1" dirty="0" smtClean="0">
                <a:hlinkClick r:id="rId4"/>
              </a:rPr>
              <a:t>EHRs</a:t>
            </a:r>
            <a:r>
              <a:rPr lang="en-US" dirty="0" smtClean="0"/>
              <a:t> offer more functions than EMRs as they focus on a patient’s total health, not just the standard clinical data but a broader view of the care being provided. They facilitate sharing data outside the practice with other health care providers, such as laboratories and specialists. Therefore, EHRs record information from all the clinicians involved in the patient’s care.</a:t>
            </a:r>
          </a:p>
          <a:p>
            <a:pPr algn="just"/>
            <a:r>
              <a:rPr lang="en-US" dirty="0" smtClean="0"/>
              <a:t>By these definitions, an EHR is an EMR with interoperability (i.e., it integrates with other providers’ systems). Naturally, EHR should be the more popular choice.</a:t>
            </a:r>
          </a:p>
          <a:p>
            <a:pPr algn="just"/>
            <a:endParaRPr lang="vi-V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hlinkClick r:id="rId2"/>
              </a:rPr>
              <a:t>https://www.practicefusion.com/blog/ehr-vs-emr/</a:t>
            </a:r>
            <a:endParaRPr lang="vi-VN" dirty="0"/>
          </a:p>
        </p:txBody>
      </p:sp>
      <p:sp>
        <p:nvSpPr>
          <p:cNvPr id="3" name="Content Placeholder 2"/>
          <p:cNvSpPr>
            <a:spLocks noGrp="1"/>
          </p:cNvSpPr>
          <p:nvPr>
            <p:ph idx="1"/>
          </p:nvPr>
        </p:nvSpPr>
        <p:spPr/>
        <p:txBody>
          <a:bodyPr>
            <a:normAutofit/>
          </a:bodyPr>
          <a:lstStyle/>
          <a:p>
            <a:pPr algn="just"/>
            <a:r>
              <a:rPr lang="en-US" b="1" dirty="0" smtClean="0"/>
              <a:t>EMR (electronic medical record) Definition</a:t>
            </a:r>
          </a:p>
          <a:p>
            <a:pPr lvl="1" algn="just"/>
            <a:r>
              <a:rPr lang="en-US" dirty="0" smtClean="0"/>
              <a:t>The EMR or electronic medical record refers to everything you’d find in a paper chart, such as medical history, diagnoses, medications, immunization dates, allergies. While EMRs work well within a practice, they’re limited because they don’t easily travel outside the practice. In fact, the patient’s medical record might even have to be printed out and mailed for another provider to see it.</a:t>
            </a:r>
          </a:p>
          <a:p>
            <a:pPr algn="just"/>
            <a:endParaRPr lang="vi-V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TotalTime>
  <Words>538</Words>
  <Application>Microsoft Office PowerPoint</Application>
  <PresentationFormat>On-screen Show (4:3)</PresentationFormat>
  <Paragraphs>67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EMR vs EHR</vt:lpstr>
      <vt:lpstr>VN Links</vt:lpstr>
      <vt:lpstr>https://www.usfhealthonline.com/resources/key-concepts/ehr-vs-emr/</vt:lpstr>
      <vt:lpstr>https://www.usfhealthonline.com/resources/key-concepts/ehr-vs-emr/</vt:lpstr>
      <vt:lpstr>https://www.usfhealthonline.com/resources/key-concepts/ehr-vs-emr/</vt:lpstr>
      <vt:lpstr>https://www.healthit.gov/buzz-blog/electronic-health-and-medical-records/emr-vs-ehr-difference</vt:lpstr>
      <vt:lpstr>https://www.healthit.gov/buzz-blog/electronic-health-and-medical-records/emr-vs-ehr-difference</vt:lpstr>
      <vt:lpstr>https://www.softwareadvice.com/resources/ehr-vs-emr-whats-difference/</vt:lpstr>
      <vt:lpstr>https://www.practicefusion.com/blog/ehr-vs-emr/</vt:lpstr>
      <vt:lpstr>https://www.practicefusion.com/blog/ehr-vs-emr/</vt:lpstr>
      <vt:lpstr>https://www.revenuexl.com/resources/what-is-emr</vt:lpstr>
      <vt:lpstr>https://www.revenuexl.com/resources/what-is-emr</vt:lpstr>
      <vt:lpstr>https://ehrintelligence.com/features/emr-v.-ehr-electronic-medical-health-record-differences</vt:lpstr>
      <vt:lpstr>https://ehrintelligence.com/features/emr-v.-ehr-electronic-medical-health-record-differences</vt:lpstr>
      <vt:lpstr>https://ehrintelligence.com/features/emr-v.-ehr-electronic-medical-health-record-differences</vt:lpstr>
      <vt:lpstr>https://ehrintelligence.com/features/emr-v.-ehr-electronic-medical-health-record-differences</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mrsThuy</dc:creator>
  <cp:lastModifiedBy>mrsThuy</cp:lastModifiedBy>
  <cp:revision>5</cp:revision>
  <dcterms:created xsi:type="dcterms:W3CDTF">2019-03-21T06:39:43Z</dcterms:created>
  <dcterms:modified xsi:type="dcterms:W3CDTF">2019-03-28T19:25:54Z</dcterms:modified>
</cp:coreProperties>
</file>