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441" r:id="rId3"/>
    <p:sldId id="445" r:id="rId4"/>
    <p:sldId id="321" r:id="rId5"/>
    <p:sldId id="446" r:id="rId6"/>
    <p:sldId id="447" r:id="rId7"/>
    <p:sldId id="448" r:id="rId8"/>
    <p:sldId id="455" r:id="rId9"/>
    <p:sldId id="449" r:id="rId10"/>
    <p:sldId id="450" r:id="rId11"/>
    <p:sldId id="451" r:id="rId12"/>
    <p:sldId id="452" r:id="rId13"/>
    <p:sldId id="453" r:id="rId14"/>
    <p:sldId id="456" r:id="rId15"/>
    <p:sldId id="454" r:id="rId16"/>
    <p:sldId id="457" r:id="rId17"/>
    <p:sldId id="458" r:id="rId18"/>
    <p:sldId id="466" r:id="rId19"/>
    <p:sldId id="460" r:id="rId20"/>
    <p:sldId id="459" r:id="rId21"/>
    <p:sldId id="461" r:id="rId22"/>
    <p:sldId id="462" r:id="rId23"/>
    <p:sldId id="463" r:id="rId24"/>
    <p:sldId id="464" r:id="rId25"/>
    <p:sldId id="465" r:id="rId26"/>
    <p:sldId id="440" r:id="rId27"/>
    <p:sldId id="410" r:id="rId28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DDDDD"/>
    <a:srgbClr val="1966B3"/>
    <a:srgbClr val="C1D1D3"/>
    <a:srgbClr val="800000"/>
    <a:srgbClr val="CC0000"/>
    <a:srgbClr val="990000"/>
    <a:srgbClr val="000000"/>
    <a:srgbClr val="99CC00"/>
    <a:srgbClr val="5AABCC"/>
    <a:srgbClr val="BD9E6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74" autoAdjust="0"/>
    <p:restoredTop sz="94660" autoAdjust="0"/>
  </p:normalViewPr>
  <p:slideViewPr>
    <p:cSldViewPr>
      <p:cViewPr varScale="1">
        <p:scale>
          <a:sx n="66" d="100"/>
          <a:sy n="66" d="100"/>
        </p:scale>
        <p:origin x="-13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19320-A9CF-455A-A8C8-9569919CA732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0786F-96BB-4C6E-B556-4DD8173A1A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773627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r">
              <a:defRPr sz="1200"/>
            </a:lvl1pPr>
          </a:lstStyle>
          <a:p>
            <a:fld id="{B7DB2E75-4A50-4ABF-B8C1-E189106CD890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698500"/>
            <a:ext cx="4646612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2" tIns="46151" rIns="92302" bIns="4615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2302" tIns="46151" rIns="92302" bIns="4615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r">
              <a:defRPr sz="1200"/>
            </a:lvl1pPr>
          </a:lstStyle>
          <a:p>
            <a:fld id="{C599A53B-FA0B-4DCC-926E-034CE38606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5073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Quản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lý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thông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tin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viện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được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thực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hiện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môi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trường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đầy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yếu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tố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ảnh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hưởng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Ví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quyết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định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được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đưa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bởi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nhà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quản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lý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viện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ảnh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hưởng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trực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tiếp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quản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lý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thông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tin (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chẳng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hạn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quyết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định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hợp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tác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mạng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lưới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chăm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sóc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sức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khỏe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).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văn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bản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quy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phạm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pháp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luật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mới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cũng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tác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động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việc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quản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lý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thông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tin (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ví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thông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tư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48/2017/TT-BYT,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quyết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định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4210/QĐ-BYT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những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văn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bản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đều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ảnh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hưởng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đến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quy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trình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trên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phần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mềm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quy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trình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quản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lý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thông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tin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của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cơ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sở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khám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chữa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bệnh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). 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9A53B-FA0B-4DCC-926E-034CE386061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file:///E:\Working%202019\SHIP%20Prj\JICA\1200px-Japan_International_Cooperation_Agency_logo.svg.png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0" name="Rectangle 78"/>
          <p:cNvSpPr>
            <a:spLocks noChangeArrowheads="1"/>
          </p:cNvSpPr>
          <p:nvPr/>
        </p:nvSpPr>
        <p:spPr bwMode="gray">
          <a:xfrm rot="5400000">
            <a:off x="7904162" y="1163638"/>
            <a:ext cx="2098675" cy="381000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5451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2057400"/>
            <a:ext cx="5791200" cy="1698625"/>
          </a:xfrm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990975"/>
            <a:ext cx="5791200" cy="4572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 b="1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grpSp>
        <p:nvGrpSpPr>
          <p:cNvPr id="3103" name="Group 31"/>
          <p:cNvGrpSpPr>
            <a:grpSpLocks/>
          </p:cNvGrpSpPr>
          <p:nvPr/>
        </p:nvGrpSpPr>
        <p:grpSpPr bwMode="auto">
          <a:xfrm rot="421294">
            <a:off x="971550" y="692150"/>
            <a:ext cx="1871663" cy="1944688"/>
            <a:chOff x="521" y="482"/>
            <a:chExt cx="1134" cy="1142"/>
          </a:xfrm>
        </p:grpSpPr>
        <p:sp>
          <p:nvSpPr>
            <p:cNvPr id="3104" name="Oval 32"/>
            <p:cNvSpPr>
              <a:spLocks noChangeArrowheads="1"/>
            </p:cNvSpPr>
            <p:nvPr userDrawn="1"/>
          </p:nvSpPr>
          <p:spPr bwMode="gray">
            <a:xfrm rot="-128649">
              <a:off x="851" y="811"/>
              <a:ext cx="479" cy="494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105" name="Group 33"/>
            <p:cNvGrpSpPr>
              <a:grpSpLocks/>
            </p:cNvGrpSpPr>
            <p:nvPr userDrawn="1"/>
          </p:nvGrpSpPr>
          <p:grpSpPr bwMode="auto">
            <a:xfrm rot="56277">
              <a:off x="1311" y="1224"/>
              <a:ext cx="266" cy="218"/>
              <a:chOff x="3452" y="878"/>
              <a:chExt cx="402" cy="342"/>
            </a:xfrm>
          </p:grpSpPr>
          <p:sp>
            <p:nvSpPr>
              <p:cNvPr id="3106" name="Oval 34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07" name="Oval 35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08" name="Oval 36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09" name="Group 37"/>
            <p:cNvGrpSpPr>
              <a:grpSpLocks/>
            </p:cNvGrpSpPr>
            <p:nvPr userDrawn="1"/>
          </p:nvGrpSpPr>
          <p:grpSpPr bwMode="auto">
            <a:xfrm rot="-23983151">
              <a:off x="1390" y="942"/>
              <a:ext cx="265" cy="219"/>
              <a:chOff x="3452" y="878"/>
              <a:chExt cx="402" cy="342"/>
            </a:xfrm>
          </p:grpSpPr>
          <p:sp>
            <p:nvSpPr>
              <p:cNvPr id="3110" name="Oval 38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11" name="Oval 39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12" name="Oval 40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13" name="Group 41"/>
            <p:cNvGrpSpPr>
              <a:grpSpLocks/>
            </p:cNvGrpSpPr>
            <p:nvPr userDrawn="1"/>
          </p:nvGrpSpPr>
          <p:grpSpPr bwMode="auto">
            <a:xfrm rot="-4925197">
              <a:off x="1293" y="630"/>
              <a:ext cx="257" cy="226"/>
              <a:chOff x="3452" y="878"/>
              <a:chExt cx="402" cy="342"/>
            </a:xfrm>
          </p:grpSpPr>
          <p:sp>
            <p:nvSpPr>
              <p:cNvPr id="3114" name="Oval 42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15" name="Oval 43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16" name="Oval 44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17" name="Group 45"/>
            <p:cNvGrpSpPr>
              <a:grpSpLocks/>
            </p:cNvGrpSpPr>
            <p:nvPr userDrawn="1"/>
          </p:nvGrpSpPr>
          <p:grpSpPr bwMode="auto">
            <a:xfrm rot="3149186">
              <a:off x="985" y="1383"/>
              <a:ext cx="257" cy="226"/>
              <a:chOff x="3452" y="878"/>
              <a:chExt cx="402" cy="342"/>
            </a:xfrm>
          </p:grpSpPr>
          <p:sp>
            <p:nvSpPr>
              <p:cNvPr id="3118" name="Oval 46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19" name="Oval 47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0" name="Oval 48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21" name="Group 49"/>
            <p:cNvGrpSpPr>
              <a:grpSpLocks/>
            </p:cNvGrpSpPr>
            <p:nvPr userDrawn="1"/>
          </p:nvGrpSpPr>
          <p:grpSpPr bwMode="auto">
            <a:xfrm rot="-29276986">
              <a:off x="966" y="498"/>
              <a:ext cx="257" cy="226"/>
              <a:chOff x="3452" y="878"/>
              <a:chExt cx="402" cy="342"/>
            </a:xfrm>
          </p:grpSpPr>
          <p:sp>
            <p:nvSpPr>
              <p:cNvPr id="3122" name="Oval 50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3" name="Oval 51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4" name="Oval 52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25" name="Group 53"/>
            <p:cNvGrpSpPr>
              <a:grpSpLocks/>
            </p:cNvGrpSpPr>
            <p:nvPr userDrawn="1"/>
          </p:nvGrpSpPr>
          <p:grpSpPr bwMode="auto">
            <a:xfrm rot="-10348150">
              <a:off x="628" y="649"/>
              <a:ext cx="266" cy="219"/>
              <a:chOff x="3452" y="878"/>
              <a:chExt cx="402" cy="342"/>
            </a:xfrm>
          </p:grpSpPr>
          <p:sp>
            <p:nvSpPr>
              <p:cNvPr id="3126" name="Oval 54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7" name="Oval 55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28" name="Oval 56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29" name="Group 57"/>
            <p:cNvGrpSpPr>
              <a:grpSpLocks/>
            </p:cNvGrpSpPr>
            <p:nvPr userDrawn="1"/>
          </p:nvGrpSpPr>
          <p:grpSpPr bwMode="auto">
            <a:xfrm rot="-34593241">
              <a:off x="521" y="973"/>
              <a:ext cx="265" cy="218"/>
              <a:chOff x="3452" y="878"/>
              <a:chExt cx="402" cy="342"/>
            </a:xfrm>
          </p:grpSpPr>
          <p:sp>
            <p:nvSpPr>
              <p:cNvPr id="3130" name="Oval 58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31" name="Oval 59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32" name="Oval 60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33" name="Group 61"/>
            <p:cNvGrpSpPr>
              <a:grpSpLocks/>
            </p:cNvGrpSpPr>
            <p:nvPr userDrawn="1"/>
          </p:nvGrpSpPr>
          <p:grpSpPr bwMode="auto">
            <a:xfrm rot="-15320246">
              <a:off x="654" y="1263"/>
              <a:ext cx="257" cy="226"/>
              <a:chOff x="3452" y="878"/>
              <a:chExt cx="402" cy="342"/>
            </a:xfrm>
          </p:grpSpPr>
          <p:sp>
            <p:nvSpPr>
              <p:cNvPr id="3134" name="Oval 62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35" name="Oval 63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36" name="Oval 64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137" name="Rectangle 65"/>
          <p:cNvSpPr>
            <a:spLocks noChangeArrowheads="1"/>
          </p:cNvSpPr>
          <p:nvPr/>
        </p:nvSpPr>
        <p:spPr bwMode="gray">
          <a:xfrm>
            <a:off x="457200" y="0"/>
            <a:ext cx="7620000" cy="3048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24314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38" name="Rectangle 66"/>
          <p:cNvSpPr>
            <a:spLocks noChangeArrowheads="1"/>
          </p:cNvSpPr>
          <p:nvPr/>
        </p:nvSpPr>
        <p:spPr bwMode="gray">
          <a:xfrm>
            <a:off x="6664325" y="-7938"/>
            <a:ext cx="2098675" cy="3127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0" name="Rectangle 68"/>
          <p:cNvSpPr>
            <a:spLocks noChangeArrowheads="1"/>
          </p:cNvSpPr>
          <p:nvPr/>
        </p:nvSpPr>
        <p:spPr bwMode="gray">
          <a:xfrm rot="10800000">
            <a:off x="2549525" y="6553200"/>
            <a:ext cx="6230938" cy="3175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1" name="Rectangle 69"/>
          <p:cNvSpPr>
            <a:spLocks noChangeArrowheads="1"/>
          </p:cNvSpPr>
          <p:nvPr/>
        </p:nvSpPr>
        <p:spPr bwMode="gray">
          <a:xfrm>
            <a:off x="8763000" y="-7938"/>
            <a:ext cx="381000" cy="314326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24314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2" name="Rectangle 70"/>
          <p:cNvSpPr>
            <a:spLocks noChangeArrowheads="1"/>
          </p:cNvSpPr>
          <p:nvPr/>
        </p:nvSpPr>
        <p:spPr bwMode="gray">
          <a:xfrm>
            <a:off x="457200" y="6554788"/>
            <a:ext cx="2098675" cy="31750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36471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3" name="Rectangle 71"/>
          <p:cNvSpPr>
            <a:spLocks noChangeArrowheads="1"/>
          </p:cNvSpPr>
          <p:nvPr/>
        </p:nvSpPr>
        <p:spPr bwMode="gray">
          <a:xfrm>
            <a:off x="0" y="6553200"/>
            <a:ext cx="457200" cy="3190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4" name="Rectangle 72"/>
          <p:cNvSpPr>
            <a:spLocks noChangeArrowheads="1"/>
          </p:cNvSpPr>
          <p:nvPr/>
        </p:nvSpPr>
        <p:spPr bwMode="gray">
          <a:xfrm>
            <a:off x="0" y="0"/>
            <a:ext cx="457200" cy="3048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5" name="Rectangle 73"/>
          <p:cNvSpPr>
            <a:spLocks noChangeArrowheads="1"/>
          </p:cNvSpPr>
          <p:nvPr/>
        </p:nvSpPr>
        <p:spPr bwMode="gray">
          <a:xfrm rot="5400000">
            <a:off x="-2213769" y="2510631"/>
            <a:ext cx="4876800" cy="4651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6" name="Rectangle 74"/>
          <p:cNvSpPr>
            <a:spLocks noChangeArrowheads="1"/>
          </p:cNvSpPr>
          <p:nvPr/>
        </p:nvSpPr>
        <p:spPr bwMode="gray">
          <a:xfrm rot="5400000">
            <a:off x="-575469" y="5520531"/>
            <a:ext cx="1600200" cy="465138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57647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7" name="Rectangle 75"/>
          <p:cNvSpPr>
            <a:spLocks noChangeArrowheads="1"/>
          </p:cNvSpPr>
          <p:nvPr/>
        </p:nvSpPr>
        <p:spPr bwMode="ltGray">
          <a:xfrm>
            <a:off x="8769350" y="6538913"/>
            <a:ext cx="374650" cy="3270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8824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8" name="Rectangle 76"/>
          <p:cNvSpPr>
            <a:spLocks noChangeArrowheads="1"/>
          </p:cNvSpPr>
          <p:nvPr/>
        </p:nvSpPr>
        <p:spPr bwMode="gray">
          <a:xfrm rot="5400000">
            <a:off x="6557962" y="3967163"/>
            <a:ext cx="4791075" cy="381000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57647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49" name="Rectangle 77"/>
          <p:cNvSpPr>
            <a:spLocks noChangeArrowheads="1"/>
          </p:cNvSpPr>
          <p:nvPr/>
        </p:nvSpPr>
        <p:spPr bwMode="gray">
          <a:xfrm>
            <a:off x="8763000" y="1752600"/>
            <a:ext cx="381000" cy="1524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72549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52" name="Line 80"/>
          <p:cNvSpPr>
            <a:spLocks noChangeShapeType="1"/>
          </p:cNvSpPr>
          <p:nvPr/>
        </p:nvSpPr>
        <p:spPr bwMode="auto">
          <a:xfrm>
            <a:off x="0" y="304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3" name="Line 81"/>
          <p:cNvSpPr>
            <a:spLocks noChangeShapeType="1"/>
          </p:cNvSpPr>
          <p:nvPr/>
        </p:nvSpPr>
        <p:spPr bwMode="auto">
          <a:xfrm>
            <a:off x="0" y="65532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4" name="Line 82"/>
          <p:cNvSpPr>
            <a:spLocks noChangeShapeType="1"/>
          </p:cNvSpPr>
          <p:nvPr/>
        </p:nvSpPr>
        <p:spPr bwMode="auto">
          <a:xfrm>
            <a:off x="457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5" name="Line 83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6" name="Line 84"/>
          <p:cNvSpPr>
            <a:spLocks noChangeShapeType="1"/>
          </p:cNvSpPr>
          <p:nvPr/>
        </p:nvSpPr>
        <p:spPr bwMode="auto">
          <a:xfrm flipH="1">
            <a:off x="0" y="4953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7" name="Line 85"/>
          <p:cNvSpPr>
            <a:spLocks noChangeShapeType="1"/>
          </p:cNvSpPr>
          <p:nvPr/>
        </p:nvSpPr>
        <p:spPr bwMode="auto">
          <a:xfrm>
            <a:off x="8763000" y="1752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8" name="Line 86"/>
          <p:cNvSpPr>
            <a:spLocks noChangeShapeType="1"/>
          </p:cNvSpPr>
          <p:nvPr/>
        </p:nvSpPr>
        <p:spPr bwMode="auto">
          <a:xfrm>
            <a:off x="8763000" y="1905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9" name="Line 87"/>
          <p:cNvSpPr>
            <a:spLocks noChangeShapeType="1"/>
          </p:cNvSpPr>
          <p:nvPr/>
        </p:nvSpPr>
        <p:spPr bwMode="auto">
          <a:xfrm>
            <a:off x="2543175" y="6553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60" name="Line 88"/>
          <p:cNvSpPr>
            <a:spLocks noChangeShapeType="1"/>
          </p:cNvSpPr>
          <p:nvPr/>
        </p:nvSpPr>
        <p:spPr bwMode="auto">
          <a:xfrm flipV="1">
            <a:off x="6672263" y="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0" name="1200px-Japan_International_Cooperation_Agency_logo.svg.png"/>
          <p:cNvPicPr/>
          <p:nvPr userDrawn="1"/>
        </p:nvPicPr>
        <p:blipFill>
          <a:blip r:embed="rId2" r:link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  </a:ext>
            </a:extLst>
          </a:blip>
          <a:stretch>
            <a:fillRect/>
          </a:stretch>
        </p:blipFill>
        <p:spPr>
          <a:xfrm>
            <a:off x="1219200" y="1199408"/>
            <a:ext cx="1260763" cy="10103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CF9AB39-2A67-4D48-9A3D-F38DB492485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89045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122238"/>
            <a:ext cx="2005012" cy="60277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2238"/>
            <a:ext cx="5865813" cy="60277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312BDEF-B1DD-446E-8CBA-A724C08EA25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51506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22238"/>
            <a:ext cx="6705600" cy="563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228725"/>
            <a:ext cx="8023225" cy="4921250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429000" y="6338888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28CDAC2F-97D2-4278-83DC-D7C26201538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32880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i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just">
              <a:defRPr>
                <a:latin typeface="Arial" pitchFamily="34" charset="0"/>
                <a:cs typeface="Arial" pitchFamily="34" charset="0"/>
              </a:defRPr>
            </a:lvl1pPr>
            <a:lvl2pPr algn="just">
              <a:defRPr>
                <a:latin typeface="Arial" pitchFamily="34" charset="0"/>
                <a:cs typeface="Arial" pitchFamily="34" charset="0"/>
              </a:defRPr>
            </a:lvl2pPr>
            <a:lvl3pPr algn="just">
              <a:defRPr>
                <a:latin typeface="Arial" pitchFamily="34" charset="0"/>
                <a:cs typeface="Arial" pitchFamily="34" charset="0"/>
              </a:defRPr>
            </a:lvl3pPr>
            <a:lvl4pPr algn="just">
              <a:defRPr>
                <a:latin typeface="Arial" pitchFamily="34" charset="0"/>
                <a:cs typeface="Arial" pitchFamily="34" charset="0"/>
              </a:defRPr>
            </a:lvl4pPr>
            <a:lvl5pPr algn="just"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629400" y="6338888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8A76F598-2AD5-48A0-92F4-156B40A6828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44505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CEE69EC-D6C4-4589-AAB7-FCB2197F95D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76896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28725"/>
            <a:ext cx="3935413" cy="4921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97413" y="1228725"/>
            <a:ext cx="3935412" cy="4921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2630219-DD02-4C9B-B570-03080BB94AC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75035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2FA9A88-4135-4654-9570-F4CEDD6204C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17963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FF7D036-E944-4602-8BAC-16A6B263C48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4383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8683257-904B-4A28-8BBB-49D4FE7816C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82764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09904EB-5EA5-42FE-8DFC-C72CA9AF9D7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60615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779EBCD-9603-4AA4-8D4D-E9117B9D8C1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50943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file:///E:\Working%202019\SHIP%20Prj\JICA\1200px-Japan_International_Cooperation_Agency_logo.svg.png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Rectangle 69"/>
          <p:cNvSpPr>
            <a:spLocks noChangeArrowheads="1"/>
          </p:cNvSpPr>
          <p:nvPr/>
        </p:nvSpPr>
        <p:spPr bwMode="gray">
          <a:xfrm>
            <a:off x="457200" y="0"/>
            <a:ext cx="8477250" cy="76835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609600" y="1228725"/>
            <a:ext cx="8023225" cy="492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5791200" y="6248400"/>
            <a:ext cx="28956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429000" y="6338888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74BB0D0-2A51-49E2-985C-319E2195849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0" y="0"/>
            <a:ext cx="457200" cy="768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0" y="762000"/>
            <a:ext cx="457200" cy="1524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0" y="914400"/>
            <a:ext cx="457200" cy="4191000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42353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73" name="Rectangle 49"/>
          <p:cNvSpPr>
            <a:spLocks noChangeArrowheads="1"/>
          </p:cNvSpPr>
          <p:nvPr/>
        </p:nvSpPr>
        <p:spPr bwMode="gray">
          <a:xfrm>
            <a:off x="0" y="5105400"/>
            <a:ext cx="457200" cy="1544638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42353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79" name="Rectangle 55"/>
          <p:cNvSpPr>
            <a:spLocks noChangeArrowheads="1"/>
          </p:cNvSpPr>
          <p:nvPr/>
        </p:nvSpPr>
        <p:spPr bwMode="gray">
          <a:xfrm>
            <a:off x="0" y="6656388"/>
            <a:ext cx="457200" cy="20955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0" name="Rectangle 56"/>
          <p:cNvSpPr>
            <a:spLocks noChangeArrowheads="1"/>
          </p:cNvSpPr>
          <p:nvPr/>
        </p:nvSpPr>
        <p:spPr bwMode="gray">
          <a:xfrm>
            <a:off x="457200" y="6650038"/>
            <a:ext cx="1304925" cy="21590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4" name="Rectangle 60"/>
          <p:cNvSpPr>
            <a:spLocks noChangeArrowheads="1"/>
          </p:cNvSpPr>
          <p:nvPr/>
        </p:nvSpPr>
        <p:spPr bwMode="gray">
          <a:xfrm>
            <a:off x="1752600" y="6650038"/>
            <a:ext cx="7391400" cy="215900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54510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5" name="Rectangle 61"/>
          <p:cNvSpPr>
            <a:spLocks noChangeArrowheads="1"/>
          </p:cNvSpPr>
          <p:nvPr/>
        </p:nvSpPr>
        <p:spPr bwMode="gray">
          <a:xfrm>
            <a:off x="8777288" y="6656388"/>
            <a:ext cx="366712" cy="2095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4706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7" name="Rectangle 63"/>
          <p:cNvSpPr>
            <a:spLocks noChangeArrowheads="1"/>
          </p:cNvSpPr>
          <p:nvPr/>
        </p:nvSpPr>
        <p:spPr bwMode="gray">
          <a:xfrm>
            <a:off x="8769350" y="6019800"/>
            <a:ext cx="374650" cy="64293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9" name="Rectangle 65"/>
          <p:cNvSpPr>
            <a:spLocks noChangeArrowheads="1"/>
          </p:cNvSpPr>
          <p:nvPr/>
        </p:nvSpPr>
        <p:spPr bwMode="gray">
          <a:xfrm>
            <a:off x="8763000" y="914400"/>
            <a:ext cx="381000" cy="51054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51373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0" name="Rectangle 66"/>
          <p:cNvSpPr>
            <a:spLocks noChangeArrowheads="1"/>
          </p:cNvSpPr>
          <p:nvPr/>
        </p:nvSpPr>
        <p:spPr bwMode="gray">
          <a:xfrm>
            <a:off x="8763000" y="762000"/>
            <a:ext cx="381000" cy="152400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91" name="Rectangle 67"/>
          <p:cNvSpPr>
            <a:spLocks noChangeArrowheads="1"/>
          </p:cNvSpPr>
          <p:nvPr/>
        </p:nvSpPr>
        <p:spPr bwMode="gray">
          <a:xfrm>
            <a:off x="8770938" y="0"/>
            <a:ext cx="373062" cy="7620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2" name="Rectangle 68"/>
          <p:cNvSpPr>
            <a:spLocks noChangeArrowheads="1"/>
          </p:cNvSpPr>
          <p:nvPr/>
        </p:nvSpPr>
        <p:spPr bwMode="gray">
          <a:xfrm>
            <a:off x="457200" y="762000"/>
            <a:ext cx="8315325" cy="1524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3333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22238"/>
            <a:ext cx="67056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grpSp>
        <p:nvGrpSpPr>
          <p:cNvPr id="1128" name="Group 104"/>
          <p:cNvGrpSpPr>
            <a:grpSpLocks/>
          </p:cNvGrpSpPr>
          <p:nvPr/>
        </p:nvGrpSpPr>
        <p:grpSpPr bwMode="auto">
          <a:xfrm>
            <a:off x="8002588" y="69850"/>
            <a:ext cx="657225" cy="636588"/>
            <a:chOff x="5041" y="44"/>
            <a:chExt cx="414" cy="401"/>
          </a:xfrm>
        </p:grpSpPr>
        <p:sp>
          <p:nvSpPr>
            <p:cNvPr id="1129" name="Oval 105"/>
            <p:cNvSpPr>
              <a:spLocks noChangeArrowheads="1"/>
            </p:cNvSpPr>
            <p:nvPr userDrawn="1"/>
          </p:nvSpPr>
          <p:spPr bwMode="gray">
            <a:xfrm rot="149948">
              <a:off x="5161" y="161"/>
              <a:ext cx="175" cy="170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130" name="Group 106"/>
            <p:cNvGrpSpPr>
              <a:grpSpLocks/>
            </p:cNvGrpSpPr>
            <p:nvPr userDrawn="1"/>
          </p:nvGrpSpPr>
          <p:grpSpPr bwMode="auto">
            <a:xfrm rot="334874">
              <a:off x="5321" y="313"/>
              <a:ext cx="98" cy="75"/>
              <a:chOff x="3452" y="878"/>
              <a:chExt cx="402" cy="342"/>
            </a:xfrm>
          </p:grpSpPr>
          <p:sp>
            <p:nvSpPr>
              <p:cNvPr id="1131" name="Oval 107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2" name="Oval 108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3" name="Oval 109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34" name="Group 110"/>
            <p:cNvGrpSpPr>
              <a:grpSpLocks/>
            </p:cNvGrpSpPr>
            <p:nvPr userDrawn="1"/>
          </p:nvGrpSpPr>
          <p:grpSpPr bwMode="auto">
            <a:xfrm rot="-23704554">
              <a:off x="5358" y="218"/>
              <a:ext cx="97" cy="75"/>
              <a:chOff x="3452" y="878"/>
              <a:chExt cx="402" cy="342"/>
            </a:xfrm>
          </p:grpSpPr>
          <p:sp>
            <p:nvSpPr>
              <p:cNvPr id="1135" name="Oval 111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6" name="Oval 112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7" name="Oval 113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38" name="Group 114"/>
            <p:cNvGrpSpPr>
              <a:grpSpLocks/>
            </p:cNvGrpSpPr>
            <p:nvPr userDrawn="1"/>
          </p:nvGrpSpPr>
          <p:grpSpPr bwMode="auto">
            <a:xfrm rot="-4646600">
              <a:off x="5335" y="107"/>
              <a:ext cx="88" cy="82"/>
              <a:chOff x="3452" y="878"/>
              <a:chExt cx="402" cy="342"/>
            </a:xfrm>
          </p:grpSpPr>
          <p:sp>
            <p:nvSpPr>
              <p:cNvPr id="1139" name="Oval 115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0" name="Oval 116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1" name="Oval 117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42" name="Group 118"/>
            <p:cNvGrpSpPr>
              <a:grpSpLocks/>
            </p:cNvGrpSpPr>
            <p:nvPr userDrawn="1"/>
          </p:nvGrpSpPr>
          <p:grpSpPr bwMode="auto">
            <a:xfrm rot="2913403">
              <a:off x="5210" y="359"/>
              <a:ext cx="88" cy="83"/>
              <a:chOff x="3452" y="878"/>
              <a:chExt cx="402" cy="342"/>
            </a:xfrm>
          </p:grpSpPr>
          <p:sp>
            <p:nvSpPr>
              <p:cNvPr id="1143" name="Oval 119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4" name="Oval 120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5" name="Oval 121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46" name="Group 122"/>
            <p:cNvGrpSpPr>
              <a:grpSpLocks/>
            </p:cNvGrpSpPr>
            <p:nvPr userDrawn="1"/>
          </p:nvGrpSpPr>
          <p:grpSpPr bwMode="auto">
            <a:xfrm rot="-29488389">
              <a:off x="5212" y="46"/>
              <a:ext cx="88" cy="83"/>
              <a:chOff x="3452" y="878"/>
              <a:chExt cx="402" cy="342"/>
            </a:xfrm>
          </p:grpSpPr>
          <p:sp>
            <p:nvSpPr>
              <p:cNvPr id="1147" name="Oval 123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8" name="Oval 124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49" name="Oval 125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50" name="Group 126"/>
            <p:cNvGrpSpPr>
              <a:grpSpLocks/>
            </p:cNvGrpSpPr>
            <p:nvPr userDrawn="1"/>
          </p:nvGrpSpPr>
          <p:grpSpPr bwMode="auto">
            <a:xfrm rot="-10069553">
              <a:off x="5089" y="95"/>
              <a:ext cx="97" cy="76"/>
              <a:chOff x="3452" y="878"/>
              <a:chExt cx="402" cy="342"/>
            </a:xfrm>
          </p:grpSpPr>
          <p:sp>
            <p:nvSpPr>
              <p:cNvPr id="1151" name="Oval 127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2" name="Oval 128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3" name="Oval 129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54" name="Group 130"/>
            <p:cNvGrpSpPr>
              <a:grpSpLocks/>
            </p:cNvGrpSpPr>
            <p:nvPr userDrawn="1"/>
          </p:nvGrpSpPr>
          <p:grpSpPr bwMode="auto">
            <a:xfrm rot="-34314642">
              <a:off x="5041" y="204"/>
              <a:ext cx="97" cy="75"/>
              <a:chOff x="3452" y="878"/>
              <a:chExt cx="402" cy="342"/>
            </a:xfrm>
          </p:grpSpPr>
          <p:sp>
            <p:nvSpPr>
              <p:cNvPr id="1155" name="Oval 131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6" name="Oval 132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57" name="Oval 133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58" name="Group 134"/>
            <p:cNvGrpSpPr>
              <a:grpSpLocks/>
            </p:cNvGrpSpPr>
            <p:nvPr userDrawn="1"/>
          </p:nvGrpSpPr>
          <p:grpSpPr bwMode="auto">
            <a:xfrm rot="-15041649">
              <a:off x="5085" y="304"/>
              <a:ext cx="88" cy="82"/>
              <a:chOff x="3452" y="878"/>
              <a:chExt cx="402" cy="342"/>
            </a:xfrm>
          </p:grpSpPr>
          <p:sp>
            <p:nvSpPr>
              <p:cNvPr id="1159" name="Oval 135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60" name="Oval 136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61" name="Oval 137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162" name="Rectangle 138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3246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175" name="Line 151"/>
          <p:cNvSpPr>
            <a:spLocks noChangeShapeType="1"/>
          </p:cNvSpPr>
          <p:nvPr/>
        </p:nvSpPr>
        <p:spPr bwMode="auto">
          <a:xfrm>
            <a:off x="0" y="762000"/>
            <a:ext cx="91440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6" name="Line 152"/>
          <p:cNvSpPr>
            <a:spLocks noChangeShapeType="1"/>
          </p:cNvSpPr>
          <p:nvPr/>
        </p:nvSpPr>
        <p:spPr bwMode="auto">
          <a:xfrm>
            <a:off x="0" y="914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7" name="Line 153"/>
          <p:cNvSpPr>
            <a:spLocks noChangeShapeType="1"/>
          </p:cNvSpPr>
          <p:nvPr/>
        </p:nvSpPr>
        <p:spPr bwMode="auto">
          <a:xfrm>
            <a:off x="0" y="664845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8" name="Line 154"/>
          <p:cNvSpPr>
            <a:spLocks noChangeShapeType="1"/>
          </p:cNvSpPr>
          <p:nvPr/>
        </p:nvSpPr>
        <p:spPr bwMode="auto">
          <a:xfrm>
            <a:off x="457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79" name="Line 15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81" name="Line 157"/>
          <p:cNvSpPr>
            <a:spLocks noChangeShapeType="1"/>
          </p:cNvSpPr>
          <p:nvPr/>
        </p:nvSpPr>
        <p:spPr bwMode="auto">
          <a:xfrm flipH="1">
            <a:off x="0" y="5105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82" name="Line 158"/>
          <p:cNvSpPr>
            <a:spLocks noChangeShapeType="1"/>
          </p:cNvSpPr>
          <p:nvPr/>
        </p:nvSpPr>
        <p:spPr bwMode="auto">
          <a:xfrm>
            <a:off x="1752600" y="6648450"/>
            <a:ext cx="0" cy="209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83" name="Line 159"/>
          <p:cNvSpPr>
            <a:spLocks noChangeShapeType="1"/>
          </p:cNvSpPr>
          <p:nvPr/>
        </p:nvSpPr>
        <p:spPr bwMode="auto">
          <a:xfrm>
            <a:off x="8763000" y="6019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3" name="1200px-Japan_International_Cooperation_Agency_logo.svg.png"/>
          <p:cNvPicPr/>
          <p:nvPr userDrawn="1"/>
        </p:nvPicPr>
        <p:blipFill>
          <a:blip r:embed="rId14" r:link="rId15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  </a:ext>
            </a:extLst>
          </a:blip>
          <a:stretch>
            <a:fillRect/>
          </a:stretch>
        </p:blipFill>
        <p:spPr>
          <a:xfrm>
            <a:off x="8001000" y="132608"/>
            <a:ext cx="685800" cy="55319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i="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1" y="2644775"/>
            <a:ext cx="8292150" cy="1698625"/>
          </a:xfrm>
        </p:spPr>
        <p:txBody>
          <a:bodyPr/>
          <a:lstStyle/>
          <a:p>
            <a:r>
              <a:rPr lang="en-US" sz="3200" i="0" spc="-100" dirty="0" smtClean="0">
                <a:latin typeface="+mn-lt"/>
              </a:rPr>
              <a:t>HOẠT ĐỘNG BỆNH VIỆN VÀ</a:t>
            </a:r>
            <a:br>
              <a:rPr lang="en-US" sz="3200" i="0" spc="-100" dirty="0" smtClean="0">
                <a:latin typeface="+mn-lt"/>
              </a:rPr>
            </a:br>
            <a:r>
              <a:rPr lang="en-US" sz="3200" spc="-100" dirty="0" smtClean="0">
                <a:latin typeface="+mn-lt"/>
              </a:rPr>
              <a:t>HỆ THỐNG THÔNG TIN BỆNH VIỆN</a:t>
            </a:r>
            <a:endParaRPr lang="en-US" sz="3200" i="0" dirty="0">
              <a:latin typeface="+mn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200" y="6019800"/>
            <a:ext cx="8305800" cy="381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i="1" dirty="0" err="1" smtClean="0"/>
              <a:t>Đồng</a:t>
            </a:r>
            <a:r>
              <a:rPr lang="en-US" i="1" dirty="0" smtClean="0"/>
              <a:t> </a:t>
            </a:r>
            <a:r>
              <a:rPr lang="en-US" i="1" dirty="0" err="1" smtClean="0"/>
              <a:t>Nai</a:t>
            </a:r>
            <a:r>
              <a:rPr lang="en-US" i="1" dirty="0" smtClean="0"/>
              <a:t>, </a:t>
            </a:r>
            <a:r>
              <a:rPr lang="en-US" i="1" dirty="0" smtClean="0"/>
              <a:t>3/2019</a:t>
            </a: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457200" y="5486400"/>
            <a:ext cx="8305800" cy="457200"/>
          </a:xfrm>
        </p:spPr>
        <p:txBody>
          <a:bodyPr/>
          <a:lstStyle/>
          <a:p>
            <a:r>
              <a:rPr lang="en-US" dirty="0" smtClean="0"/>
              <a:t>SHIP PROJECT</a:t>
            </a:r>
            <a:endParaRPr lang="vi-V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phận</a:t>
            </a:r>
            <a:r>
              <a:rPr lang="en-US" dirty="0" smtClean="0"/>
              <a:t>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năng</a:t>
            </a:r>
            <a:r>
              <a:rPr lang="en-US" dirty="0" smtClean="0"/>
              <a:t> (</a:t>
            </a:r>
            <a:r>
              <a:rPr lang="en-US" dirty="0" err="1" smtClean="0"/>
              <a:t>tiếp</a:t>
            </a:r>
            <a:r>
              <a:rPr lang="en-US" dirty="0" smtClean="0"/>
              <a:t>)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66800"/>
            <a:ext cx="8023225" cy="4921250"/>
          </a:xfrm>
        </p:spPr>
        <p:txBody>
          <a:bodyPr/>
          <a:lstStyle/>
          <a:p>
            <a:r>
              <a:rPr lang="en-US" sz="2200" dirty="0" err="1" smtClean="0"/>
              <a:t>Bệnh</a:t>
            </a:r>
            <a:r>
              <a:rPr lang="en-US" sz="2200" dirty="0" smtClean="0"/>
              <a:t> </a:t>
            </a:r>
            <a:r>
              <a:rPr lang="en-US" sz="2200" dirty="0" err="1" smtClean="0"/>
              <a:t>viện</a:t>
            </a:r>
            <a:r>
              <a:rPr lang="en-US" sz="2200" dirty="0" smtClean="0"/>
              <a:t> </a:t>
            </a:r>
            <a:r>
              <a:rPr lang="en-US" sz="2200" dirty="0" err="1" smtClean="0"/>
              <a:t>đa</a:t>
            </a:r>
            <a:r>
              <a:rPr lang="en-US" sz="2200" dirty="0" smtClean="0"/>
              <a:t> </a:t>
            </a:r>
            <a:r>
              <a:rPr lang="en-US" sz="2200" dirty="0" err="1" smtClean="0"/>
              <a:t>khoa</a:t>
            </a:r>
            <a:r>
              <a:rPr lang="en-US" sz="2200" dirty="0" smtClean="0"/>
              <a:t> </a:t>
            </a:r>
            <a:r>
              <a:rPr lang="en-US" sz="2200" dirty="0" err="1" smtClean="0"/>
              <a:t>hạng</a:t>
            </a:r>
            <a:r>
              <a:rPr lang="en-US" sz="2200" dirty="0" smtClean="0"/>
              <a:t> I </a:t>
            </a:r>
            <a:r>
              <a:rPr lang="en-US" sz="2200" dirty="0" err="1" smtClean="0"/>
              <a:t>là</a:t>
            </a:r>
            <a:r>
              <a:rPr lang="en-US" sz="2200" dirty="0" smtClean="0"/>
              <a:t> </a:t>
            </a:r>
            <a:r>
              <a:rPr lang="en-US" sz="2200" dirty="0" err="1" smtClean="0"/>
              <a:t>cơ</a:t>
            </a:r>
            <a:r>
              <a:rPr lang="en-US" sz="2200" dirty="0" smtClean="0"/>
              <a:t> </a:t>
            </a:r>
            <a:r>
              <a:rPr lang="en-US" sz="2200" dirty="0" err="1" smtClean="0"/>
              <a:t>sở</a:t>
            </a:r>
            <a:r>
              <a:rPr lang="en-US" sz="2200" dirty="0" smtClean="0"/>
              <a:t> </a:t>
            </a:r>
            <a:r>
              <a:rPr lang="en-US" sz="2200" dirty="0" err="1" smtClean="0"/>
              <a:t>khám</a:t>
            </a:r>
            <a:r>
              <a:rPr lang="en-US" sz="2200" dirty="0" smtClean="0"/>
              <a:t> </a:t>
            </a:r>
            <a:r>
              <a:rPr lang="en-US" sz="2200" dirty="0" err="1" smtClean="0"/>
              <a:t>bệnh</a:t>
            </a:r>
            <a:r>
              <a:rPr lang="en-US" sz="2200" dirty="0" smtClean="0"/>
              <a:t>, </a:t>
            </a:r>
            <a:r>
              <a:rPr lang="en-US" sz="2200" dirty="0" err="1" smtClean="0"/>
              <a:t>chữa</a:t>
            </a:r>
            <a:r>
              <a:rPr lang="en-US" sz="2200" dirty="0" smtClean="0"/>
              <a:t> </a:t>
            </a:r>
            <a:r>
              <a:rPr lang="en-US" sz="2200" dirty="0" err="1" smtClean="0"/>
              <a:t>bệnh</a:t>
            </a:r>
            <a:r>
              <a:rPr lang="en-US" sz="2200" dirty="0" smtClean="0"/>
              <a:t> </a:t>
            </a:r>
            <a:r>
              <a:rPr lang="en-US" sz="2200" dirty="0" err="1" smtClean="0"/>
              <a:t>trực</a:t>
            </a:r>
            <a:r>
              <a:rPr lang="en-US" sz="2200" dirty="0" smtClean="0"/>
              <a:t> </a:t>
            </a:r>
            <a:r>
              <a:rPr lang="en-US" sz="2200" dirty="0" err="1" smtClean="0"/>
              <a:t>thuộc</a:t>
            </a:r>
            <a:r>
              <a:rPr lang="en-US" sz="2200" dirty="0" smtClean="0"/>
              <a:t> </a:t>
            </a:r>
            <a:r>
              <a:rPr lang="en-US" sz="2200" dirty="0" err="1" smtClean="0"/>
              <a:t>Bộ</a:t>
            </a:r>
            <a:r>
              <a:rPr lang="en-US" sz="2200" dirty="0" smtClean="0"/>
              <a:t> Y </a:t>
            </a:r>
            <a:r>
              <a:rPr lang="en-US" sz="2200" dirty="0" err="1" smtClean="0"/>
              <a:t>tế</a:t>
            </a:r>
            <a:r>
              <a:rPr lang="en-US" sz="2200" dirty="0" smtClean="0"/>
              <a:t> </a:t>
            </a:r>
            <a:r>
              <a:rPr lang="en-US" sz="2200" dirty="0" err="1" smtClean="0"/>
              <a:t>hoặc</a:t>
            </a:r>
            <a:r>
              <a:rPr lang="en-US" sz="2200" dirty="0" smtClean="0"/>
              <a:t> UBND </a:t>
            </a:r>
            <a:r>
              <a:rPr lang="en-US" sz="2200" dirty="0" err="1" smtClean="0"/>
              <a:t>tỉnh</a:t>
            </a:r>
            <a:r>
              <a:rPr lang="en-US" sz="2200" dirty="0" smtClean="0"/>
              <a:t>, </a:t>
            </a:r>
            <a:r>
              <a:rPr lang="en-US" sz="2200" dirty="0" err="1" smtClean="0"/>
              <a:t>thành</a:t>
            </a:r>
            <a:r>
              <a:rPr lang="en-US" sz="2200" dirty="0" smtClean="0"/>
              <a:t> </a:t>
            </a:r>
            <a:r>
              <a:rPr lang="en-US" sz="2200" dirty="0" err="1" smtClean="0"/>
              <a:t>phố</a:t>
            </a:r>
            <a:r>
              <a:rPr lang="en-US" sz="2200" dirty="0" smtClean="0"/>
              <a:t> </a:t>
            </a:r>
            <a:r>
              <a:rPr lang="en-US" sz="2200" dirty="0" err="1" smtClean="0"/>
              <a:t>và</a:t>
            </a:r>
            <a:r>
              <a:rPr lang="en-US" sz="2200" dirty="0" smtClean="0"/>
              <a:t> </a:t>
            </a:r>
            <a:r>
              <a:rPr lang="en-US" sz="2200" dirty="0" err="1" smtClean="0"/>
              <a:t>các</a:t>
            </a:r>
            <a:r>
              <a:rPr lang="en-US" sz="2200" dirty="0" smtClean="0"/>
              <a:t> </a:t>
            </a:r>
            <a:r>
              <a:rPr lang="en-US" sz="2200" dirty="0" err="1" smtClean="0"/>
              <a:t>Ngành</a:t>
            </a:r>
            <a:r>
              <a:rPr lang="en-US" sz="2200" dirty="0" smtClean="0"/>
              <a:t> </a:t>
            </a:r>
            <a:r>
              <a:rPr lang="en-US" sz="2200" dirty="0" err="1" smtClean="0"/>
              <a:t>có</a:t>
            </a:r>
            <a:r>
              <a:rPr lang="en-US" sz="2200" dirty="0" smtClean="0"/>
              <a:t> </a:t>
            </a:r>
            <a:r>
              <a:rPr lang="en-US" sz="2200" dirty="0" err="1" smtClean="0"/>
              <a:t>trách</a:t>
            </a:r>
            <a:r>
              <a:rPr lang="en-US" sz="2200" dirty="0" smtClean="0"/>
              <a:t> </a:t>
            </a:r>
            <a:r>
              <a:rPr lang="en-US" sz="2200" dirty="0" err="1" smtClean="0"/>
              <a:t>nhiệm</a:t>
            </a:r>
            <a:r>
              <a:rPr lang="en-US" sz="2200" dirty="0" smtClean="0"/>
              <a:t> </a:t>
            </a:r>
            <a:r>
              <a:rPr lang="en-US" sz="2200" dirty="0" err="1" smtClean="0"/>
              <a:t>khám</a:t>
            </a:r>
            <a:r>
              <a:rPr lang="en-US" sz="2200" dirty="0" smtClean="0"/>
              <a:t> </a:t>
            </a:r>
            <a:r>
              <a:rPr lang="en-US" sz="2200" dirty="0" err="1" smtClean="0"/>
              <a:t>bệnh</a:t>
            </a:r>
            <a:r>
              <a:rPr lang="en-US" sz="2200" dirty="0" smtClean="0"/>
              <a:t>, </a:t>
            </a:r>
            <a:r>
              <a:rPr lang="en-US" sz="2200" dirty="0" err="1" smtClean="0"/>
              <a:t>chữa</a:t>
            </a:r>
            <a:r>
              <a:rPr lang="en-US" sz="2200" dirty="0" smtClean="0"/>
              <a:t> </a:t>
            </a:r>
            <a:r>
              <a:rPr lang="en-US" sz="2200" dirty="0" err="1" smtClean="0"/>
              <a:t>bệnh</a:t>
            </a:r>
            <a:r>
              <a:rPr lang="en-US" sz="2200" dirty="0" smtClean="0"/>
              <a:t> </a:t>
            </a:r>
            <a:r>
              <a:rPr lang="en-US" sz="2200" dirty="0" err="1" smtClean="0"/>
              <a:t>cho</a:t>
            </a:r>
            <a:r>
              <a:rPr lang="en-US" sz="2200" dirty="0" smtClean="0"/>
              <a:t> </a:t>
            </a:r>
            <a:r>
              <a:rPr lang="en-US" sz="2200" dirty="0" err="1" smtClean="0"/>
              <a:t>nhân</a:t>
            </a:r>
            <a:r>
              <a:rPr lang="en-US" sz="2200" dirty="0" smtClean="0"/>
              <a:t> </a:t>
            </a:r>
            <a:r>
              <a:rPr lang="en-US" sz="2200" dirty="0" err="1" smtClean="0"/>
              <a:t>dân</a:t>
            </a:r>
            <a:r>
              <a:rPr lang="en-US" sz="2200" dirty="0" smtClean="0"/>
              <a:t> </a:t>
            </a:r>
            <a:r>
              <a:rPr lang="en-US" sz="2200" dirty="0" err="1" smtClean="0"/>
              <a:t>một</a:t>
            </a:r>
            <a:r>
              <a:rPr lang="en-US" sz="2200" dirty="0" smtClean="0"/>
              <a:t> </a:t>
            </a:r>
            <a:r>
              <a:rPr lang="en-US" sz="2200" dirty="0" err="1" smtClean="0"/>
              <a:t>số</a:t>
            </a:r>
            <a:r>
              <a:rPr lang="en-US" sz="2200" dirty="0" smtClean="0"/>
              <a:t> </a:t>
            </a:r>
            <a:r>
              <a:rPr lang="en-US" sz="2200" dirty="0" err="1" smtClean="0"/>
              <a:t>tỉnh</a:t>
            </a:r>
            <a:r>
              <a:rPr lang="en-US" sz="2200" dirty="0" smtClean="0"/>
              <a:t>, </a:t>
            </a:r>
            <a:r>
              <a:rPr lang="en-US" sz="2200" dirty="0" err="1" smtClean="0"/>
              <a:t>thành</a:t>
            </a:r>
            <a:r>
              <a:rPr lang="en-US" sz="2200" dirty="0" smtClean="0"/>
              <a:t> </a:t>
            </a:r>
            <a:r>
              <a:rPr lang="en-US" sz="2200" dirty="0" err="1" smtClean="0"/>
              <a:t>phố</a:t>
            </a:r>
            <a:r>
              <a:rPr lang="en-US" sz="2200" dirty="0" smtClean="0"/>
              <a:t> </a:t>
            </a:r>
            <a:r>
              <a:rPr lang="en-US" sz="2200" dirty="0" err="1" smtClean="0"/>
              <a:t>trực</a:t>
            </a:r>
            <a:r>
              <a:rPr lang="en-US" sz="2200" dirty="0" smtClean="0"/>
              <a:t> </a:t>
            </a:r>
            <a:r>
              <a:rPr lang="en-US" sz="2200" dirty="0" err="1" smtClean="0"/>
              <a:t>thuộc</a:t>
            </a:r>
            <a:r>
              <a:rPr lang="en-US" sz="2200" dirty="0" smtClean="0"/>
              <a:t> </a:t>
            </a:r>
            <a:r>
              <a:rPr lang="en-US" sz="2200" dirty="0" err="1" smtClean="0"/>
              <a:t>Trung</a:t>
            </a:r>
            <a:r>
              <a:rPr lang="en-US" sz="2200" dirty="0" smtClean="0"/>
              <a:t> </a:t>
            </a:r>
            <a:r>
              <a:rPr lang="en-US" sz="2200" dirty="0" err="1" smtClean="0"/>
              <a:t>ương</a:t>
            </a:r>
            <a:r>
              <a:rPr lang="en-US" sz="2200" dirty="0" smtClean="0"/>
              <a:t>. </a:t>
            </a:r>
            <a:r>
              <a:rPr lang="en-US" sz="2200" dirty="0" err="1" smtClean="0"/>
              <a:t>Bệnh</a:t>
            </a:r>
            <a:r>
              <a:rPr lang="en-US" sz="2200" dirty="0" smtClean="0"/>
              <a:t> </a:t>
            </a:r>
            <a:r>
              <a:rPr lang="en-US" sz="2200" dirty="0" err="1" smtClean="0"/>
              <a:t>viện</a:t>
            </a:r>
            <a:r>
              <a:rPr lang="en-US" sz="2200" dirty="0" smtClean="0"/>
              <a:t> </a:t>
            </a:r>
            <a:r>
              <a:rPr lang="en-US" sz="2200" dirty="0" err="1" smtClean="0"/>
              <a:t>có</a:t>
            </a:r>
            <a:r>
              <a:rPr lang="en-US" sz="2200" dirty="0" smtClean="0"/>
              <a:t> </a:t>
            </a:r>
            <a:r>
              <a:rPr lang="en-US" sz="2200" dirty="0" err="1" smtClean="0"/>
              <a:t>đội</a:t>
            </a:r>
            <a:r>
              <a:rPr lang="en-US" sz="2200" dirty="0" smtClean="0"/>
              <a:t> </a:t>
            </a:r>
            <a:r>
              <a:rPr lang="en-US" sz="2200" dirty="0" err="1" smtClean="0"/>
              <a:t>ngũ</a:t>
            </a:r>
            <a:r>
              <a:rPr lang="en-US" sz="2200" dirty="0" smtClean="0"/>
              <a:t> </a:t>
            </a:r>
            <a:r>
              <a:rPr lang="en-US" sz="2200" dirty="0" err="1" smtClean="0"/>
              <a:t>cán</a:t>
            </a:r>
            <a:r>
              <a:rPr lang="en-US" sz="2200" dirty="0" smtClean="0"/>
              <a:t> </a:t>
            </a:r>
            <a:r>
              <a:rPr lang="en-US" sz="2200" dirty="0" err="1" smtClean="0"/>
              <a:t>bộ</a:t>
            </a:r>
            <a:r>
              <a:rPr lang="en-US" sz="2200" dirty="0" smtClean="0"/>
              <a:t> y </a:t>
            </a:r>
            <a:r>
              <a:rPr lang="en-US" sz="2200" dirty="0" err="1" smtClean="0"/>
              <a:t>tế</a:t>
            </a:r>
            <a:r>
              <a:rPr lang="en-US" sz="2200" dirty="0" smtClean="0"/>
              <a:t> </a:t>
            </a:r>
            <a:r>
              <a:rPr lang="en-US" sz="2200" dirty="0" err="1" smtClean="0"/>
              <a:t>có</a:t>
            </a:r>
            <a:r>
              <a:rPr lang="en-US" sz="2200" dirty="0" smtClean="0"/>
              <a:t> </a:t>
            </a:r>
            <a:r>
              <a:rPr lang="en-US" sz="2200" dirty="0" err="1" smtClean="0"/>
              <a:t>trình</a:t>
            </a:r>
            <a:r>
              <a:rPr lang="en-US" sz="2200" dirty="0" smtClean="0"/>
              <a:t> </a:t>
            </a:r>
            <a:r>
              <a:rPr lang="en-US" sz="2200" dirty="0" err="1" smtClean="0"/>
              <a:t>độ</a:t>
            </a:r>
            <a:r>
              <a:rPr lang="en-US" sz="2200" dirty="0" smtClean="0"/>
              <a:t> </a:t>
            </a:r>
            <a:r>
              <a:rPr lang="en-US" sz="2200" dirty="0" err="1" smtClean="0"/>
              <a:t>chuyên</a:t>
            </a:r>
            <a:r>
              <a:rPr lang="en-US" sz="2200" dirty="0" smtClean="0"/>
              <a:t> </a:t>
            </a:r>
            <a:r>
              <a:rPr lang="en-US" sz="2200" dirty="0" err="1" smtClean="0"/>
              <a:t>môn</a:t>
            </a:r>
            <a:r>
              <a:rPr lang="en-US" sz="2200" dirty="0" smtClean="0"/>
              <a:t> </a:t>
            </a:r>
            <a:r>
              <a:rPr lang="en-US" sz="2200" dirty="0" err="1" smtClean="0"/>
              <a:t>kỹ</a:t>
            </a:r>
            <a:r>
              <a:rPr lang="en-US" sz="2200" dirty="0" smtClean="0"/>
              <a:t> </a:t>
            </a:r>
            <a:r>
              <a:rPr lang="en-US" sz="2200" dirty="0" err="1" smtClean="0"/>
              <a:t>thuật</a:t>
            </a:r>
            <a:r>
              <a:rPr lang="en-US" sz="2200" dirty="0" smtClean="0"/>
              <a:t> </a:t>
            </a:r>
            <a:r>
              <a:rPr lang="en-US" sz="2200" dirty="0" err="1" smtClean="0"/>
              <a:t>cao</a:t>
            </a:r>
            <a:r>
              <a:rPr lang="en-US" sz="2200" dirty="0" smtClean="0"/>
              <a:t>, </a:t>
            </a:r>
            <a:r>
              <a:rPr lang="en-US" sz="2200" dirty="0" err="1" smtClean="0"/>
              <a:t>được</a:t>
            </a:r>
            <a:r>
              <a:rPr lang="en-US" sz="2200" dirty="0" smtClean="0"/>
              <a:t> </a:t>
            </a:r>
            <a:r>
              <a:rPr lang="en-US" sz="2200" dirty="0" err="1" smtClean="0"/>
              <a:t>trang</a:t>
            </a:r>
            <a:r>
              <a:rPr lang="en-US" sz="2200" dirty="0" smtClean="0"/>
              <a:t> </a:t>
            </a:r>
            <a:r>
              <a:rPr lang="en-US" sz="2200" dirty="0" err="1" smtClean="0"/>
              <a:t>bị</a:t>
            </a:r>
            <a:r>
              <a:rPr lang="en-US" sz="2200" dirty="0" smtClean="0"/>
              <a:t> </a:t>
            </a:r>
            <a:r>
              <a:rPr lang="en-US" sz="2200" dirty="0" err="1" smtClean="0"/>
              <a:t>hiện</a:t>
            </a:r>
            <a:r>
              <a:rPr lang="en-US" sz="2200" dirty="0" smtClean="0"/>
              <a:t> </a:t>
            </a:r>
            <a:r>
              <a:rPr lang="en-US" sz="2200" dirty="0" err="1" smtClean="0"/>
              <a:t>đại</a:t>
            </a:r>
            <a:r>
              <a:rPr lang="en-US" sz="2200" dirty="0" smtClean="0"/>
              <a:t>, </a:t>
            </a:r>
            <a:r>
              <a:rPr lang="en-US" sz="2200" dirty="0" err="1" smtClean="0"/>
              <a:t>có</a:t>
            </a:r>
            <a:r>
              <a:rPr lang="en-US" sz="2200" dirty="0" smtClean="0"/>
              <a:t> </a:t>
            </a:r>
            <a:r>
              <a:rPr lang="en-US" sz="2200" dirty="0" err="1" smtClean="0"/>
              <a:t>các</a:t>
            </a:r>
            <a:r>
              <a:rPr lang="en-US" sz="2200" dirty="0" smtClean="0"/>
              <a:t> </a:t>
            </a:r>
            <a:r>
              <a:rPr lang="en-US" sz="2200" dirty="0" err="1" smtClean="0"/>
              <a:t>chuyên</a:t>
            </a:r>
            <a:r>
              <a:rPr lang="en-US" sz="2200" dirty="0" smtClean="0"/>
              <a:t> </a:t>
            </a:r>
            <a:r>
              <a:rPr lang="en-US" sz="2200" dirty="0" err="1" smtClean="0"/>
              <a:t>khoa</a:t>
            </a:r>
            <a:r>
              <a:rPr lang="en-US" sz="2200" dirty="0" smtClean="0"/>
              <a:t> </a:t>
            </a:r>
            <a:r>
              <a:rPr lang="en-US" sz="2200" dirty="0" err="1" smtClean="0"/>
              <a:t>sâu</a:t>
            </a:r>
            <a:r>
              <a:rPr lang="en-US" sz="2200" dirty="0" smtClean="0"/>
              <a:t>, </a:t>
            </a:r>
            <a:r>
              <a:rPr lang="en-US" sz="2200" dirty="0" err="1" smtClean="0"/>
              <a:t>cơ</a:t>
            </a:r>
            <a:r>
              <a:rPr lang="en-US" sz="2200" dirty="0" smtClean="0"/>
              <a:t> </a:t>
            </a:r>
            <a:r>
              <a:rPr lang="en-US" sz="2200" dirty="0" err="1" smtClean="0"/>
              <a:t>sở</a:t>
            </a:r>
            <a:r>
              <a:rPr lang="en-US" sz="2200" dirty="0" smtClean="0"/>
              <a:t> </a:t>
            </a:r>
            <a:r>
              <a:rPr lang="en-US" sz="2200" dirty="0" err="1" smtClean="0"/>
              <a:t>hạ</a:t>
            </a:r>
            <a:r>
              <a:rPr lang="en-US" sz="2200" dirty="0" smtClean="0"/>
              <a:t> </a:t>
            </a:r>
            <a:r>
              <a:rPr lang="en-US" sz="2200" dirty="0" err="1" smtClean="0"/>
              <a:t>tầng</a:t>
            </a:r>
            <a:r>
              <a:rPr lang="en-US" sz="2200" dirty="0" smtClean="0"/>
              <a:t> </a:t>
            </a:r>
            <a:r>
              <a:rPr lang="en-US" sz="2200" dirty="0" err="1" smtClean="0"/>
              <a:t>phù</a:t>
            </a:r>
            <a:r>
              <a:rPr lang="en-US" sz="2200" dirty="0" smtClean="0"/>
              <a:t> </a:t>
            </a:r>
            <a:r>
              <a:rPr lang="en-US" sz="2200" dirty="0" err="1" smtClean="0"/>
              <a:t>hợp</a:t>
            </a:r>
            <a:r>
              <a:rPr lang="en-US" sz="2200" dirty="0" smtClean="0"/>
              <a:t>.</a:t>
            </a:r>
          </a:p>
          <a:p>
            <a:r>
              <a:rPr lang="en-US" sz="2200" dirty="0" err="1" smtClean="0"/>
              <a:t>Chức</a:t>
            </a:r>
            <a:r>
              <a:rPr lang="en-US" sz="2200" dirty="0" smtClean="0"/>
              <a:t> </a:t>
            </a:r>
            <a:r>
              <a:rPr lang="en-US" sz="2200" dirty="0" err="1" smtClean="0"/>
              <a:t>năng</a:t>
            </a:r>
            <a:r>
              <a:rPr lang="en-US" sz="2200" dirty="0" smtClean="0"/>
              <a:t>, </a:t>
            </a:r>
            <a:r>
              <a:rPr lang="en-US" sz="2200" dirty="0" err="1" smtClean="0"/>
              <a:t>nhiệm</a:t>
            </a:r>
            <a:r>
              <a:rPr lang="en-US" sz="2200" dirty="0" smtClean="0"/>
              <a:t> </a:t>
            </a:r>
            <a:r>
              <a:rPr lang="en-US" sz="2200" dirty="0" err="1" smtClean="0"/>
              <a:t>vụ</a:t>
            </a:r>
            <a:r>
              <a:rPr lang="en-US" sz="2200" dirty="0" smtClean="0"/>
              <a:t>:</a:t>
            </a:r>
          </a:p>
          <a:p>
            <a:pPr lvl="1"/>
            <a:r>
              <a:rPr lang="en-US" sz="2000" dirty="0" err="1" smtClean="0"/>
              <a:t>Cấp</a:t>
            </a:r>
            <a:r>
              <a:rPr lang="en-US" sz="2000" dirty="0" smtClean="0"/>
              <a:t> </a:t>
            </a:r>
            <a:r>
              <a:rPr lang="en-US" sz="2000" dirty="0" err="1" smtClean="0"/>
              <a:t>cứu</a:t>
            </a:r>
            <a:r>
              <a:rPr lang="en-US" sz="2000" dirty="0" smtClean="0"/>
              <a:t> - </a:t>
            </a:r>
            <a:r>
              <a:rPr lang="en-US" sz="2000" dirty="0" err="1" smtClean="0"/>
              <a:t>Khám</a:t>
            </a:r>
            <a:r>
              <a:rPr lang="en-US" sz="2000" dirty="0" smtClean="0"/>
              <a:t> </a:t>
            </a:r>
            <a:r>
              <a:rPr lang="en-US" sz="2000" dirty="0" err="1" smtClean="0"/>
              <a:t>bệnh</a:t>
            </a:r>
            <a:r>
              <a:rPr lang="en-US" sz="2000" dirty="0" smtClean="0"/>
              <a:t> - </a:t>
            </a:r>
            <a:r>
              <a:rPr lang="en-US" sz="2000" dirty="0" err="1" smtClean="0"/>
              <a:t>Chữa</a:t>
            </a:r>
            <a:r>
              <a:rPr lang="en-US" sz="2000" dirty="0" smtClean="0"/>
              <a:t> </a:t>
            </a:r>
            <a:r>
              <a:rPr lang="en-US" sz="2000" dirty="0" err="1" smtClean="0"/>
              <a:t>bệnh</a:t>
            </a:r>
            <a:endParaRPr lang="vi-VN" sz="2000" dirty="0" smtClean="0"/>
          </a:p>
          <a:p>
            <a:pPr lvl="1"/>
            <a:r>
              <a:rPr lang="en-US" sz="2000" dirty="0" err="1" smtClean="0"/>
              <a:t>Đào</a:t>
            </a:r>
            <a:r>
              <a:rPr lang="en-US" sz="2000" dirty="0" smtClean="0"/>
              <a:t> </a:t>
            </a:r>
            <a:r>
              <a:rPr lang="en-US" sz="2000" dirty="0" err="1" smtClean="0"/>
              <a:t>tạo</a:t>
            </a:r>
            <a:r>
              <a:rPr lang="en-US" sz="2000" dirty="0" smtClean="0"/>
              <a:t> </a:t>
            </a:r>
            <a:r>
              <a:rPr lang="en-US" sz="2000" dirty="0" err="1" smtClean="0"/>
              <a:t>cán</a:t>
            </a:r>
            <a:r>
              <a:rPr lang="en-US" sz="2000" dirty="0" smtClean="0"/>
              <a:t> </a:t>
            </a:r>
            <a:r>
              <a:rPr lang="en-US" sz="2000" dirty="0" err="1" smtClean="0"/>
              <a:t>bộ</a:t>
            </a:r>
            <a:r>
              <a:rPr lang="en-US" sz="2000" dirty="0" smtClean="0"/>
              <a:t> y </a:t>
            </a:r>
            <a:r>
              <a:rPr lang="en-US" sz="2000" dirty="0" err="1" smtClean="0"/>
              <a:t>tế</a:t>
            </a:r>
            <a:endParaRPr lang="vi-VN" sz="2000" dirty="0" smtClean="0"/>
          </a:p>
          <a:p>
            <a:pPr lvl="1"/>
            <a:r>
              <a:rPr lang="en-US" sz="2000" dirty="0" err="1" smtClean="0"/>
              <a:t>Nghiên</a:t>
            </a:r>
            <a:r>
              <a:rPr lang="en-US" sz="2000" dirty="0" smtClean="0"/>
              <a:t> </a:t>
            </a:r>
            <a:r>
              <a:rPr lang="en-US" sz="2000" dirty="0" err="1" smtClean="0"/>
              <a:t>cứu</a:t>
            </a:r>
            <a:r>
              <a:rPr lang="en-US" sz="2000" dirty="0" smtClean="0"/>
              <a:t> </a:t>
            </a:r>
            <a:r>
              <a:rPr lang="en-US" sz="2000" dirty="0" err="1" smtClean="0"/>
              <a:t>khoa</a:t>
            </a:r>
            <a:r>
              <a:rPr lang="en-US" sz="2000" dirty="0" smtClean="0"/>
              <a:t> </a:t>
            </a:r>
            <a:r>
              <a:rPr lang="en-US" sz="2000" dirty="0" err="1" smtClean="0"/>
              <a:t>học</a:t>
            </a:r>
            <a:r>
              <a:rPr lang="en-US" sz="2000" dirty="0" smtClean="0"/>
              <a:t> </a:t>
            </a:r>
            <a:r>
              <a:rPr lang="en-US" sz="2000" dirty="0" err="1" smtClean="0"/>
              <a:t>về</a:t>
            </a:r>
            <a:r>
              <a:rPr lang="en-US" sz="2000" dirty="0" smtClean="0"/>
              <a:t> y </a:t>
            </a:r>
            <a:r>
              <a:rPr lang="en-US" sz="2000" dirty="0" err="1" smtClean="0"/>
              <a:t>học</a:t>
            </a:r>
            <a:endParaRPr lang="vi-VN" sz="2000" dirty="0" smtClean="0"/>
          </a:p>
          <a:p>
            <a:pPr lvl="1"/>
            <a:r>
              <a:rPr lang="en-US" sz="2000" dirty="0" err="1" smtClean="0"/>
              <a:t>Chỉ</a:t>
            </a:r>
            <a:r>
              <a:rPr lang="en-US" sz="2000" dirty="0" smtClean="0"/>
              <a:t> </a:t>
            </a:r>
            <a:r>
              <a:rPr lang="en-US" sz="2000" dirty="0" err="1" smtClean="0"/>
              <a:t>đạo</a:t>
            </a:r>
            <a:r>
              <a:rPr lang="en-US" sz="2000" dirty="0" smtClean="0"/>
              <a:t> </a:t>
            </a:r>
            <a:r>
              <a:rPr lang="en-US" sz="2000" dirty="0" err="1" smtClean="0"/>
              <a:t>tuyến</a:t>
            </a:r>
            <a:r>
              <a:rPr lang="en-US" sz="2000" dirty="0" smtClean="0"/>
              <a:t> </a:t>
            </a:r>
            <a:r>
              <a:rPr lang="en-US" sz="2000" dirty="0" err="1" smtClean="0"/>
              <a:t>dưới</a:t>
            </a:r>
            <a:r>
              <a:rPr lang="en-US" sz="2000" dirty="0" smtClean="0"/>
              <a:t> </a:t>
            </a:r>
            <a:r>
              <a:rPr lang="en-US" sz="2000" dirty="0" err="1" smtClean="0"/>
              <a:t>về</a:t>
            </a:r>
            <a:r>
              <a:rPr lang="en-US" sz="2000" dirty="0" smtClean="0"/>
              <a:t> </a:t>
            </a:r>
            <a:r>
              <a:rPr lang="en-US" sz="2000" dirty="0" err="1" smtClean="0"/>
              <a:t>chuyên</a:t>
            </a:r>
            <a:r>
              <a:rPr lang="en-US" sz="2000" dirty="0" smtClean="0"/>
              <a:t> </a:t>
            </a:r>
            <a:r>
              <a:rPr lang="en-US" sz="2000" dirty="0" err="1" smtClean="0"/>
              <a:t>môn</a:t>
            </a:r>
            <a:r>
              <a:rPr lang="en-US" sz="2000" dirty="0" smtClean="0"/>
              <a:t> </a:t>
            </a:r>
            <a:r>
              <a:rPr lang="en-US" sz="2000" dirty="0" err="1" smtClean="0"/>
              <a:t>kỹ</a:t>
            </a:r>
            <a:r>
              <a:rPr lang="en-US" sz="2000" dirty="0" smtClean="0"/>
              <a:t> </a:t>
            </a:r>
            <a:r>
              <a:rPr lang="en-US" sz="2000" dirty="0" err="1" smtClean="0"/>
              <a:t>thuật</a:t>
            </a:r>
            <a:endParaRPr lang="vi-VN" sz="2000" dirty="0" smtClean="0"/>
          </a:p>
          <a:p>
            <a:pPr lvl="1"/>
            <a:r>
              <a:rPr lang="en-US" sz="2000" dirty="0" err="1" smtClean="0"/>
              <a:t>Phòng</a:t>
            </a:r>
            <a:r>
              <a:rPr lang="en-US" sz="2000" dirty="0" smtClean="0"/>
              <a:t> </a:t>
            </a:r>
            <a:r>
              <a:rPr lang="en-US" sz="2000" dirty="0" err="1" smtClean="0"/>
              <a:t>bệnh</a:t>
            </a:r>
            <a:endParaRPr lang="vi-VN" sz="2000" dirty="0" smtClean="0"/>
          </a:p>
          <a:p>
            <a:pPr lvl="1"/>
            <a:r>
              <a:rPr lang="en-US" sz="2000" dirty="0" err="1" smtClean="0"/>
              <a:t>Hợp</a:t>
            </a:r>
            <a:r>
              <a:rPr lang="en-US" sz="2000" dirty="0" smtClean="0"/>
              <a:t> </a:t>
            </a:r>
            <a:r>
              <a:rPr lang="en-US" sz="2000" dirty="0" err="1" smtClean="0"/>
              <a:t>tác</a:t>
            </a:r>
            <a:r>
              <a:rPr lang="en-US" sz="2000" dirty="0" smtClean="0"/>
              <a:t> </a:t>
            </a:r>
            <a:r>
              <a:rPr lang="en-US" sz="2000" dirty="0" err="1" smtClean="0"/>
              <a:t>quốc</a:t>
            </a:r>
            <a:r>
              <a:rPr lang="en-US" sz="2000" dirty="0" smtClean="0"/>
              <a:t> </a:t>
            </a:r>
            <a:r>
              <a:rPr lang="en-US" sz="2000" dirty="0" err="1" smtClean="0"/>
              <a:t>tế</a:t>
            </a:r>
            <a:endParaRPr lang="vi-VN" sz="2000" dirty="0" smtClean="0"/>
          </a:p>
          <a:p>
            <a:pPr lvl="1"/>
            <a:r>
              <a:rPr lang="en-US" sz="2000" dirty="0" err="1" smtClean="0"/>
              <a:t>Quản</a:t>
            </a:r>
            <a:r>
              <a:rPr lang="en-US" sz="2000" dirty="0" smtClean="0"/>
              <a:t> </a:t>
            </a:r>
            <a:r>
              <a:rPr lang="en-US" sz="2000" dirty="0" err="1" smtClean="0"/>
              <a:t>lý</a:t>
            </a:r>
            <a:r>
              <a:rPr lang="en-US" sz="2000" dirty="0" smtClean="0"/>
              <a:t> </a:t>
            </a:r>
            <a:r>
              <a:rPr lang="en-US" sz="2000" dirty="0" err="1" smtClean="0"/>
              <a:t>kinh</a:t>
            </a:r>
            <a:r>
              <a:rPr lang="en-US" sz="2000" dirty="0" smtClean="0"/>
              <a:t> </a:t>
            </a:r>
            <a:r>
              <a:rPr lang="en-US" sz="2000" dirty="0" err="1" smtClean="0"/>
              <a:t>tế</a:t>
            </a:r>
            <a:r>
              <a:rPr lang="en-US" sz="2000" dirty="0" smtClean="0"/>
              <a:t> </a:t>
            </a:r>
            <a:r>
              <a:rPr lang="en-US" sz="2000" dirty="0" err="1" smtClean="0"/>
              <a:t>trong</a:t>
            </a:r>
            <a:r>
              <a:rPr lang="en-US" sz="2000" dirty="0" smtClean="0"/>
              <a:t> </a:t>
            </a:r>
            <a:r>
              <a:rPr lang="en-US" sz="2000" dirty="0" err="1" smtClean="0"/>
              <a:t>bệnh</a:t>
            </a:r>
            <a:r>
              <a:rPr lang="en-US" sz="2000" dirty="0" smtClean="0"/>
              <a:t> </a:t>
            </a:r>
            <a:r>
              <a:rPr lang="en-US" sz="2000" dirty="0" err="1" smtClean="0"/>
              <a:t>viện</a:t>
            </a:r>
            <a:endParaRPr lang="vi-VN" sz="2000" dirty="0" smtClean="0"/>
          </a:p>
          <a:p>
            <a:pPr lvl="1"/>
            <a:endParaRPr lang="vi-VN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7" name="Content Placeholder 6" descr="ld_20170424_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990600"/>
            <a:ext cx="8352252" cy="5562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phận</a:t>
            </a:r>
            <a:r>
              <a:rPr lang="en-US" dirty="0" smtClean="0"/>
              <a:t>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năng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b="1" dirty="0" err="1" smtClean="0"/>
              <a:t>Tổ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chức</a:t>
            </a:r>
            <a:r>
              <a:rPr lang="en-US" sz="3600" b="1" dirty="0" smtClean="0"/>
              <a:t>:</a:t>
            </a:r>
          </a:p>
          <a:p>
            <a:pPr lvl="1"/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phòng</a:t>
            </a:r>
            <a:r>
              <a:rPr lang="en-US" dirty="0" smtClean="0"/>
              <a:t>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năng</a:t>
            </a:r>
            <a:r>
              <a:rPr lang="en-US" dirty="0" smtClean="0"/>
              <a:t>: 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khoa</a:t>
            </a:r>
            <a:r>
              <a:rPr lang="en-US" dirty="0" smtClean="0"/>
              <a:t>: 44 </a:t>
            </a:r>
            <a:r>
              <a:rPr lang="en-US" dirty="0" err="1" smtClean="0"/>
              <a:t>khoa</a:t>
            </a:r>
            <a:endParaRPr lang="en-US" dirty="0" smtClean="0"/>
          </a:p>
          <a:p>
            <a:pPr lvl="1"/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12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38200" y="2667000"/>
          <a:ext cx="7772400" cy="1901952"/>
        </p:xfrm>
        <a:graphic>
          <a:graphicData uri="http://schemas.openxmlformats.org/drawingml/2006/table">
            <a:tbl>
              <a:tblPr/>
              <a:tblGrid>
                <a:gridCol w="3886200"/>
                <a:gridCol w="388620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1. Phòng Kế hoạch tổng hợp</a:t>
                      </a:r>
                      <a:endParaRPr lang="vi-VN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5. Phòng Hành chính quản trị</a:t>
                      </a:r>
                      <a:endParaRPr lang="vi-VN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2. Phòng Y tá (điều dưỡng)</a:t>
                      </a:r>
                      <a:endParaRPr lang="vi-VN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6. Phòng Tổ chức cán bộ</a:t>
                      </a:r>
                      <a:endParaRPr lang="vi-VN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3. Phòng Chỉ đạo tuyến</a:t>
                      </a:r>
                      <a:endParaRPr lang="vi-VN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7. Phòng Tài chính kế toán</a:t>
                      </a:r>
                      <a:endParaRPr lang="vi-VN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4. Phòng Vật tư - thiết bị y tế</a:t>
                      </a:r>
                      <a:endParaRPr lang="vi-VN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8.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Phòng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Công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nghệ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thông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tin</a:t>
                      </a:r>
                      <a:endParaRPr lang="vi-VN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phận</a:t>
            </a:r>
            <a:r>
              <a:rPr lang="en-US" dirty="0" smtClean="0"/>
              <a:t>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năng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43000"/>
            <a:ext cx="8023225" cy="4921250"/>
          </a:xfrm>
        </p:spPr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khoa</a:t>
            </a:r>
            <a:r>
              <a:rPr lang="en-US" dirty="0" smtClean="0"/>
              <a:t> </a:t>
            </a:r>
            <a:r>
              <a:rPr lang="en-US" dirty="0" err="1" smtClean="0"/>
              <a:t>phòng</a:t>
            </a:r>
            <a:r>
              <a:rPr lang="en-US" dirty="0" smtClean="0"/>
              <a:t> </a:t>
            </a:r>
            <a:r>
              <a:rPr lang="en-US" dirty="0" err="1" smtClean="0"/>
              <a:t>liên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trực</a:t>
            </a:r>
            <a:r>
              <a:rPr lang="en-US" dirty="0" smtClean="0"/>
              <a:t> </a:t>
            </a:r>
            <a:r>
              <a:rPr lang="en-US" dirty="0" err="1" smtClean="0"/>
              <a:t>tiếp</a:t>
            </a:r>
            <a:r>
              <a:rPr lang="en-US" dirty="0" smtClean="0"/>
              <a:t> </a:t>
            </a:r>
            <a:r>
              <a:rPr lang="en-US" dirty="0" err="1" smtClean="0"/>
              <a:t>đến</a:t>
            </a:r>
            <a:r>
              <a:rPr lang="en-US" dirty="0" smtClean="0"/>
              <a:t> </a:t>
            </a:r>
            <a:r>
              <a:rPr lang="en-US" dirty="0" err="1" smtClean="0"/>
              <a:t>triển</a:t>
            </a:r>
            <a:r>
              <a:rPr lang="en-US" dirty="0" smtClean="0"/>
              <a:t> </a:t>
            </a:r>
            <a:r>
              <a:rPr lang="en-US" dirty="0" err="1" smtClean="0"/>
              <a:t>khai</a:t>
            </a:r>
            <a:r>
              <a:rPr lang="en-US" dirty="0" smtClean="0"/>
              <a:t> </a:t>
            </a:r>
            <a:r>
              <a:rPr lang="en-US" dirty="0" err="1" smtClean="0"/>
              <a:t>áp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dùng</a:t>
            </a:r>
            <a:r>
              <a:rPr lang="en-US" dirty="0" smtClean="0"/>
              <a:t> </a:t>
            </a:r>
            <a:r>
              <a:rPr lang="en-US" dirty="0" err="1" smtClean="0"/>
              <a:t>chung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trích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điện</a:t>
            </a:r>
            <a:r>
              <a:rPr lang="en-US" dirty="0" smtClean="0"/>
              <a:t> </a:t>
            </a:r>
            <a:r>
              <a:rPr lang="en-US" dirty="0" err="1" smtClean="0"/>
              <a:t>tử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nối</a:t>
            </a:r>
            <a:r>
              <a:rPr lang="en-US" dirty="0" smtClean="0"/>
              <a:t> </a:t>
            </a:r>
            <a:r>
              <a:rPr lang="en-US" dirty="0" err="1" smtClean="0"/>
              <a:t>liên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đến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hiểm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thường</a:t>
            </a:r>
            <a:r>
              <a:rPr lang="en-US" dirty="0" smtClean="0"/>
              <a:t> </a:t>
            </a:r>
            <a:r>
              <a:rPr lang="en-US" dirty="0" err="1" smtClean="0"/>
              <a:t>bao</a:t>
            </a:r>
            <a:r>
              <a:rPr lang="en-US" dirty="0" smtClean="0"/>
              <a:t> </a:t>
            </a:r>
            <a:r>
              <a:rPr lang="en-US" dirty="0" err="1" smtClean="0"/>
              <a:t>gồm</a:t>
            </a:r>
            <a:r>
              <a:rPr lang="en-US" dirty="0" smtClean="0"/>
              <a:t>: </a:t>
            </a:r>
            <a:endParaRPr lang="vi-VN" dirty="0" smtClean="0"/>
          </a:p>
          <a:p>
            <a:pPr lvl="1"/>
            <a:r>
              <a:rPr lang="en-US" sz="2400" dirty="0" err="1" smtClean="0"/>
              <a:t>Phòng</a:t>
            </a:r>
            <a:r>
              <a:rPr lang="en-US" sz="2400" dirty="0" smtClean="0"/>
              <a:t> </a:t>
            </a:r>
            <a:r>
              <a:rPr lang="en-US" sz="2400" dirty="0" err="1" smtClean="0"/>
              <a:t>Kế</a:t>
            </a:r>
            <a:r>
              <a:rPr lang="en-US" sz="2400" dirty="0" smtClean="0"/>
              <a:t> </a:t>
            </a:r>
            <a:r>
              <a:rPr lang="en-US" sz="2400" dirty="0" err="1" smtClean="0"/>
              <a:t>hoạch</a:t>
            </a:r>
            <a:r>
              <a:rPr lang="en-US" sz="2400" dirty="0" smtClean="0"/>
              <a:t> </a:t>
            </a:r>
            <a:r>
              <a:rPr lang="en-US" sz="2400" dirty="0" err="1" smtClean="0"/>
              <a:t>tổng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; </a:t>
            </a:r>
            <a:endParaRPr lang="vi-VN" sz="2400" dirty="0" smtClean="0"/>
          </a:p>
          <a:p>
            <a:pPr lvl="1"/>
            <a:r>
              <a:rPr lang="en-US" sz="2400" dirty="0" err="1" smtClean="0"/>
              <a:t>Phòng</a:t>
            </a:r>
            <a:r>
              <a:rPr lang="en-US" sz="2400" dirty="0" smtClean="0"/>
              <a:t> </a:t>
            </a:r>
            <a:r>
              <a:rPr lang="en-US" sz="2400" dirty="0" err="1" smtClean="0"/>
              <a:t>vật</a:t>
            </a:r>
            <a:r>
              <a:rPr lang="en-US" sz="2400" dirty="0" smtClean="0"/>
              <a:t> </a:t>
            </a:r>
            <a:r>
              <a:rPr lang="en-US" sz="2400" dirty="0" err="1" smtClean="0"/>
              <a:t>tư</a:t>
            </a:r>
            <a:r>
              <a:rPr lang="en-US" sz="2400" dirty="0" smtClean="0"/>
              <a:t>, </a:t>
            </a:r>
            <a:r>
              <a:rPr lang="en-US" sz="2400" dirty="0" err="1" smtClean="0"/>
              <a:t>thiết</a:t>
            </a:r>
            <a:r>
              <a:rPr lang="en-US" sz="2400" dirty="0" smtClean="0"/>
              <a:t> </a:t>
            </a:r>
            <a:r>
              <a:rPr lang="en-US" sz="2400" dirty="0" err="1" smtClean="0"/>
              <a:t>bị</a:t>
            </a:r>
            <a:r>
              <a:rPr lang="en-US" sz="2400" dirty="0" smtClean="0"/>
              <a:t> y </a:t>
            </a:r>
            <a:r>
              <a:rPr lang="en-US" sz="2400" dirty="0" err="1" smtClean="0"/>
              <a:t>tế</a:t>
            </a:r>
            <a:r>
              <a:rPr lang="en-US" sz="2400" dirty="0" smtClean="0"/>
              <a:t>;</a:t>
            </a:r>
            <a:endParaRPr lang="vi-VN" sz="2400" dirty="0" smtClean="0"/>
          </a:p>
          <a:p>
            <a:pPr lvl="1"/>
            <a:r>
              <a:rPr lang="en-US" sz="2400" dirty="0" err="1" smtClean="0"/>
              <a:t>Phòng</a:t>
            </a:r>
            <a:r>
              <a:rPr lang="en-US" sz="2400" dirty="0" smtClean="0"/>
              <a:t> </a:t>
            </a:r>
            <a:r>
              <a:rPr lang="en-US" sz="2400" dirty="0" err="1" smtClean="0"/>
              <a:t>Công</a:t>
            </a:r>
            <a:r>
              <a:rPr lang="en-US" sz="2400" dirty="0" smtClean="0"/>
              <a:t> </a:t>
            </a:r>
            <a:r>
              <a:rPr lang="en-US" sz="2400" dirty="0" err="1" smtClean="0"/>
              <a:t>nghệ</a:t>
            </a:r>
            <a:r>
              <a:rPr lang="en-US" sz="2400" dirty="0" smtClean="0"/>
              <a:t> </a:t>
            </a:r>
            <a:r>
              <a:rPr lang="en-US" sz="2400" dirty="0" err="1" smtClean="0"/>
              <a:t>thông</a:t>
            </a:r>
            <a:r>
              <a:rPr lang="en-US" sz="2400" dirty="0" smtClean="0"/>
              <a:t> tin; </a:t>
            </a:r>
            <a:endParaRPr lang="vi-VN" sz="2400" dirty="0" smtClean="0"/>
          </a:p>
          <a:p>
            <a:pPr lvl="1"/>
            <a:r>
              <a:rPr lang="en-US" sz="2400" dirty="0" err="1" smtClean="0"/>
              <a:t>Phòng</a:t>
            </a:r>
            <a:r>
              <a:rPr lang="en-US" sz="2400" dirty="0" smtClean="0"/>
              <a:t> </a:t>
            </a:r>
            <a:r>
              <a:rPr lang="en-US" sz="2400" dirty="0" err="1" smtClean="0"/>
              <a:t>Tài</a:t>
            </a:r>
            <a:r>
              <a:rPr lang="en-US" sz="2400" dirty="0" smtClean="0"/>
              <a:t> </a:t>
            </a:r>
            <a:r>
              <a:rPr lang="en-US" sz="2400" dirty="0" err="1" smtClean="0"/>
              <a:t>chính</a:t>
            </a:r>
            <a:r>
              <a:rPr lang="en-US" sz="2400" dirty="0" smtClean="0"/>
              <a:t> </a:t>
            </a:r>
            <a:r>
              <a:rPr lang="en-US" sz="2400" dirty="0" err="1" smtClean="0"/>
              <a:t>kế</a:t>
            </a:r>
            <a:r>
              <a:rPr lang="en-US" sz="2400" dirty="0" smtClean="0"/>
              <a:t> </a:t>
            </a:r>
            <a:r>
              <a:rPr lang="en-US" sz="2400" dirty="0" err="1" smtClean="0"/>
              <a:t>toán</a:t>
            </a:r>
            <a:r>
              <a:rPr lang="en-US" sz="2400" dirty="0" smtClean="0"/>
              <a:t>; </a:t>
            </a:r>
            <a:endParaRPr lang="vi-VN" sz="2400" dirty="0" smtClean="0"/>
          </a:p>
          <a:p>
            <a:pPr lvl="1"/>
            <a:r>
              <a:rPr lang="en-US" sz="2400" dirty="0" err="1" smtClean="0"/>
              <a:t>Khoa</a:t>
            </a:r>
            <a:r>
              <a:rPr lang="en-US" sz="2400" dirty="0" smtClean="0"/>
              <a:t> </a:t>
            </a:r>
            <a:r>
              <a:rPr lang="en-US" sz="2400" dirty="0" err="1" smtClean="0"/>
              <a:t>Dược</a:t>
            </a:r>
            <a:r>
              <a:rPr lang="en-US" sz="2400" dirty="0" smtClean="0"/>
              <a:t>. </a:t>
            </a:r>
            <a:endParaRPr lang="vi-VN" sz="2400" dirty="0" smtClean="0"/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Nội</a:t>
            </a:r>
            <a:r>
              <a:rPr lang="en-US" i="0" dirty="0" smtClean="0"/>
              <a:t> dung</a:t>
            </a:r>
            <a:endParaRPr lang="en-US" i="0" dirty="0">
              <a:solidFill>
                <a:schemeClr val="accent1"/>
              </a:solidFill>
            </a:endParaRPr>
          </a:p>
        </p:txBody>
      </p: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1676400" y="2286000"/>
            <a:ext cx="5943600" cy="609600"/>
            <a:chOff x="1440" y="1296"/>
            <a:chExt cx="3744" cy="384"/>
          </a:xfrm>
        </p:grpSpPr>
        <p:grpSp>
          <p:nvGrpSpPr>
            <p:cNvPr id="4" name="Group 42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083" name="Freeform 43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4" name="Freeform 44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5" name="Freeform 45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6" name="Freeform 46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7" name="Freeform 47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8" name="Freeform 48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9" name="Freeform 49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090" name="Rectangle 50"/>
            <p:cNvSpPr>
              <a:spLocks noChangeArrowheads="1"/>
            </p:cNvSpPr>
            <p:nvPr/>
          </p:nvSpPr>
          <p:spPr bwMode="auto">
            <a:xfrm>
              <a:off x="1872" y="1296"/>
              <a:ext cx="3312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hlink">
                          <a:gamma/>
                          <a:tint val="42353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Tổng</a:t>
              </a:r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</a:t>
              </a:r>
              <a:endParaRPr lang="en-US" sz="28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091" name="Line 51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52"/>
          <p:cNvGrpSpPr>
            <a:grpSpLocks/>
          </p:cNvGrpSpPr>
          <p:nvPr/>
        </p:nvGrpSpPr>
        <p:grpSpPr bwMode="auto">
          <a:xfrm>
            <a:off x="1676400" y="2971800"/>
            <a:ext cx="6553204" cy="609600"/>
            <a:chOff x="1440" y="1296"/>
            <a:chExt cx="4128" cy="384"/>
          </a:xfrm>
        </p:grpSpPr>
        <p:grpSp>
          <p:nvGrpSpPr>
            <p:cNvPr id="6" name="Group 53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094" name="Freeform 54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5" name="Freeform 55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6" name="Freeform 56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7" name="Freeform 57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8" name="Freeform 58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9" name="Freeform 59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0" name="Freeform 60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01" name="Rectangle 61"/>
            <p:cNvSpPr>
              <a:spLocks noChangeArrowheads="1"/>
            </p:cNvSpPr>
            <p:nvPr/>
          </p:nvSpPr>
          <p:spPr bwMode="auto">
            <a:xfrm>
              <a:off x="1872" y="1296"/>
              <a:ext cx="369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accent2">
                          <a:gamma/>
                          <a:tint val="24314"/>
                          <a:invGamma/>
                        </a:schemeClr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 bộ phận chức năng</a:t>
              </a:r>
            </a:p>
          </p:txBody>
        </p:sp>
        <p:sp>
          <p:nvSpPr>
            <p:cNvPr id="87102" name="Line 62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7BA6F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3"/>
          <p:cNvGrpSpPr>
            <a:grpSpLocks/>
          </p:cNvGrpSpPr>
          <p:nvPr/>
        </p:nvGrpSpPr>
        <p:grpSpPr bwMode="auto">
          <a:xfrm>
            <a:off x="1676400" y="3733801"/>
            <a:ext cx="6781800" cy="1077913"/>
            <a:chOff x="1440" y="1296"/>
            <a:chExt cx="3840" cy="679"/>
          </a:xfrm>
        </p:grpSpPr>
        <p:grpSp>
          <p:nvGrpSpPr>
            <p:cNvPr id="8" name="Group 64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105" name="Freeform 65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6" name="Freeform 66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7" name="Freeform 67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8" name="Freeform 68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9" name="Freeform 69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10" name="Freeform 70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11" name="Freeform 71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12" name="Rectangle 72"/>
            <p:cNvSpPr>
              <a:spLocks noChangeArrowheads="1"/>
            </p:cNvSpPr>
            <p:nvPr/>
          </p:nvSpPr>
          <p:spPr bwMode="auto">
            <a:xfrm>
              <a:off x="1872" y="1296"/>
              <a:ext cx="3408" cy="6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folHlink">
                          <a:gamma/>
                          <a:tint val="21176"/>
                          <a:invGamma/>
                        </a:schemeClr>
                      </a:gs>
                      <a:gs pos="100000">
                        <a:schemeClr val="fol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3200" b="1" dirty="0" err="1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Hệ</a:t>
              </a:r>
              <a:r>
                <a:rPr lang="en-US" sz="3200" b="1" dirty="0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thống</a:t>
              </a:r>
              <a:r>
                <a:rPr lang="en-US" sz="3200" b="1" dirty="0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thông</a:t>
              </a:r>
              <a:r>
                <a:rPr lang="en-US" sz="3200" b="1" dirty="0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tin </a:t>
              </a:r>
              <a:r>
                <a:rPr lang="en-US" sz="3200" b="1" dirty="0" err="1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bệnh</a:t>
              </a:r>
              <a:r>
                <a:rPr lang="en-US" sz="3200" b="1" dirty="0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viện</a:t>
              </a:r>
              <a:endParaRPr lang="en-US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13" name="Line 73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5535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Giới</a:t>
            </a:r>
            <a:r>
              <a:rPr lang="en-US" dirty="0" smtClean="0"/>
              <a:t> </a:t>
            </a:r>
            <a:r>
              <a:rPr lang="en-US" dirty="0" err="1" smtClean="0"/>
              <a:t>thiệu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err="1" smtClean="0"/>
              <a:t>Thông</a:t>
            </a:r>
            <a:r>
              <a:rPr lang="en-US" sz="2200" dirty="0" smtClean="0"/>
              <a:t> </a:t>
            </a:r>
            <a:r>
              <a:rPr lang="en-US" sz="2200" dirty="0" err="1" smtClean="0"/>
              <a:t>tư</a:t>
            </a:r>
            <a:r>
              <a:rPr lang="en-US" sz="2200" dirty="0" smtClean="0"/>
              <a:t> </a:t>
            </a:r>
            <a:r>
              <a:rPr lang="en-US" sz="2200" b="1" dirty="0" smtClean="0"/>
              <a:t>54/2017/TT-BYT</a:t>
            </a:r>
            <a:r>
              <a:rPr lang="en-US" sz="2200" dirty="0" smtClean="0"/>
              <a:t> </a:t>
            </a:r>
            <a:r>
              <a:rPr lang="en-US" sz="2200" dirty="0" err="1" smtClean="0"/>
              <a:t>ngày</a:t>
            </a:r>
            <a:r>
              <a:rPr lang="en-US" sz="2200" dirty="0" smtClean="0"/>
              <a:t> 29/12/2017 </a:t>
            </a:r>
            <a:r>
              <a:rPr lang="en-US" sz="2200" dirty="0" err="1" smtClean="0"/>
              <a:t>về</a:t>
            </a:r>
            <a:r>
              <a:rPr lang="en-US" sz="2200" dirty="0" smtClean="0"/>
              <a:t> Ban </a:t>
            </a:r>
            <a:r>
              <a:rPr lang="en-US" sz="2200" dirty="0" err="1" smtClean="0"/>
              <a:t>hành</a:t>
            </a:r>
            <a:r>
              <a:rPr lang="en-US" sz="2200" dirty="0" smtClean="0"/>
              <a:t> </a:t>
            </a:r>
            <a:r>
              <a:rPr lang="en-US" sz="2200" dirty="0" err="1" smtClean="0"/>
              <a:t>bộ</a:t>
            </a:r>
            <a:r>
              <a:rPr lang="en-US" sz="2200" dirty="0" smtClean="0"/>
              <a:t> </a:t>
            </a:r>
            <a:r>
              <a:rPr lang="en-US" sz="2200" dirty="0" err="1" smtClean="0"/>
              <a:t>tiêu</a:t>
            </a:r>
            <a:r>
              <a:rPr lang="en-US" sz="2200" dirty="0" smtClean="0"/>
              <a:t> </a:t>
            </a:r>
            <a:r>
              <a:rPr lang="en-US" sz="2200" dirty="0" err="1" smtClean="0"/>
              <a:t>chí</a:t>
            </a:r>
            <a:r>
              <a:rPr lang="en-US" sz="2200" dirty="0" smtClean="0"/>
              <a:t> </a:t>
            </a:r>
            <a:r>
              <a:rPr lang="en-US" sz="2200" dirty="0" err="1" smtClean="0"/>
              <a:t>ứng</a:t>
            </a:r>
            <a:r>
              <a:rPr lang="en-US" sz="2200" dirty="0" smtClean="0"/>
              <a:t> </a:t>
            </a:r>
            <a:r>
              <a:rPr lang="en-US" sz="2200" dirty="0" err="1" smtClean="0"/>
              <a:t>dụng</a:t>
            </a:r>
            <a:r>
              <a:rPr lang="en-US" sz="2200" dirty="0" smtClean="0"/>
              <a:t> </a:t>
            </a:r>
            <a:r>
              <a:rPr lang="en-US" sz="2200" dirty="0" err="1" smtClean="0"/>
              <a:t>công</a:t>
            </a:r>
            <a:r>
              <a:rPr lang="en-US" sz="2200" dirty="0" smtClean="0"/>
              <a:t> </a:t>
            </a:r>
            <a:r>
              <a:rPr lang="en-US" sz="2200" dirty="0" err="1" smtClean="0"/>
              <a:t>nghệ</a:t>
            </a:r>
            <a:r>
              <a:rPr lang="en-US" sz="2200" dirty="0" smtClean="0"/>
              <a:t> </a:t>
            </a:r>
            <a:r>
              <a:rPr lang="en-US" sz="2200" dirty="0" err="1" smtClean="0"/>
              <a:t>thông</a:t>
            </a:r>
            <a:r>
              <a:rPr lang="en-US" sz="2200" dirty="0" smtClean="0"/>
              <a:t> tin </a:t>
            </a:r>
            <a:r>
              <a:rPr lang="en-US" sz="2200" dirty="0" err="1" smtClean="0"/>
              <a:t>tại</a:t>
            </a:r>
            <a:r>
              <a:rPr lang="en-US" sz="2200" dirty="0" smtClean="0"/>
              <a:t> </a:t>
            </a:r>
            <a:r>
              <a:rPr lang="en-US" sz="2200" dirty="0" err="1" smtClean="0"/>
              <a:t>các</a:t>
            </a:r>
            <a:r>
              <a:rPr lang="en-US" sz="2200" dirty="0" smtClean="0"/>
              <a:t> </a:t>
            </a:r>
            <a:r>
              <a:rPr lang="en-US" sz="2200" dirty="0" err="1" smtClean="0"/>
              <a:t>cơ</a:t>
            </a:r>
            <a:r>
              <a:rPr lang="en-US" sz="2200" dirty="0" smtClean="0"/>
              <a:t> </a:t>
            </a:r>
            <a:r>
              <a:rPr lang="en-US" sz="2200" dirty="0" err="1" smtClean="0"/>
              <a:t>sở</a:t>
            </a:r>
            <a:r>
              <a:rPr lang="en-US" sz="2200" dirty="0" smtClean="0"/>
              <a:t> </a:t>
            </a:r>
            <a:r>
              <a:rPr lang="en-US" sz="2200" dirty="0" err="1" smtClean="0"/>
              <a:t>khám</a:t>
            </a:r>
            <a:r>
              <a:rPr lang="en-US" sz="2200" dirty="0" smtClean="0"/>
              <a:t> </a:t>
            </a:r>
            <a:r>
              <a:rPr lang="en-US" sz="2200" dirty="0" err="1" smtClean="0"/>
              <a:t>bệnh</a:t>
            </a:r>
            <a:r>
              <a:rPr lang="en-US" sz="2200" dirty="0" smtClean="0"/>
              <a:t>, </a:t>
            </a:r>
            <a:r>
              <a:rPr lang="en-US" sz="2200" dirty="0" err="1" smtClean="0"/>
              <a:t>chữa</a:t>
            </a:r>
            <a:r>
              <a:rPr lang="en-US" sz="2200" dirty="0" smtClean="0"/>
              <a:t> </a:t>
            </a:r>
            <a:r>
              <a:rPr lang="en-US" sz="2200" dirty="0" err="1" smtClean="0"/>
              <a:t>bệnh</a:t>
            </a:r>
            <a:r>
              <a:rPr lang="en-US" sz="2200" dirty="0" smtClean="0"/>
              <a:t>. </a:t>
            </a:r>
          </a:p>
          <a:p>
            <a:r>
              <a:rPr lang="en-US" sz="2200" dirty="0" smtClean="0"/>
              <a:t>Theo </a:t>
            </a:r>
            <a:r>
              <a:rPr lang="en-US" sz="2200" dirty="0" err="1" smtClean="0"/>
              <a:t>định</a:t>
            </a:r>
            <a:r>
              <a:rPr lang="en-US" sz="2200" dirty="0" smtClean="0"/>
              <a:t> </a:t>
            </a:r>
            <a:r>
              <a:rPr lang="en-US" sz="2200" dirty="0" err="1" smtClean="0"/>
              <a:t>nghĩa</a:t>
            </a:r>
            <a:r>
              <a:rPr lang="en-US" sz="2200" dirty="0" smtClean="0"/>
              <a:t> </a:t>
            </a:r>
            <a:r>
              <a:rPr lang="en-US" sz="2200" dirty="0" err="1" smtClean="0"/>
              <a:t>quy</a:t>
            </a:r>
            <a:r>
              <a:rPr lang="en-US" sz="2200" dirty="0" smtClean="0"/>
              <a:t> </a:t>
            </a:r>
            <a:r>
              <a:rPr lang="en-US" sz="2200" dirty="0" err="1" smtClean="0"/>
              <a:t>định</a:t>
            </a:r>
            <a:r>
              <a:rPr lang="en-US" sz="2200" dirty="0" smtClean="0"/>
              <a:t> </a:t>
            </a:r>
            <a:r>
              <a:rPr lang="en-US" sz="2200" dirty="0" err="1" smtClean="0"/>
              <a:t>tại</a:t>
            </a:r>
            <a:r>
              <a:rPr lang="en-US" sz="2200" dirty="0" smtClean="0"/>
              <a:t> </a:t>
            </a:r>
            <a:r>
              <a:rPr lang="en-US" sz="2200" dirty="0" err="1" smtClean="0"/>
              <a:t>thông</a:t>
            </a:r>
            <a:r>
              <a:rPr lang="en-US" sz="2200" dirty="0" smtClean="0"/>
              <a:t> </a:t>
            </a:r>
            <a:r>
              <a:rPr lang="en-US" sz="2200" dirty="0" err="1" smtClean="0"/>
              <a:t>tư</a:t>
            </a:r>
            <a:r>
              <a:rPr lang="en-US" sz="2200" dirty="0" smtClean="0"/>
              <a:t> </a:t>
            </a:r>
            <a:r>
              <a:rPr lang="en-US" sz="2200" b="1" dirty="0" smtClean="0"/>
              <a:t>54/2017/TT-BYT</a:t>
            </a:r>
            <a:r>
              <a:rPr lang="en-US" sz="2200" dirty="0" smtClean="0"/>
              <a:t> </a:t>
            </a:r>
            <a:r>
              <a:rPr lang="en-US" sz="2200" dirty="0" err="1" smtClean="0"/>
              <a:t>thì</a:t>
            </a:r>
            <a:r>
              <a:rPr lang="en-US" sz="2200" dirty="0" smtClean="0"/>
              <a:t> </a:t>
            </a:r>
            <a:r>
              <a:rPr lang="en-US" sz="2200" i="1" dirty="0" err="1" smtClean="0"/>
              <a:t>Hệ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thống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thông</a:t>
            </a:r>
            <a:r>
              <a:rPr lang="en-US" sz="2200" i="1" dirty="0" smtClean="0"/>
              <a:t> tin </a:t>
            </a:r>
            <a:r>
              <a:rPr lang="en-US" sz="2200" i="1" dirty="0" err="1" smtClean="0"/>
              <a:t>bệnh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viện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bao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gồm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hạ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tầng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công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nghệ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thông</a:t>
            </a:r>
            <a:r>
              <a:rPr lang="en-US" sz="2200" i="1" dirty="0" smtClean="0"/>
              <a:t> tin, </a:t>
            </a:r>
            <a:r>
              <a:rPr lang="en-US" sz="2200" i="1" dirty="0" err="1" smtClean="0"/>
              <a:t>các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phần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mềm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quản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lý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điều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hành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nghiệp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vụ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chung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trong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bệnh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viện</a:t>
            </a:r>
            <a:r>
              <a:rPr lang="en-US" sz="2200" i="1" dirty="0" smtClean="0"/>
              <a:t>, </a:t>
            </a:r>
            <a:r>
              <a:rPr lang="en-US" sz="2200" i="1" dirty="0" err="1" smtClean="0"/>
              <a:t>phần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mềm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quản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lý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bệnh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viện</a:t>
            </a:r>
            <a:r>
              <a:rPr lang="en-US" sz="2200" i="1" dirty="0" smtClean="0"/>
              <a:t> (HIS), …</a:t>
            </a:r>
          </a:p>
          <a:p>
            <a:r>
              <a:rPr lang="en-US" sz="2200" dirty="0" err="1" smtClean="0"/>
              <a:t>Thông</a:t>
            </a:r>
            <a:r>
              <a:rPr lang="en-US" sz="2200" dirty="0" smtClean="0"/>
              <a:t> </a:t>
            </a:r>
            <a:r>
              <a:rPr lang="en-US" sz="2200" dirty="0" err="1" smtClean="0"/>
              <a:t>tư</a:t>
            </a:r>
            <a:r>
              <a:rPr lang="en-US" sz="2200" dirty="0" smtClean="0"/>
              <a:t> </a:t>
            </a:r>
            <a:r>
              <a:rPr lang="en-US" sz="2200" b="1" dirty="0" smtClean="0"/>
              <a:t>46/2018/TT-BYT </a:t>
            </a:r>
            <a:r>
              <a:rPr lang="en-US" sz="2200" b="1" dirty="0" err="1" smtClean="0"/>
              <a:t>ngày</a:t>
            </a:r>
            <a:r>
              <a:rPr lang="en-US" sz="2200" b="1" dirty="0" smtClean="0"/>
              <a:t> 28/12/2018</a:t>
            </a:r>
            <a:r>
              <a:rPr lang="en-US" sz="2200" dirty="0" smtClean="0"/>
              <a:t> </a:t>
            </a:r>
            <a:r>
              <a:rPr lang="en-US" sz="2200" dirty="0" err="1" smtClean="0"/>
              <a:t>quy</a:t>
            </a:r>
            <a:r>
              <a:rPr lang="en-US" sz="2200" dirty="0" smtClean="0"/>
              <a:t> </a:t>
            </a:r>
            <a:r>
              <a:rPr lang="en-US" sz="2200" dirty="0" err="1" smtClean="0"/>
              <a:t>định</a:t>
            </a:r>
            <a:r>
              <a:rPr lang="en-US" sz="2200" dirty="0" smtClean="0"/>
              <a:t> </a:t>
            </a:r>
            <a:r>
              <a:rPr lang="en-US" sz="2200" dirty="0" err="1" smtClean="0"/>
              <a:t>về</a:t>
            </a:r>
            <a:r>
              <a:rPr lang="en-US" sz="2200" dirty="0" smtClean="0"/>
              <a:t> </a:t>
            </a:r>
            <a:r>
              <a:rPr lang="en-US" sz="2200" dirty="0" err="1" smtClean="0"/>
              <a:t>hồ</a:t>
            </a:r>
            <a:r>
              <a:rPr lang="en-US" sz="2200" dirty="0" smtClean="0"/>
              <a:t> </a:t>
            </a:r>
            <a:r>
              <a:rPr lang="en-US" sz="2200" dirty="0" err="1" smtClean="0"/>
              <a:t>sơ</a:t>
            </a:r>
            <a:r>
              <a:rPr lang="en-US" sz="2200" dirty="0" smtClean="0"/>
              <a:t> </a:t>
            </a:r>
            <a:r>
              <a:rPr lang="en-US" sz="2200" dirty="0" err="1" smtClean="0"/>
              <a:t>bệnh</a:t>
            </a:r>
            <a:r>
              <a:rPr lang="en-US" sz="2200" dirty="0" smtClean="0"/>
              <a:t> </a:t>
            </a:r>
            <a:r>
              <a:rPr lang="en-US" sz="2200" dirty="0" err="1" smtClean="0"/>
              <a:t>án</a:t>
            </a:r>
            <a:r>
              <a:rPr lang="en-US" sz="2200" dirty="0" smtClean="0"/>
              <a:t> </a:t>
            </a:r>
            <a:r>
              <a:rPr lang="en-US" sz="2200" dirty="0" err="1" smtClean="0"/>
              <a:t>điện</a:t>
            </a:r>
            <a:r>
              <a:rPr lang="en-US" sz="2200" dirty="0" smtClean="0"/>
              <a:t> </a:t>
            </a:r>
            <a:r>
              <a:rPr lang="en-US" sz="2200" dirty="0" err="1" smtClean="0"/>
              <a:t>tử</a:t>
            </a:r>
            <a:r>
              <a:rPr lang="en-US" sz="2200" dirty="0" smtClean="0"/>
              <a:t>. </a:t>
            </a:r>
            <a:r>
              <a:rPr lang="en-US" sz="2200" dirty="0" err="1" smtClean="0"/>
              <a:t>Thông</a:t>
            </a:r>
            <a:r>
              <a:rPr lang="en-US" sz="2200" dirty="0" smtClean="0"/>
              <a:t> </a:t>
            </a:r>
            <a:r>
              <a:rPr lang="en-US" sz="2200" dirty="0" err="1" smtClean="0"/>
              <a:t>tư</a:t>
            </a:r>
            <a:r>
              <a:rPr lang="en-US" sz="2200" dirty="0" smtClean="0"/>
              <a:t> </a:t>
            </a:r>
            <a:r>
              <a:rPr lang="en-US" sz="2200" dirty="0" err="1" smtClean="0"/>
              <a:t>này</a:t>
            </a:r>
            <a:r>
              <a:rPr lang="en-US" sz="2200" dirty="0" smtClean="0"/>
              <a:t> </a:t>
            </a:r>
            <a:r>
              <a:rPr lang="en-US" sz="2200" dirty="0" err="1" smtClean="0"/>
              <a:t>quy</a:t>
            </a:r>
            <a:r>
              <a:rPr lang="en-US" sz="2200" dirty="0" smtClean="0"/>
              <a:t> </a:t>
            </a:r>
            <a:r>
              <a:rPr lang="en-US" sz="2200" dirty="0" err="1" smtClean="0"/>
              <a:t>định</a:t>
            </a:r>
            <a:r>
              <a:rPr lang="en-US" sz="2200" dirty="0" smtClean="0"/>
              <a:t> </a:t>
            </a:r>
            <a:r>
              <a:rPr lang="en-US" sz="2200" dirty="0" err="1" smtClean="0"/>
              <a:t>việc</a:t>
            </a:r>
            <a:r>
              <a:rPr lang="en-US" sz="2200" dirty="0" smtClean="0"/>
              <a:t> </a:t>
            </a:r>
            <a:r>
              <a:rPr lang="en-US" sz="2200" dirty="0" err="1" smtClean="0"/>
              <a:t>lập</a:t>
            </a:r>
            <a:r>
              <a:rPr lang="en-US" sz="2200" dirty="0" smtClean="0"/>
              <a:t>, </a:t>
            </a:r>
            <a:r>
              <a:rPr lang="en-US" sz="2200" dirty="0" err="1" smtClean="0"/>
              <a:t>sử</a:t>
            </a:r>
            <a:r>
              <a:rPr lang="en-US" sz="2200" dirty="0" smtClean="0"/>
              <a:t> </a:t>
            </a:r>
            <a:r>
              <a:rPr lang="en-US" sz="2200" dirty="0" err="1" smtClean="0"/>
              <a:t>dụng</a:t>
            </a:r>
            <a:r>
              <a:rPr lang="en-US" sz="2200" dirty="0" smtClean="0"/>
              <a:t> </a:t>
            </a:r>
            <a:r>
              <a:rPr lang="en-US" sz="2200" dirty="0" err="1" smtClean="0"/>
              <a:t>và</a:t>
            </a:r>
            <a:r>
              <a:rPr lang="en-US" sz="2200" dirty="0" smtClean="0"/>
              <a:t> </a:t>
            </a:r>
            <a:r>
              <a:rPr lang="en-US" sz="2200" dirty="0" err="1" smtClean="0"/>
              <a:t>quản</a:t>
            </a:r>
            <a:r>
              <a:rPr lang="en-US" sz="2200" dirty="0" smtClean="0"/>
              <a:t> </a:t>
            </a:r>
            <a:r>
              <a:rPr lang="en-US" sz="2200" dirty="0" err="1" smtClean="0"/>
              <a:t>lý</a:t>
            </a:r>
            <a:r>
              <a:rPr lang="en-US" sz="2200" dirty="0" smtClean="0"/>
              <a:t> </a:t>
            </a:r>
            <a:r>
              <a:rPr lang="en-US" sz="2200" dirty="0" err="1" smtClean="0"/>
              <a:t>hồ</a:t>
            </a:r>
            <a:r>
              <a:rPr lang="en-US" sz="2200" dirty="0" smtClean="0"/>
              <a:t> </a:t>
            </a:r>
            <a:r>
              <a:rPr lang="en-US" sz="2200" dirty="0" err="1" smtClean="0"/>
              <a:t>sơ</a:t>
            </a:r>
            <a:r>
              <a:rPr lang="en-US" sz="2200" dirty="0" smtClean="0"/>
              <a:t> </a:t>
            </a:r>
            <a:r>
              <a:rPr lang="en-US" sz="2200" dirty="0" err="1" smtClean="0"/>
              <a:t>bệnh</a:t>
            </a:r>
            <a:r>
              <a:rPr lang="en-US" sz="2200" dirty="0" smtClean="0"/>
              <a:t> </a:t>
            </a:r>
            <a:r>
              <a:rPr lang="en-US" sz="2200" dirty="0" err="1" smtClean="0"/>
              <a:t>án</a:t>
            </a:r>
            <a:r>
              <a:rPr lang="en-US" sz="2200" dirty="0" smtClean="0"/>
              <a:t> </a:t>
            </a:r>
            <a:r>
              <a:rPr lang="en-US" sz="2200" dirty="0" err="1" smtClean="0"/>
              <a:t>điện</a:t>
            </a:r>
            <a:r>
              <a:rPr lang="en-US" sz="2200" dirty="0" smtClean="0"/>
              <a:t> </a:t>
            </a:r>
            <a:r>
              <a:rPr lang="en-US" sz="2200" dirty="0" err="1" smtClean="0"/>
              <a:t>tử</a:t>
            </a:r>
            <a:r>
              <a:rPr lang="en-US" sz="2200" dirty="0" smtClean="0"/>
              <a:t> </a:t>
            </a:r>
            <a:r>
              <a:rPr lang="en-US" sz="2200" dirty="0" err="1" smtClean="0"/>
              <a:t>tại</a:t>
            </a:r>
            <a:r>
              <a:rPr lang="en-US" sz="2200" dirty="0" smtClean="0"/>
              <a:t> </a:t>
            </a:r>
            <a:r>
              <a:rPr lang="en-US" sz="2200" dirty="0" err="1" smtClean="0"/>
              <a:t>các</a:t>
            </a:r>
            <a:r>
              <a:rPr lang="en-US" sz="2200" dirty="0" smtClean="0"/>
              <a:t> </a:t>
            </a:r>
            <a:r>
              <a:rPr lang="en-US" sz="2200" dirty="0" err="1" smtClean="0"/>
              <a:t>cơ</a:t>
            </a:r>
            <a:r>
              <a:rPr lang="en-US" sz="2200" dirty="0" smtClean="0"/>
              <a:t> </a:t>
            </a:r>
            <a:r>
              <a:rPr lang="en-US" sz="2200" dirty="0" err="1" smtClean="0"/>
              <a:t>sở</a:t>
            </a:r>
            <a:r>
              <a:rPr lang="en-US" sz="2200" dirty="0" smtClean="0"/>
              <a:t> </a:t>
            </a:r>
            <a:r>
              <a:rPr lang="en-US" sz="2200" dirty="0" err="1" smtClean="0"/>
              <a:t>khám</a:t>
            </a:r>
            <a:r>
              <a:rPr lang="en-US" sz="2200" dirty="0" smtClean="0"/>
              <a:t> </a:t>
            </a:r>
            <a:r>
              <a:rPr lang="en-US" sz="2200" dirty="0" err="1" smtClean="0"/>
              <a:t>bệnh</a:t>
            </a:r>
            <a:r>
              <a:rPr lang="en-US" sz="2200" dirty="0" smtClean="0"/>
              <a:t>, </a:t>
            </a:r>
            <a:r>
              <a:rPr lang="en-US" sz="2200" dirty="0" err="1" smtClean="0"/>
              <a:t>chữa</a:t>
            </a:r>
            <a:r>
              <a:rPr lang="en-US" sz="2200" dirty="0" smtClean="0"/>
              <a:t> </a:t>
            </a:r>
            <a:r>
              <a:rPr lang="en-US" sz="2200" dirty="0" err="1" smtClean="0"/>
              <a:t>bệnh</a:t>
            </a:r>
            <a:r>
              <a:rPr lang="en-US" sz="2200" dirty="0" smtClean="0"/>
              <a:t> </a:t>
            </a:r>
            <a:r>
              <a:rPr lang="en-US" sz="2200" dirty="0" err="1" smtClean="0"/>
              <a:t>đã</a:t>
            </a:r>
            <a:r>
              <a:rPr lang="en-US" sz="2200" dirty="0" smtClean="0"/>
              <a:t> </a:t>
            </a:r>
            <a:r>
              <a:rPr lang="en-US" sz="2200" dirty="0" err="1" smtClean="0"/>
              <a:t>được</a:t>
            </a:r>
            <a:r>
              <a:rPr lang="en-US" sz="2200" dirty="0" smtClean="0"/>
              <a:t> </a:t>
            </a:r>
            <a:r>
              <a:rPr lang="en-US" sz="2200" dirty="0" err="1" smtClean="0"/>
              <a:t>cấp</a:t>
            </a:r>
            <a:r>
              <a:rPr lang="en-US" sz="2200" dirty="0" smtClean="0"/>
              <a:t> </a:t>
            </a:r>
            <a:r>
              <a:rPr lang="en-US" sz="2200" dirty="0" err="1" smtClean="0"/>
              <a:t>giấy</a:t>
            </a:r>
            <a:r>
              <a:rPr lang="en-US" sz="2200" dirty="0" smtClean="0"/>
              <a:t> </a:t>
            </a:r>
            <a:r>
              <a:rPr lang="en-US" sz="2200" dirty="0" err="1" smtClean="0"/>
              <a:t>phép</a:t>
            </a:r>
            <a:r>
              <a:rPr lang="en-US" sz="2200" dirty="0" smtClean="0"/>
              <a:t> </a:t>
            </a:r>
            <a:r>
              <a:rPr lang="en-US" sz="2200" dirty="0" err="1" smtClean="0"/>
              <a:t>hoạt</a:t>
            </a:r>
            <a:r>
              <a:rPr lang="en-US" sz="2200" dirty="0" smtClean="0"/>
              <a:t> </a:t>
            </a:r>
            <a:r>
              <a:rPr lang="en-US" sz="2200" dirty="0" err="1" smtClean="0"/>
              <a:t>động</a:t>
            </a:r>
            <a:r>
              <a:rPr lang="en-US" sz="2200" dirty="0" smtClean="0"/>
              <a:t> </a:t>
            </a:r>
            <a:r>
              <a:rPr lang="en-US" sz="2200" dirty="0" err="1" smtClean="0"/>
              <a:t>theo</a:t>
            </a:r>
            <a:r>
              <a:rPr lang="en-US" sz="2200" dirty="0" smtClean="0"/>
              <a:t> </a:t>
            </a:r>
            <a:r>
              <a:rPr lang="en-US" sz="2200" dirty="0" err="1" smtClean="0"/>
              <a:t>quy</a:t>
            </a:r>
            <a:r>
              <a:rPr lang="en-US" sz="2200" dirty="0" smtClean="0"/>
              <a:t> </a:t>
            </a:r>
            <a:r>
              <a:rPr lang="en-US" sz="2200" dirty="0" err="1" smtClean="0"/>
              <a:t>định</a:t>
            </a:r>
            <a:r>
              <a:rPr lang="en-US" sz="2200" dirty="0" smtClean="0"/>
              <a:t> </a:t>
            </a:r>
            <a:r>
              <a:rPr lang="en-US" sz="2200" dirty="0" err="1" smtClean="0"/>
              <a:t>của</a:t>
            </a:r>
            <a:r>
              <a:rPr lang="en-US" sz="2200" dirty="0" smtClean="0"/>
              <a:t> </a:t>
            </a:r>
            <a:r>
              <a:rPr lang="en-US" sz="2200" dirty="0" err="1" smtClean="0"/>
              <a:t>Luật</a:t>
            </a:r>
            <a:r>
              <a:rPr lang="en-US" sz="2200" dirty="0" smtClean="0"/>
              <a:t> </a:t>
            </a:r>
            <a:r>
              <a:rPr lang="en-US" sz="2200" dirty="0" err="1" smtClean="0"/>
              <a:t>Khám</a:t>
            </a:r>
            <a:r>
              <a:rPr lang="en-US" sz="2200" dirty="0" smtClean="0"/>
              <a:t> </a:t>
            </a:r>
            <a:r>
              <a:rPr lang="en-US" sz="2200" dirty="0" err="1" smtClean="0"/>
              <a:t>bệnh</a:t>
            </a:r>
            <a:r>
              <a:rPr lang="en-US" sz="2200" dirty="0" smtClean="0"/>
              <a:t>, </a:t>
            </a:r>
            <a:r>
              <a:rPr lang="en-US" sz="2200" dirty="0" err="1" smtClean="0"/>
              <a:t>chữa</a:t>
            </a:r>
            <a:r>
              <a:rPr lang="en-US" sz="2200" dirty="0" smtClean="0"/>
              <a:t> </a:t>
            </a:r>
            <a:r>
              <a:rPr lang="en-US" sz="2200" dirty="0" err="1" smtClean="0"/>
              <a:t>bệnh</a:t>
            </a:r>
            <a:r>
              <a:rPr lang="en-US" sz="2200" dirty="0" smtClean="0"/>
              <a:t>.</a:t>
            </a:r>
            <a:endParaRPr lang="vi-VN" sz="2200" dirty="0" smtClean="0"/>
          </a:p>
          <a:p>
            <a:endParaRPr lang="vi-VN" sz="2200" dirty="0" smtClean="0"/>
          </a:p>
          <a:p>
            <a:endParaRPr lang="vi-VN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Khái</a:t>
            </a:r>
            <a:r>
              <a:rPr lang="en-US" dirty="0" smtClean="0"/>
              <a:t> </a:t>
            </a:r>
            <a:r>
              <a:rPr lang="en-US" dirty="0" err="1" smtClean="0"/>
              <a:t>niệm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con (</a:t>
            </a:r>
            <a:r>
              <a:rPr lang="en-US" i="1" dirty="0" smtClean="0"/>
              <a:t>subsystem</a:t>
            </a:r>
            <a:r>
              <a:rPr lang="en-US" dirty="0" smtClean="0"/>
              <a:t>) </a:t>
            </a:r>
            <a:r>
              <a:rPr lang="en-US" dirty="0" err="1" smtClean="0"/>
              <a:t>kỹ</a:t>
            </a:r>
            <a:r>
              <a:rPr lang="en-US" dirty="0" smtClean="0"/>
              <a:t> </a:t>
            </a:r>
            <a:r>
              <a:rPr lang="en-US" dirty="0" err="1" smtClean="0"/>
              <a:t>thuật</a:t>
            </a:r>
            <a:r>
              <a:rPr lang="en-US" dirty="0" smtClean="0"/>
              <a:t> -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r>
              <a:rPr lang="en-US" dirty="0" smtClean="0"/>
              <a:t>, </a:t>
            </a:r>
            <a:r>
              <a:rPr lang="en-US" dirty="0" err="1" smtClean="0"/>
              <a:t>bao</a:t>
            </a:r>
            <a:r>
              <a:rPr lang="en-US" dirty="0" smtClean="0"/>
              <a:t> </a:t>
            </a:r>
            <a:r>
              <a:rPr lang="en-US" dirty="0" err="1" smtClean="0"/>
              <a:t>gồm</a:t>
            </a:r>
            <a:r>
              <a:rPr lang="en-US" dirty="0" smtClean="0"/>
              <a:t> </a:t>
            </a:r>
            <a:r>
              <a:rPr lang="en-US" dirty="0" err="1" smtClean="0"/>
              <a:t>tất</a:t>
            </a:r>
            <a:r>
              <a:rPr lang="en-US" dirty="0" smtClean="0"/>
              <a:t> </a:t>
            </a:r>
            <a:r>
              <a:rPr lang="en-US" dirty="0" err="1" smtClean="0"/>
              <a:t>cả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việc</a:t>
            </a:r>
            <a:r>
              <a:rPr lang="en-US" dirty="0" smtClean="0"/>
              <a:t> </a:t>
            </a:r>
            <a:r>
              <a:rPr lang="en-US" dirty="0" err="1" smtClean="0"/>
              <a:t>xử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cũng</a:t>
            </a:r>
            <a:r>
              <a:rPr lang="en-US" dirty="0" smtClean="0"/>
              <a:t> </a:t>
            </a:r>
            <a:r>
              <a:rPr lang="en-US" dirty="0" err="1" smtClean="0"/>
              <a:t>như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tác</a:t>
            </a:r>
            <a:r>
              <a:rPr lang="en-US" dirty="0" smtClean="0"/>
              <a:t> </a:t>
            </a:r>
            <a:r>
              <a:rPr lang="en-US" dirty="0" err="1" smtClean="0"/>
              <a:t>nhân</a:t>
            </a:r>
            <a:r>
              <a:rPr lang="en-US" dirty="0" smtClean="0"/>
              <a:t> </a:t>
            </a:r>
            <a:r>
              <a:rPr lang="en-US" dirty="0" err="1" smtClean="0"/>
              <a:t>kỹ</a:t>
            </a:r>
            <a:r>
              <a:rPr lang="en-US" dirty="0" smtClean="0"/>
              <a:t> </a:t>
            </a:r>
            <a:r>
              <a:rPr lang="en-US" dirty="0" err="1" smtClean="0"/>
              <a:t>thuật</a:t>
            </a:r>
            <a:r>
              <a:rPr lang="en-US" dirty="0" smtClean="0"/>
              <a:t> </a:t>
            </a:r>
            <a:r>
              <a:rPr lang="en-US" dirty="0" err="1" smtClean="0"/>
              <a:t>hoặc</a:t>
            </a:r>
            <a:r>
              <a:rPr lang="en-US" dirty="0" smtClean="0"/>
              <a:t> con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liên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vai</a:t>
            </a:r>
            <a:r>
              <a:rPr lang="en-US" dirty="0" smtClean="0"/>
              <a:t> </a:t>
            </a:r>
            <a:r>
              <a:rPr lang="en-US" dirty="0" err="1" smtClean="0"/>
              <a:t>trò</a:t>
            </a:r>
            <a:r>
              <a:rPr lang="en-US" dirty="0" smtClean="0"/>
              <a:t> </a:t>
            </a:r>
            <a:r>
              <a:rPr lang="en-US" dirty="0" err="1" smtClean="0"/>
              <a:t>xử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tiêu</a:t>
            </a:r>
            <a:r>
              <a:rPr lang="en-US" dirty="0" smtClean="0"/>
              <a:t> </a:t>
            </a:r>
            <a:r>
              <a:rPr lang="en-US" dirty="0" err="1" smtClean="0"/>
              <a:t>biểu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năng</a:t>
            </a:r>
            <a:r>
              <a:rPr lang="en-US" dirty="0" smtClean="0"/>
              <a:t> </a:t>
            </a:r>
            <a:r>
              <a:rPr lang="en-US" dirty="0" err="1" smtClean="0"/>
              <a:t>tổng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(</a:t>
            </a:r>
            <a:r>
              <a:rPr lang="en-US" i="1" dirty="0" err="1" smtClean="0"/>
              <a:t>chức</a:t>
            </a:r>
            <a:r>
              <a:rPr lang="en-US" i="1" dirty="0" smtClean="0"/>
              <a:t> </a:t>
            </a:r>
            <a:r>
              <a:rPr lang="en-US" i="1" dirty="0" err="1" smtClean="0"/>
              <a:t>năng</a:t>
            </a:r>
            <a:r>
              <a:rPr lang="en-US" i="1" dirty="0" smtClean="0"/>
              <a:t> </a:t>
            </a:r>
            <a:r>
              <a:rPr lang="en-US" i="1" dirty="0" err="1" smtClean="0"/>
              <a:t>của</a:t>
            </a:r>
            <a:r>
              <a:rPr lang="en-US" i="1" dirty="0" smtClean="0"/>
              <a:t> </a:t>
            </a:r>
            <a:r>
              <a:rPr lang="en-US" i="1" dirty="0" err="1" smtClean="0"/>
              <a:t>bệnh</a:t>
            </a:r>
            <a:r>
              <a:rPr lang="en-US" i="1" dirty="0" smtClean="0"/>
              <a:t> </a:t>
            </a:r>
            <a:r>
              <a:rPr lang="en-US" i="1" dirty="0" err="1" smtClean="0"/>
              <a:t>viện</a:t>
            </a:r>
            <a:r>
              <a:rPr lang="en-US" dirty="0" smtClean="0"/>
              <a:t>),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nghiệp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,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xử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. </a:t>
            </a:r>
            <a:endParaRPr lang="vi-VN" dirty="0" smtClean="0"/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Khái</a:t>
            </a:r>
            <a:r>
              <a:rPr lang="en-US" dirty="0" smtClean="0"/>
              <a:t> </a:t>
            </a:r>
            <a:r>
              <a:rPr lang="en-US" dirty="0" err="1" smtClean="0"/>
              <a:t>niệm</a:t>
            </a:r>
            <a:r>
              <a:rPr lang="en-US" dirty="0" smtClean="0"/>
              <a:t> (</a:t>
            </a:r>
            <a:r>
              <a:rPr lang="en-US" dirty="0" err="1" smtClean="0"/>
              <a:t>tiếp</a:t>
            </a:r>
            <a:r>
              <a:rPr lang="en-US" dirty="0" smtClean="0"/>
              <a:t>)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tiêu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r>
              <a:rPr lang="en-US" dirty="0" smtClean="0"/>
              <a:t>: </a:t>
            </a:r>
          </a:p>
          <a:p>
            <a:pPr lvl="1"/>
            <a:r>
              <a:rPr lang="en-US" sz="2400" dirty="0" smtClean="0"/>
              <a:t>Cho </a:t>
            </a:r>
            <a:r>
              <a:rPr lang="en-US" sz="2400" dirty="0" err="1" smtClean="0"/>
              <a:t>phép</a:t>
            </a:r>
            <a:r>
              <a:rPr lang="en-US" sz="2400" dirty="0" smtClean="0"/>
              <a:t> </a:t>
            </a:r>
            <a:r>
              <a:rPr lang="en-US" sz="2400" dirty="0" err="1" smtClean="0"/>
              <a:t>thực</a:t>
            </a:r>
            <a:r>
              <a:rPr lang="en-US" sz="2400" dirty="0" smtClean="0"/>
              <a:t> </a:t>
            </a:r>
            <a:r>
              <a:rPr lang="en-US" sz="2400" dirty="0" err="1" smtClean="0"/>
              <a:t>hiện</a:t>
            </a:r>
            <a:r>
              <a:rPr lang="en-US" sz="2400" dirty="0" smtClean="0"/>
              <a:t> </a:t>
            </a:r>
            <a:r>
              <a:rPr lang="en-US" sz="2400" dirty="0" err="1" smtClean="0"/>
              <a:t>đầy</a:t>
            </a:r>
            <a:r>
              <a:rPr lang="en-US" sz="2400" dirty="0" smtClean="0"/>
              <a:t> </a:t>
            </a:r>
            <a:r>
              <a:rPr lang="en-US" sz="2400" dirty="0" err="1" smtClean="0"/>
              <a:t>đủ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chức</a:t>
            </a:r>
            <a:r>
              <a:rPr lang="en-US" sz="2400" dirty="0" smtClean="0"/>
              <a:t> </a:t>
            </a:r>
            <a:r>
              <a:rPr lang="en-US" sz="2400" dirty="0" err="1" smtClean="0"/>
              <a:t>năng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r>
              <a:rPr lang="en-US" sz="2400" dirty="0" err="1" smtClean="0"/>
              <a:t>bệnh</a:t>
            </a:r>
            <a:r>
              <a:rPr lang="en-US" sz="2400" dirty="0" smtClean="0"/>
              <a:t> </a:t>
            </a:r>
            <a:r>
              <a:rPr lang="en-US" sz="2400" dirty="0" err="1" smtClean="0"/>
              <a:t>viện</a:t>
            </a:r>
            <a:r>
              <a:rPr lang="en-US" sz="2400" dirty="0" smtClean="0"/>
              <a:t> </a:t>
            </a:r>
            <a:r>
              <a:rPr lang="en-US" sz="2400" dirty="0" err="1" smtClean="0"/>
              <a:t>nhằm</a:t>
            </a:r>
            <a:r>
              <a:rPr lang="en-US" sz="2400" dirty="0" smtClean="0"/>
              <a:t> </a:t>
            </a:r>
            <a:r>
              <a:rPr lang="en-US" sz="2400" dirty="0" err="1" smtClean="0"/>
              <a:t>chăm</a:t>
            </a:r>
            <a:r>
              <a:rPr lang="en-US" sz="2400" dirty="0" smtClean="0"/>
              <a:t> </a:t>
            </a:r>
            <a:r>
              <a:rPr lang="en-US" sz="2400" dirty="0" err="1" smtClean="0"/>
              <a:t>sóc</a:t>
            </a:r>
            <a:r>
              <a:rPr lang="en-US" sz="2400" dirty="0" smtClean="0"/>
              <a:t> </a:t>
            </a:r>
            <a:r>
              <a:rPr lang="en-US" sz="2400" dirty="0" err="1" smtClean="0"/>
              <a:t>sức</a:t>
            </a:r>
            <a:r>
              <a:rPr lang="en-US" sz="2400" dirty="0" smtClean="0"/>
              <a:t> </a:t>
            </a:r>
            <a:r>
              <a:rPr lang="en-US" sz="2400" dirty="0" err="1" smtClean="0"/>
              <a:t>khỏe</a:t>
            </a:r>
            <a:r>
              <a:rPr lang="en-US" sz="2400" dirty="0" smtClean="0"/>
              <a:t> </a:t>
            </a:r>
            <a:r>
              <a:rPr lang="en-US" sz="2400" dirty="0" err="1" smtClean="0"/>
              <a:t>bệnh</a:t>
            </a:r>
            <a:r>
              <a:rPr lang="en-US" sz="2400" dirty="0" smtClean="0"/>
              <a:t> </a:t>
            </a:r>
            <a:r>
              <a:rPr lang="en-US" sz="2400" dirty="0" err="1" smtClean="0"/>
              <a:t>nhân</a:t>
            </a:r>
            <a:r>
              <a:rPr lang="en-US" sz="2400" dirty="0" smtClean="0"/>
              <a:t>, </a:t>
            </a:r>
            <a:r>
              <a:rPr lang="en-US" sz="2400" dirty="0" err="1" smtClean="0"/>
              <a:t>bao</a:t>
            </a:r>
            <a:r>
              <a:rPr lang="en-US" sz="2400" dirty="0" smtClean="0"/>
              <a:t> </a:t>
            </a:r>
            <a:r>
              <a:rPr lang="en-US" sz="2400" dirty="0" err="1" smtClean="0"/>
              <a:t>gồm</a:t>
            </a:r>
            <a:r>
              <a:rPr lang="en-US" sz="2400" dirty="0" smtClean="0"/>
              <a:t> </a:t>
            </a:r>
            <a:r>
              <a:rPr lang="en-US" sz="2400" dirty="0" err="1" smtClean="0"/>
              <a:t>quản</a:t>
            </a:r>
            <a:r>
              <a:rPr lang="en-US" sz="2400" dirty="0" smtClean="0"/>
              <a:t> </a:t>
            </a:r>
            <a:r>
              <a:rPr lang="en-US" sz="2400" dirty="0" err="1" smtClean="0"/>
              <a:t>lý</a:t>
            </a:r>
            <a:r>
              <a:rPr lang="en-US" sz="2400" dirty="0" smtClean="0"/>
              <a:t> </a:t>
            </a:r>
            <a:r>
              <a:rPr lang="en-US" sz="2400" dirty="0" err="1" smtClean="0"/>
              <a:t>bệnh</a:t>
            </a:r>
            <a:r>
              <a:rPr lang="en-US" sz="2400" dirty="0" smtClean="0"/>
              <a:t> </a:t>
            </a:r>
            <a:r>
              <a:rPr lang="en-US" sz="2400" dirty="0" err="1" smtClean="0"/>
              <a:t>nhân</a:t>
            </a:r>
            <a:r>
              <a:rPr lang="en-US" sz="2400" dirty="0" smtClean="0"/>
              <a:t>,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tính</a:t>
            </a:r>
            <a:r>
              <a:rPr lang="en-US" sz="2400" dirty="0" smtClean="0"/>
              <a:t> </a:t>
            </a:r>
            <a:r>
              <a:rPr lang="en-US" sz="2400" dirty="0" err="1" smtClean="0"/>
              <a:t>đến</a:t>
            </a:r>
            <a:r>
              <a:rPr lang="en-US" sz="2400" dirty="0" smtClean="0"/>
              <a:t> </a:t>
            </a:r>
            <a:r>
              <a:rPr lang="en-US" sz="2400" dirty="0" err="1" smtClean="0"/>
              <a:t>mục</a:t>
            </a:r>
            <a:r>
              <a:rPr lang="en-US" sz="2400" dirty="0" smtClean="0"/>
              <a:t> </a:t>
            </a:r>
            <a:r>
              <a:rPr lang="en-US" sz="2400" dirty="0" err="1" smtClean="0"/>
              <a:t>tiêu</a:t>
            </a:r>
            <a:r>
              <a:rPr lang="en-US" sz="2400" dirty="0" smtClean="0"/>
              <a:t> </a:t>
            </a:r>
            <a:r>
              <a:rPr lang="en-US" sz="2400" dirty="0" err="1" smtClean="0"/>
              <a:t>quản</a:t>
            </a:r>
            <a:r>
              <a:rPr lang="en-US" sz="2400" dirty="0" smtClean="0"/>
              <a:t> </a:t>
            </a:r>
            <a:r>
              <a:rPr lang="en-US" sz="2400" dirty="0" err="1" smtClean="0"/>
              <a:t>lý</a:t>
            </a:r>
            <a:r>
              <a:rPr lang="en-US" sz="2400" dirty="0" smtClean="0"/>
              <a:t> </a:t>
            </a:r>
            <a:r>
              <a:rPr lang="en-US" sz="2400" dirty="0" err="1" smtClean="0"/>
              <a:t>kinh</a:t>
            </a:r>
            <a:r>
              <a:rPr lang="en-US" sz="2400" dirty="0" smtClean="0"/>
              <a:t> </a:t>
            </a:r>
            <a:r>
              <a:rPr lang="en-US" sz="2400" dirty="0" err="1" smtClean="0"/>
              <a:t>tế</a:t>
            </a:r>
            <a:r>
              <a:rPr lang="en-US" sz="2400" dirty="0" smtClean="0"/>
              <a:t> </a:t>
            </a: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bệnh</a:t>
            </a:r>
            <a:r>
              <a:rPr lang="en-US" sz="2400" dirty="0" smtClean="0"/>
              <a:t> </a:t>
            </a:r>
            <a:r>
              <a:rPr lang="en-US" sz="2400" dirty="0" err="1" smtClean="0"/>
              <a:t>viện</a:t>
            </a:r>
            <a:r>
              <a:rPr lang="en-US" sz="2400" dirty="0" smtClean="0"/>
              <a:t> </a:t>
            </a:r>
            <a:r>
              <a:rPr lang="en-US" sz="2400" dirty="0" err="1" smtClean="0"/>
              <a:t>cũng</a:t>
            </a:r>
            <a:r>
              <a:rPr lang="en-US" sz="2400" dirty="0" smtClean="0"/>
              <a:t> </a:t>
            </a:r>
            <a:r>
              <a:rPr lang="en-US" sz="2400" dirty="0" err="1" smtClean="0"/>
              <a:t>như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yêu</a:t>
            </a:r>
            <a:r>
              <a:rPr lang="en-US" sz="2400" dirty="0" smtClean="0"/>
              <a:t> </a:t>
            </a:r>
            <a:r>
              <a:rPr lang="en-US" sz="2400" dirty="0" err="1" smtClean="0"/>
              <a:t>cầu</a:t>
            </a:r>
            <a:r>
              <a:rPr lang="en-US" sz="2400" dirty="0" smtClean="0"/>
              <a:t> </a:t>
            </a:r>
            <a:r>
              <a:rPr lang="en-US" sz="2400" dirty="0" err="1" smtClean="0"/>
              <a:t>pháp</a:t>
            </a:r>
            <a:r>
              <a:rPr lang="en-US" sz="2400" dirty="0" smtClean="0"/>
              <a:t> </a:t>
            </a:r>
            <a:r>
              <a:rPr lang="en-US" sz="2400" dirty="0" err="1" smtClean="0"/>
              <a:t>lý</a:t>
            </a:r>
            <a:r>
              <a:rPr lang="en-US" sz="2400" dirty="0" smtClean="0"/>
              <a:t> </a:t>
            </a:r>
            <a:r>
              <a:rPr lang="en-US" sz="2400" dirty="0" err="1" smtClean="0"/>
              <a:t>như</a:t>
            </a:r>
            <a:r>
              <a:rPr lang="en-US" sz="2400" dirty="0" smtClean="0"/>
              <a:t>: </a:t>
            </a:r>
            <a:r>
              <a:rPr lang="en-US" sz="2400" dirty="0" err="1" smtClean="0"/>
              <a:t>bảo</a:t>
            </a:r>
            <a:r>
              <a:rPr lang="en-US" sz="2400" dirty="0" smtClean="0"/>
              <a:t> </a:t>
            </a:r>
            <a:r>
              <a:rPr lang="en-US" sz="2400" dirty="0" err="1" smtClean="0"/>
              <a:t>vệ</a:t>
            </a:r>
            <a:r>
              <a:rPr lang="en-US" sz="2400" dirty="0" smtClean="0"/>
              <a:t> </a:t>
            </a:r>
            <a:r>
              <a:rPr lang="en-US" sz="2400" dirty="0" err="1" smtClean="0"/>
              <a:t>dữ</a:t>
            </a:r>
            <a:r>
              <a:rPr lang="en-US" sz="2400" dirty="0" smtClean="0"/>
              <a:t> </a:t>
            </a:r>
            <a:r>
              <a:rPr lang="en-US" sz="2400" dirty="0" err="1" smtClean="0"/>
              <a:t>liệu</a:t>
            </a:r>
            <a:r>
              <a:rPr lang="en-US" sz="2400" dirty="0" smtClean="0"/>
              <a:t>, </a:t>
            </a:r>
            <a:r>
              <a:rPr lang="en-US" sz="2400" dirty="0" err="1" smtClean="0"/>
              <a:t>thanh</a:t>
            </a:r>
            <a:r>
              <a:rPr lang="en-US" sz="2400" dirty="0" smtClean="0"/>
              <a:t> </a:t>
            </a:r>
            <a:r>
              <a:rPr lang="en-US" sz="2400" dirty="0" err="1" smtClean="0"/>
              <a:t>toán</a:t>
            </a:r>
            <a:r>
              <a:rPr lang="en-US" sz="2400" dirty="0" smtClean="0"/>
              <a:t> </a:t>
            </a:r>
            <a:r>
              <a:rPr lang="en-US" sz="2400" dirty="0" err="1" smtClean="0"/>
              <a:t>bảo</a:t>
            </a:r>
            <a:r>
              <a:rPr lang="en-US" sz="2400" dirty="0" smtClean="0"/>
              <a:t> </a:t>
            </a:r>
            <a:r>
              <a:rPr lang="en-US" sz="2400" dirty="0" err="1" smtClean="0"/>
              <a:t>hiểm</a:t>
            </a:r>
            <a:r>
              <a:rPr lang="en-US" sz="2400" dirty="0" smtClean="0"/>
              <a:t> y </a:t>
            </a:r>
            <a:r>
              <a:rPr lang="en-US" sz="2400" dirty="0" err="1" smtClean="0"/>
              <a:t>tế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yêu</a:t>
            </a:r>
            <a:r>
              <a:rPr lang="en-US" sz="2400" dirty="0" smtClean="0"/>
              <a:t> </a:t>
            </a:r>
            <a:r>
              <a:rPr lang="en-US" sz="2400" dirty="0" err="1" smtClean="0"/>
              <a:t>cầu</a:t>
            </a:r>
            <a:r>
              <a:rPr lang="en-US" sz="2400" dirty="0" smtClean="0"/>
              <a:t> </a:t>
            </a:r>
            <a:r>
              <a:rPr lang="en-US" sz="2400" dirty="0" err="1" smtClean="0"/>
              <a:t>khác</a:t>
            </a:r>
            <a:r>
              <a:rPr lang="en-US" sz="2400" dirty="0" smtClean="0"/>
              <a:t> </a:t>
            </a:r>
            <a:r>
              <a:rPr lang="en-US" sz="2400" dirty="0" err="1" smtClean="0"/>
              <a:t>như</a:t>
            </a:r>
            <a:r>
              <a:rPr lang="en-US" sz="2400" dirty="0" smtClean="0"/>
              <a:t>: </a:t>
            </a:r>
            <a:r>
              <a:rPr lang="en-US" sz="2400" dirty="0" err="1" smtClean="0"/>
              <a:t>quyết</a:t>
            </a:r>
            <a:r>
              <a:rPr lang="en-US" sz="2400" dirty="0" smtClean="0"/>
              <a:t> </a:t>
            </a:r>
            <a:r>
              <a:rPr lang="en-US" sz="2400" dirty="0" err="1" smtClean="0"/>
              <a:t>định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ban </a:t>
            </a:r>
            <a:r>
              <a:rPr lang="en-US" sz="2400" dirty="0" err="1" smtClean="0"/>
              <a:t>lãnh</a:t>
            </a:r>
            <a:r>
              <a:rPr lang="en-US" sz="2400" dirty="0" smtClean="0"/>
              <a:t> </a:t>
            </a:r>
            <a:r>
              <a:rPr lang="en-US" sz="2400" dirty="0" err="1" smtClean="0"/>
              <a:t>đạo</a:t>
            </a:r>
            <a:r>
              <a:rPr lang="en-US" sz="2400" dirty="0" smtClean="0"/>
              <a:t> </a:t>
            </a:r>
            <a:r>
              <a:rPr lang="en-US" sz="2400" dirty="0" err="1" smtClean="0"/>
              <a:t>bệnh</a:t>
            </a:r>
            <a:r>
              <a:rPr lang="en-US" sz="2400" dirty="0" smtClean="0"/>
              <a:t> </a:t>
            </a:r>
            <a:r>
              <a:rPr lang="en-US" sz="2400" dirty="0" err="1" smtClean="0"/>
              <a:t>viện</a:t>
            </a:r>
            <a:r>
              <a:rPr lang="en-US" sz="2400" dirty="0" smtClean="0"/>
              <a:t> </a:t>
            </a:r>
            <a:r>
              <a:rPr lang="en-US" sz="2400" dirty="0" err="1" smtClean="0"/>
              <a:t>về</a:t>
            </a:r>
            <a:r>
              <a:rPr lang="en-US" sz="2400" dirty="0" smtClean="0"/>
              <a:t> </a:t>
            </a:r>
            <a:r>
              <a:rPr lang="en-US" sz="2400" dirty="0" err="1" smtClean="0"/>
              <a:t>quy</a:t>
            </a:r>
            <a:r>
              <a:rPr lang="en-US" sz="2400" dirty="0" smtClean="0"/>
              <a:t> </a:t>
            </a:r>
            <a:r>
              <a:rPr lang="en-US" sz="2400" dirty="0" err="1" smtClean="0"/>
              <a:t>trình</a:t>
            </a:r>
            <a:r>
              <a:rPr lang="en-US" sz="2400" dirty="0" smtClean="0"/>
              <a:t> </a:t>
            </a:r>
            <a:r>
              <a:rPr lang="en-US" sz="2400" dirty="0" err="1" smtClean="0"/>
              <a:t>trích</a:t>
            </a:r>
            <a:r>
              <a:rPr lang="en-US" sz="2400" dirty="0" smtClean="0"/>
              <a:t> </a:t>
            </a:r>
            <a:r>
              <a:rPr lang="en-US" sz="2400" dirty="0" err="1" smtClean="0"/>
              <a:t>chuyển</a:t>
            </a:r>
            <a:r>
              <a:rPr lang="en-US" sz="2400" dirty="0" smtClean="0"/>
              <a:t> </a:t>
            </a:r>
            <a:r>
              <a:rPr lang="en-US" sz="2400" dirty="0" err="1" smtClean="0"/>
              <a:t>dữ</a:t>
            </a:r>
            <a:r>
              <a:rPr lang="en-US" sz="2400" dirty="0" smtClean="0"/>
              <a:t> </a:t>
            </a:r>
            <a:r>
              <a:rPr lang="en-US" sz="2400" dirty="0" err="1" smtClean="0"/>
              <a:t>liệu</a:t>
            </a:r>
            <a:r>
              <a:rPr lang="en-US" sz="2400" dirty="0" smtClean="0"/>
              <a:t>, </a:t>
            </a:r>
            <a:r>
              <a:rPr lang="en-US" sz="2400" dirty="0" err="1" smtClean="0"/>
              <a:t>quy</a:t>
            </a:r>
            <a:r>
              <a:rPr lang="en-US" sz="2400" dirty="0" smtClean="0"/>
              <a:t> </a:t>
            </a:r>
            <a:r>
              <a:rPr lang="en-US" sz="2400" dirty="0" err="1" smtClean="0"/>
              <a:t>trình</a:t>
            </a:r>
            <a:r>
              <a:rPr lang="en-US" sz="2400" dirty="0" smtClean="0"/>
              <a:t> </a:t>
            </a:r>
            <a:r>
              <a:rPr lang="en-US" sz="2400" dirty="0" err="1" smtClean="0"/>
              <a:t>hoặc</a:t>
            </a:r>
            <a:r>
              <a:rPr lang="en-US" sz="2400" dirty="0" smtClean="0"/>
              <a:t> </a:t>
            </a:r>
            <a:r>
              <a:rPr lang="en-US" sz="2400" dirty="0" err="1" smtClean="0"/>
              <a:t>phương</a:t>
            </a:r>
            <a:r>
              <a:rPr lang="en-US" sz="2400" dirty="0" smtClean="0"/>
              <a:t> </a:t>
            </a:r>
            <a:r>
              <a:rPr lang="en-US" sz="2400" dirty="0" err="1" smtClean="0"/>
              <a:t>pháp</a:t>
            </a:r>
            <a:r>
              <a:rPr lang="en-US" sz="2400" dirty="0" smtClean="0"/>
              <a:t> </a:t>
            </a:r>
            <a:r>
              <a:rPr lang="en-US" sz="2400" dirty="0" err="1" smtClean="0"/>
              <a:t>lưu</a:t>
            </a:r>
            <a:r>
              <a:rPr lang="en-US" sz="2400" dirty="0" smtClean="0"/>
              <a:t> </a:t>
            </a:r>
            <a:r>
              <a:rPr lang="en-US" sz="2400" dirty="0" err="1" smtClean="0"/>
              <a:t>trữ</a:t>
            </a:r>
            <a:r>
              <a:rPr lang="en-US" sz="2400" dirty="0" smtClean="0"/>
              <a:t> </a:t>
            </a:r>
            <a:r>
              <a:rPr lang="en-US" sz="2400" dirty="0" err="1" smtClean="0"/>
              <a:t>hồ</a:t>
            </a:r>
            <a:r>
              <a:rPr lang="en-US" sz="2400" dirty="0" smtClean="0"/>
              <a:t> </a:t>
            </a:r>
            <a:r>
              <a:rPr lang="en-US" sz="2400" dirty="0" err="1" smtClean="0"/>
              <a:t>sơ</a:t>
            </a:r>
            <a:r>
              <a:rPr lang="en-US" sz="2400" dirty="0" smtClean="0"/>
              <a:t> </a:t>
            </a:r>
            <a:r>
              <a:rPr lang="en-US" sz="2400" dirty="0" err="1" smtClean="0"/>
              <a:t>bệnh</a:t>
            </a:r>
            <a:r>
              <a:rPr lang="en-US" sz="2400" dirty="0" smtClean="0"/>
              <a:t> </a:t>
            </a:r>
            <a:r>
              <a:rPr lang="en-US" sz="2400" dirty="0" err="1" smtClean="0"/>
              <a:t>án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r>
              <a:rPr lang="en-US" sz="2400" dirty="0" err="1" smtClean="0"/>
              <a:t>bệnh</a:t>
            </a:r>
            <a:r>
              <a:rPr lang="en-US" sz="2400" dirty="0" smtClean="0"/>
              <a:t> </a:t>
            </a:r>
            <a:r>
              <a:rPr lang="en-US" sz="2400" dirty="0" err="1" smtClean="0"/>
              <a:t>nhân</a:t>
            </a:r>
            <a:r>
              <a:rPr lang="en-US" sz="2400" dirty="0" smtClean="0"/>
              <a:t>. </a:t>
            </a:r>
            <a:endParaRPr lang="vi-VN" sz="2400" dirty="0" smtClean="0"/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5" name="Picture 4" descr="Luong thong ti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năng</a:t>
            </a:r>
            <a:r>
              <a:rPr lang="en-US" dirty="0" smtClean="0"/>
              <a:t> </a:t>
            </a:r>
            <a:r>
              <a:rPr lang="en-US" dirty="0" err="1" smtClean="0"/>
              <a:t>chính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HIS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Theo </a:t>
            </a:r>
            <a:r>
              <a:rPr lang="en-US" dirty="0" err="1" smtClean="0"/>
              <a:t>nhiệm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r>
              <a:rPr lang="en-US" dirty="0" smtClean="0"/>
              <a:t>, HIS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Chăm</a:t>
            </a:r>
            <a:r>
              <a:rPr lang="en-US" dirty="0" smtClean="0"/>
              <a:t> </a:t>
            </a:r>
            <a:r>
              <a:rPr lang="en-US" dirty="0" err="1" smtClean="0"/>
              <a:t>sóc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nhân</a:t>
            </a:r>
            <a:endParaRPr lang="en-US" dirty="0" smtClean="0"/>
          </a:p>
          <a:p>
            <a:pPr lvl="1"/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cung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xử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, </a:t>
            </a:r>
            <a:r>
              <a:rPr lang="en-US" dirty="0" err="1" smtClean="0"/>
              <a:t>lập</a:t>
            </a:r>
            <a:r>
              <a:rPr lang="en-US" dirty="0" smtClean="0"/>
              <a:t> </a:t>
            </a:r>
            <a:r>
              <a:rPr lang="en-US" dirty="0" err="1" smtClean="0"/>
              <a:t>kế</a:t>
            </a:r>
            <a:r>
              <a:rPr lang="en-US" dirty="0" smtClean="0"/>
              <a:t> </a:t>
            </a:r>
            <a:r>
              <a:rPr lang="en-US" dirty="0" err="1" smtClean="0"/>
              <a:t>hoạch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bố</a:t>
            </a:r>
            <a:r>
              <a:rPr lang="en-US" dirty="0" smtClean="0"/>
              <a:t> </a:t>
            </a:r>
            <a:r>
              <a:rPr lang="en-US" dirty="0" err="1" smtClean="0"/>
              <a:t>nguồn</a:t>
            </a:r>
            <a:r>
              <a:rPr lang="en-US" dirty="0" smtClean="0"/>
              <a:t> </a:t>
            </a:r>
            <a:r>
              <a:rPr lang="en-US" dirty="0" err="1" smtClean="0"/>
              <a:t>lực</a:t>
            </a:r>
            <a:endParaRPr lang="en-US" dirty="0" smtClean="0"/>
          </a:p>
          <a:p>
            <a:pPr lvl="1"/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chất</a:t>
            </a:r>
            <a:r>
              <a:rPr lang="en-US" dirty="0" smtClean="0"/>
              <a:t> </a:t>
            </a:r>
            <a:r>
              <a:rPr lang="en-US" dirty="0" err="1" smtClean="0"/>
              <a:t>lượng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endParaRPr lang="en-US" dirty="0" smtClean="0"/>
          </a:p>
          <a:p>
            <a:pPr lvl="1"/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trị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endParaRPr lang="en-US" dirty="0" smtClean="0"/>
          </a:p>
          <a:p>
            <a:pPr lvl="1"/>
            <a:r>
              <a:rPr lang="en-US" dirty="0" err="1" smtClean="0"/>
              <a:t>Nghiên</a:t>
            </a:r>
            <a:r>
              <a:rPr lang="en-US" dirty="0" smtClean="0"/>
              <a:t> </a:t>
            </a:r>
            <a:r>
              <a:rPr lang="en-US" dirty="0" err="1" smtClean="0"/>
              <a:t>cứu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đào</a:t>
            </a:r>
            <a:r>
              <a:rPr lang="en-US" dirty="0" smtClean="0"/>
              <a:t> </a:t>
            </a:r>
            <a:r>
              <a:rPr lang="en-US" dirty="0" err="1" smtClean="0"/>
              <a:t>tạo</a:t>
            </a:r>
            <a:endParaRPr lang="en-US" dirty="0" smtClean="0"/>
          </a:p>
          <a:p>
            <a:pPr lvl="1"/>
            <a:r>
              <a:rPr lang="en-US" dirty="0" smtClean="0"/>
              <a:t>…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Nội</a:t>
            </a:r>
            <a:r>
              <a:rPr lang="en-US" i="0" dirty="0" smtClean="0"/>
              <a:t> dung</a:t>
            </a:r>
            <a:endParaRPr lang="en-US" i="0" dirty="0">
              <a:solidFill>
                <a:schemeClr val="accent1"/>
              </a:solidFill>
            </a:endParaRPr>
          </a:p>
        </p:txBody>
      </p: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1676400" y="2286000"/>
            <a:ext cx="5943600" cy="609600"/>
            <a:chOff x="1440" y="1296"/>
            <a:chExt cx="3744" cy="384"/>
          </a:xfrm>
        </p:grpSpPr>
        <p:grpSp>
          <p:nvGrpSpPr>
            <p:cNvPr id="4" name="Group 42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083" name="Freeform 43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4" name="Freeform 44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5" name="Freeform 45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6" name="Freeform 46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7" name="Freeform 47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8" name="Freeform 48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9" name="Freeform 49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090" name="Rectangle 50"/>
            <p:cNvSpPr>
              <a:spLocks noChangeArrowheads="1"/>
            </p:cNvSpPr>
            <p:nvPr/>
          </p:nvSpPr>
          <p:spPr bwMode="auto">
            <a:xfrm>
              <a:off x="1872" y="1296"/>
              <a:ext cx="3312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hlink">
                          <a:gamma/>
                          <a:tint val="42353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Tổng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</a:t>
              </a:r>
              <a:endPara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091" name="Line 51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52"/>
          <p:cNvGrpSpPr>
            <a:grpSpLocks/>
          </p:cNvGrpSpPr>
          <p:nvPr/>
        </p:nvGrpSpPr>
        <p:grpSpPr bwMode="auto">
          <a:xfrm>
            <a:off x="1676400" y="2971800"/>
            <a:ext cx="6553204" cy="609600"/>
            <a:chOff x="1440" y="1296"/>
            <a:chExt cx="4128" cy="384"/>
          </a:xfrm>
        </p:grpSpPr>
        <p:grpSp>
          <p:nvGrpSpPr>
            <p:cNvPr id="6" name="Group 53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094" name="Freeform 54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5" name="Freeform 55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6" name="Freeform 56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7" name="Freeform 57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8" name="Freeform 58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9" name="Freeform 59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0" name="Freeform 60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01" name="Rectangle 61"/>
            <p:cNvSpPr>
              <a:spLocks noChangeArrowheads="1"/>
            </p:cNvSpPr>
            <p:nvPr/>
          </p:nvSpPr>
          <p:spPr bwMode="auto">
            <a:xfrm>
              <a:off x="1872" y="1296"/>
              <a:ext cx="369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accent2">
                          <a:gamma/>
                          <a:tint val="24314"/>
                          <a:invGamma/>
                        </a:schemeClr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bộ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phận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chức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năng</a:t>
              </a:r>
              <a:endPara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02" name="Line 62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7BA6F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3"/>
          <p:cNvGrpSpPr>
            <a:grpSpLocks/>
          </p:cNvGrpSpPr>
          <p:nvPr/>
        </p:nvGrpSpPr>
        <p:grpSpPr bwMode="auto">
          <a:xfrm>
            <a:off x="1676400" y="3733800"/>
            <a:ext cx="6096000" cy="609600"/>
            <a:chOff x="1440" y="1296"/>
            <a:chExt cx="3840" cy="384"/>
          </a:xfrm>
        </p:grpSpPr>
        <p:grpSp>
          <p:nvGrpSpPr>
            <p:cNvPr id="8" name="Group 64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105" name="Freeform 65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6" name="Freeform 66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7" name="Freeform 67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8" name="Freeform 68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9" name="Freeform 69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10" name="Freeform 70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11" name="Freeform 71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12" name="Rectangle 72"/>
            <p:cNvSpPr>
              <a:spLocks noChangeArrowheads="1"/>
            </p:cNvSpPr>
            <p:nvPr/>
          </p:nvSpPr>
          <p:spPr bwMode="auto">
            <a:xfrm>
              <a:off x="1872" y="1296"/>
              <a:ext cx="340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folHlink">
                          <a:gamma/>
                          <a:tint val="21176"/>
                          <a:invGamma/>
                        </a:schemeClr>
                      </a:gs>
                      <a:gs pos="100000">
                        <a:schemeClr val="fol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Hệ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thống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thông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tin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bệnh</a:t>
              </a:r>
              <a:r>
                <a:rPr lang="en-US" sz="2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viện</a:t>
              </a:r>
              <a:endPara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13" name="Line 73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5535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năng</a:t>
            </a:r>
            <a:r>
              <a:rPr lang="en-US" dirty="0" smtClean="0"/>
              <a:t> </a:t>
            </a:r>
            <a:r>
              <a:rPr lang="en-US" dirty="0" err="1" smtClean="0"/>
              <a:t>chính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HIS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Theo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, HIS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năng</a:t>
            </a:r>
            <a:r>
              <a:rPr lang="en-US" dirty="0" smtClean="0"/>
              <a:t> </a:t>
            </a:r>
            <a:r>
              <a:rPr lang="en-US" dirty="0" err="1" smtClean="0"/>
              <a:t>sau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nhân</a:t>
            </a:r>
            <a:r>
              <a:rPr lang="en-US" dirty="0" smtClean="0"/>
              <a:t> </a:t>
            </a:r>
            <a:endParaRPr lang="vi-VN" dirty="0" smtClean="0"/>
          </a:p>
          <a:p>
            <a:pPr lvl="1"/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phẫu</a:t>
            </a:r>
            <a:r>
              <a:rPr lang="en-US" dirty="0" smtClean="0"/>
              <a:t> </a:t>
            </a:r>
            <a:r>
              <a:rPr lang="en-US" dirty="0" err="1" smtClean="0"/>
              <a:t>thuật</a:t>
            </a:r>
            <a:endParaRPr lang="vi-VN" dirty="0" smtClean="0"/>
          </a:p>
          <a:p>
            <a:pPr lvl="1"/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ngoại</a:t>
            </a:r>
            <a:r>
              <a:rPr lang="en-US" dirty="0" smtClean="0"/>
              <a:t> </a:t>
            </a:r>
            <a:r>
              <a:rPr lang="en-US" dirty="0" err="1" smtClean="0"/>
              <a:t>trú</a:t>
            </a:r>
            <a:endParaRPr lang="vi-VN" dirty="0" smtClean="0"/>
          </a:p>
          <a:p>
            <a:pPr lvl="1"/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xét</a:t>
            </a:r>
            <a:r>
              <a:rPr lang="en-US" dirty="0" smtClean="0"/>
              <a:t> </a:t>
            </a:r>
            <a:r>
              <a:rPr lang="en-US" dirty="0" err="1" smtClean="0"/>
              <a:t>nghiệm</a:t>
            </a:r>
            <a:endParaRPr lang="vi-VN" dirty="0" smtClean="0"/>
          </a:p>
          <a:p>
            <a:pPr lvl="1"/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dược</a:t>
            </a:r>
            <a:endParaRPr lang="vi-VN" dirty="0" smtClean="0"/>
          </a:p>
          <a:p>
            <a:pPr lvl="1"/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chẩn</a:t>
            </a:r>
            <a:r>
              <a:rPr lang="en-US" dirty="0" smtClean="0"/>
              <a:t> </a:t>
            </a:r>
            <a:r>
              <a:rPr lang="en-US" dirty="0" err="1" smtClean="0"/>
              <a:t>đoán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ảnh</a:t>
            </a:r>
            <a:endParaRPr lang="vi-VN" dirty="0" smtClean="0"/>
          </a:p>
          <a:p>
            <a:pPr lvl="1"/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ra</a:t>
            </a:r>
            <a:r>
              <a:rPr lang="en-US" dirty="0" smtClean="0"/>
              <a:t> y </a:t>
            </a:r>
            <a:r>
              <a:rPr lang="en-US" dirty="0" err="1" smtClean="0"/>
              <a:t>lệnh</a:t>
            </a:r>
            <a:r>
              <a:rPr lang="en-US" dirty="0" smtClean="0"/>
              <a:t> </a:t>
            </a:r>
            <a:r>
              <a:rPr lang="en-US" dirty="0" err="1" smtClean="0"/>
              <a:t>trên</a:t>
            </a:r>
            <a:r>
              <a:rPr lang="en-US" dirty="0" smtClean="0"/>
              <a:t> </a:t>
            </a:r>
            <a:r>
              <a:rPr lang="en-US" dirty="0" err="1" smtClean="0"/>
              <a:t>máy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bác</a:t>
            </a:r>
            <a:r>
              <a:rPr lang="en-US" dirty="0" smtClean="0"/>
              <a:t> </a:t>
            </a:r>
            <a:r>
              <a:rPr lang="en-US" dirty="0" err="1" smtClean="0"/>
              <a:t>sỹ</a:t>
            </a:r>
            <a:endParaRPr lang="vi-VN" dirty="0" smtClean="0"/>
          </a:p>
          <a:p>
            <a:pPr lvl="1"/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lưu</a:t>
            </a:r>
            <a:r>
              <a:rPr lang="en-US" dirty="0" smtClean="0"/>
              <a:t> </a:t>
            </a:r>
            <a:r>
              <a:rPr lang="en-US" dirty="0" err="1" smtClean="0"/>
              <a:t>trữ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truyền</a:t>
            </a:r>
            <a:r>
              <a:rPr lang="en-US" dirty="0" smtClean="0"/>
              <a:t> </a:t>
            </a:r>
            <a:r>
              <a:rPr lang="en-US" dirty="0" err="1" smtClean="0"/>
              <a:t>tải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ảnh</a:t>
            </a:r>
            <a:r>
              <a:rPr lang="en-US" dirty="0" smtClean="0"/>
              <a:t> </a:t>
            </a:r>
            <a:endParaRPr lang="vi-VN" dirty="0" smtClean="0"/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nhân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hỗ</a:t>
            </a:r>
            <a:r>
              <a:rPr lang="en-US" dirty="0" smtClean="0"/>
              <a:t> </a:t>
            </a:r>
            <a:r>
              <a:rPr lang="en-US" dirty="0" err="1" smtClean="0"/>
              <a:t>trợ</a:t>
            </a:r>
            <a:r>
              <a:rPr lang="en-US" dirty="0" smtClean="0"/>
              <a:t> </a:t>
            </a:r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nhân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liên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nhân</a:t>
            </a:r>
            <a:r>
              <a:rPr lang="en-US" dirty="0" smtClean="0"/>
              <a:t> </a:t>
            </a:r>
            <a:r>
              <a:rPr lang="en-US" dirty="0" err="1" smtClean="0"/>
              <a:t>tại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r>
              <a:rPr lang="en-US" dirty="0" smtClean="0"/>
              <a:t>. </a:t>
            </a:r>
            <a:r>
              <a:rPr lang="en-US" dirty="0" err="1" smtClean="0"/>
              <a:t>Đặc</a:t>
            </a:r>
            <a:r>
              <a:rPr lang="en-US" dirty="0" smtClean="0"/>
              <a:t> </a:t>
            </a:r>
            <a:r>
              <a:rPr lang="en-US" dirty="0" err="1" smtClean="0"/>
              <a:t>biệt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này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sử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cùng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nhập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r>
              <a:rPr lang="en-US" dirty="0" smtClean="0"/>
              <a:t>, </a:t>
            </a:r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r>
              <a:rPr lang="en-US" dirty="0" smtClean="0"/>
              <a:t>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cung</a:t>
            </a:r>
            <a:r>
              <a:rPr lang="en-US" dirty="0" smtClean="0"/>
              <a:t> </a:t>
            </a:r>
            <a:r>
              <a:rPr lang="en-US" dirty="0" err="1" smtClean="0"/>
              <a:t>cấp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nhân</a:t>
            </a:r>
            <a:r>
              <a:rPr lang="en-US" dirty="0" smtClean="0"/>
              <a:t> </a:t>
            </a:r>
            <a:r>
              <a:rPr lang="en-US" dirty="0" err="1" smtClean="0"/>
              <a:t>chính</a:t>
            </a:r>
            <a:r>
              <a:rPr lang="en-US" dirty="0" smtClean="0"/>
              <a:t> </a:t>
            </a:r>
            <a:r>
              <a:rPr lang="en-US" dirty="0" err="1" smtClean="0"/>
              <a:t>xác</a:t>
            </a:r>
            <a:r>
              <a:rPr lang="en-US" dirty="0" smtClean="0"/>
              <a:t>, </a:t>
            </a:r>
            <a:r>
              <a:rPr lang="en-US" dirty="0" err="1" smtClean="0"/>
              <a:t>đầy</a:t>
            </a:r>
            <a:r>
              <a:rPr lang="en-US" dirty="0" smtClean="0"/>
              <a:t> </a:t>
            </a:r>
            <a:r>
              <a:rPr lang="en-US" dirty="0" err="1" smtClean="0"/>
              <a:t>đủ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cập</a:t>
            </a:r>
            <a:r>
              <a:rPr lang="en-US" dirty="0" smtClean="0"/>
              <a:t> </a:t>
            </a:r>
            <a:r>
              <a:rPr lang="en-US" dirty="0" err="1" smtClean="0"/>
              <a:t>nhật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tất</a:t>
            </a:r>
            <a:r>
              <a:rPr lang="en-US" dirty="0" smtClean="0"/>
              <a:t> </a:t>
            </a:r>
            <a:r>
              <a:rPr lang="en-US" dirty="0" err="1" smtClean="0"/>
              <a:t>cả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coi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trung</a:t>
            </a:r>
            <a:r>
              <a:rPr lang="en-US" dirty="0" smtClean="0"/>
              <a:t> </a:t>
            </a:r>
            <a:r>
              <a:rPr lang="en-US" dirty="0" err="1" smtClean="0"/>
              <a:t>tâm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HIS</a:t>
            </a:r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ngoại</a:t>
            </a:r>
            <a:r>
              <a:rPr lang="en-US" dirty="0" smtClean="0"/>
              <a:t> </a:t>
            </a:r>
            <a:r>
              <a:rPr lang="en-US" dirty="0" err="1" smtClean="0"/>
              <a:t>trú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22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3400" y="1066800"/>
          <a:ext cx="8229600" cy="5181601"/>
        </p:xfrm>
        <a:graphic>
          <a:graphicData uri="http://schemas.openxmlformats.org/drawingml/2006/table">
            <a:tbl>
              <a:tblPr/>
              <a:tblGrid>
                <a:gridCol w="411480"/>
                <a:gridCol w="2295803"/>
                <a:gridCol w="5522317"/>
              </a:tblGrid>
              <a:tr h="4497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STT</a:t>
                      </a:r>
                      <a:endParaRPr lang="vi-VN" sz="12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Các</a:t>
                      </a:r>
                      <a:r>
                        <a:rPr lang="en-US" sz="1200" b="1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b="1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chức</a:t>
                      </a:r>
                      <a:r>
                        <a:rPr lang="en-US" sz="1200" b="1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b="1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năng</a:t>
                      </a:r>
                      <a:r>
                        <a:rPr lang="en-US" sz="1200" b="1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b="1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chính</a:t>
                      </a:r>
                      <a:endParaRPr lang="vi-VN" sz="12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Các tính năng chính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4591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Lập lịch và phân bổ nguồn lực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In các form mẫu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Cung cấp các phương tiện để chuẩn bị thống kê liên quan đến khoa phòng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6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Quản lý nguồn nhân lực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Cung cấp các phương tiện để quản lý nhân viên khoa phòng ngoại trú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Phân công nhân viên chăm sóc bệnh nhân hoặc phân công làm việc tại các phòng khám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6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Nhập viện 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Cung cấp các phương tiện để đăng ký bệnh nhân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Cung cấp các form ghi nhận tài liệu y tế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Cung cấp các form để ghi lại các chẩn đoán 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6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Ra quyết định và hoạch định kế hoạch điều trị bệnh nhân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Cung cấp các form cho bệnh nhân xác nhận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Cung cấp các form cho việc ghi lại các nhiệm vụ theo kế hoạch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Cung cấp các hướng dẫn lập kế hoạch điều trị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95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Thực hiện chẩn đoán, điều trị và các thủ tục của điều dưỡng 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Cung cấp các form nhập dữ liệu lâm sàng (văn bản tự do hoặc văn bản có cấu trúc)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Cung cấp các form cho báo cáo lâm sàng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In báo cáo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6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Bệnh nhân ra viện và chuyển đến cơ sở khám bệnh chữa bệnh khác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Cung cấp các form tổng kết ra viện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Cung cấp các phương tiện để hoàn thiện tài liệu 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6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Xử lý hành chính và thanh toán viện phí</a:t>
                      </a:r>
                      <a:endParaRPr lang="vi-VN" sz="12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Cung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cấp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các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phương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tiện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cho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việc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thanh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toán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ra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viện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của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bệnh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nhân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điều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trị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ngoại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trú</a:t>
                      </a:r>
                      <a:endParaRPr lang="vi-VN" sz="12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Cung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cấp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lời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nhắc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để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hoàn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thành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các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báo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cáo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pháp</a:t>
                      </a:r>
                      <a:r>
                        <a:rPr lang="en-US" sz="12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2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lý</a:t>
                      </a:r>
                      <a:endParaRPr lang="vi-VN" sz="12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ra</a:t>
            </a:r>
            <a:r>
              <a:rPr lang="en-US" dirty="0" smtClean="0"/>
              <a:t> y </a:t>
            </a:r>
            <a:r>
              <a:rPr lang="en-US" dirty="0" err="1" smtClean="0"/>
              <a:t>lệnh</a:t>
            </a:r>
            <a:r>
              <a:rPr lang="en-US" dirty="0" smtClean="0"/>
              <a:t> (CPOE)</a:t>
            </a:r>
            <a:endParaRPr lang="vi-VN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761998" y="1143000"/>
          <a:ext cx="7772401" cy="4190999"/>
        </p:xfrm>
        <a:graphic>
          <a:graphicData uri="http://schemas.openxmlformats.org/drawingml/2006/table">
            <a:tbl>
              <a:tblPr/>
              <a:tblGrid>
                <a:gridCol w="527005"/>
                <a:gridCol w="1606597"/>
                <a:gridCol w="5638799"/>
              </a:tblGrid>
              <a:tr h="7397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spc="-25">
                          <a:latin typeface="Cambria"/>
                          <a:ea typeface="Times New Roman"/>
                          <a:cs typeface="Times New Roman"/>
                        </a:rPr>
                        <a:t>STT</a:t>
                      </a:r>
                      <a:endParaRPr lang="vi-VN" sz="20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spc="-25">
                          <a:latin typeface="Cambria"/>
                          <a:ea typeface="Times New Roman"/>
                          <a:cs typeface="Times New Roman"/>
                        </a:rPr>
                        <a:t>Các chức năng chính</a:t>
                      </a:r>
                      <a:endParaRPr lang="vi-VN" sz="20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spc="-25">
                          <a:latin typeface="Cambria"/>
                          <a:ea typeface="Times New Roman"/>
                          <a:cs typeface="Times New Roman"/>
                        </a:rPr>
                        <a:t>Các tính năng chính</a:t>
                      </a:r>
                      <a:endParaRPr lang="vi-VN" sz="20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451222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2000" spc="-25">
                          <a:latin typeface="Cambria"/>
                          <a:ea typeface="Times New Roman"/>
                          <a:cs typeface="Times New Roman"/>
                        </a:rPr>
                        <a:t>1</a:t>
                      </a:r>
                      <a:endParaRPr lang="vi-VN" sz="20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spc="-25">
                          <a:latin typeface="Cambria"/>
                          <a:ea typeface="Times New Roman"/>
                          <a:cs typeface="Times New Roman"/>
                        </a:rPr>
                        <a:t>Nhập y lệnh</a:t>
                      </a:r>
                      <a:endParaRPr lang="vi-VN" sz="20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Cung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cấp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các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y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lệnh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thuốc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cho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bệnh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nhân</a:t>
                      </a:r>
                      <a:endParaRPr lang="vi-VN" sz="2000" spc="-25" dirty="0"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Cung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cấp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danh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mục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thuốc</a:t>
                      </a:r>
                      <a:endParaRPr lang="vi-VN" sz="2000" spc="-25" dirty="0"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Cung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cấp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các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phương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tiện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nhằm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giảm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thiểu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các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tác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dụng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phụ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của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thuốc</a:t>
                      </a:r>
                      <a:endParaRPr lang="vi-VN" sz="2000" spc="-25" dirty="0"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Tính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toán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liều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dùng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thuốc</a:t>
                      </a:r>
                      <a:endParaRPr lang="vi-VN" sz="2000" spc="-25" dirty="0"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Cung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cấp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các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chỉ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định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khám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cho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bệnh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nhân</a:t>
                      </a:r>
                      <a:endParaRPr lang="vi-VN" sz="2000" spc="-25" dirty="0"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Lựa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chọn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các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chỉ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định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từ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các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tập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chỉ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định</a:t>
                      </a:r>
                      <a:endParaRPr lang="vi-VN" sz="2000" spc="-25" dirty="0"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Cung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cấp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các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phương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tiện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cho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việc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lập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lịch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hẹn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của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bệnh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nhân</a:t>
                      </a:r>
                      <a:endParaRPr lang="vi-VN" sz="2000" spc="-25" dirty="0"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Xem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các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cuộc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hẹn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liên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quan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đến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bệnh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spc="-25" dirty="0" err="1">
                          <a:latin typeface="Cambria"/>
                          <a:ea typeface="Times New Roman"/>
                          <a:cs typeface="Times New Roman"/>
                        </a:rPr>
                        <a:t>nhân</a:t>
                      </a:r>
                      <a:r>
                        <a:rPr lang="en-US" sz="2000" spc="-25" dirty="0">
                          <a:latin typeface="Cambria"/>
                          <a:ea typeface="Times New Roman"/>
                          <a:cs typeface="Times New Roman"/>
                        </a:rPr>
                        <a:t>.</a:t>
                      </a:r>
                      <a:endParaRPr lang="vi-VN" sz="2000" spc="-25" dirty="0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phẫu</a:t>
            </a:r>
            <a:r>
              <a:rPr lang="en-US" dirty="0" smtClean="0"/>
              <a:t> </a:t>
            </a:r>
            <a:r>
              <a:rPr lang="en-US" dirty="0" err="1" smtClean="0"/>
              <a:t>thuật</a:t>
            </a:r>
            <a:endParaRPr lang="vi-VN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85800" y="990598"/>
          <a:ext cx="7924800" cy="5410201"/>
        </p:xfrm>
        <a:graphic>
          <a:graphicData uri="http://schemas.openxmlformats.org/drawingml/2006/table">
            <a:tbl>
              <a:tblPr/>
              <a:tblGrid>
                <a:gridCol w="537337"/>
                <a:gridCol w="2069675"/>
                <a:gridCol w="5317788"/>
              </a:tblGrid>
              <a:tr h="4020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spc="-25">
                          <a:latin typeface="Cambria"/>
                          <a:ea typeface="Times New Roman"/>
                          <a:cs typeface="Times New Roman"/>
                        </a:rPr>
                        <a:t>STT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spc="-25">
                          <a:latin typeface="Cambria"/>
                          <a:ea typeface="Times New Roman"/>
                          <a:cs typeface="Times New Roman"/>
                        </a:rPr>
                        <a:t>Các chức năng chính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spc="-25">
                          <a:latin typeface="Cambria"/>
                          <a:ea typeface="Times New Roman"/>
                          <a:cs typeface="Times New Roman"/>
                        </a:rPr>
                        <a:t>Các tính năng chính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631335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1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Nhập viện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Cung cấp các phương tiện để bệnh nhân đăng ký nhập viện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Cung cấp form mẫu để ghi nhận tài liệu y tế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Cung cấp form mẫu để ghi nhận chẩn đoán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837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2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Ra quyết định và thông tin bệnh nhân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Cung cấp form cho bệnh nhân xác nhận đồng ý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837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3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Thực hiện phẫu thuật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Hiển thị các dấu hiệu sinh tồn từ các thiết bị theo dõi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Cung cấp form mẫu để ghi nhận các thủ thuật và kết quả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2093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4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Mã hóa chẩn đoán và thủ thuật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Cung cấp danh mục và các phương tiện khác cho việc mã hóa chẩn đoán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Cung cấp danh mục và các phương tiện khác cho việc mã hóa thủ thuật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Cung cấp các phương tiện cho việc tạo các báo cáo thống kê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3675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5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Bệnh nhân ra khỏi phòng mổ và chuyển về buồng bệnh hoặc chuyển đến khoa phòng khác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Cung cấp form mẫu chuẩn bị các báo cáo phẫu thuật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Cung cấp các phương tiện chỉ định chuyển bệnh nhân đến phòng bệnh khác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0512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6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Quản lý cung ứng và xử lý; Lập lịch và phân bố nguồn lực 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Cung cấp các phương tiện để quản lý phòng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Cung cấp các phương tiện để quản lý lịch hẹn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Cung cấp các phương tiện để quản lý thiết bị y tế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Cung cấp các phương tiện để chỉ định thuốc, vật tư và đồ vải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Cung cấp các phương tiện tạo kế hoạch phẫu thuật (hàng ngày, hàng tuần)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837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7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>
                          <a:latin typeface="Cambria"/>
                          <a:ea typeface="Times New Roman"/>
                          <a:cs typeface="Times New Roman"/>
                        </a:rPr>
                        <a:t>Lập lịch làm việc và quản lý thời gian</a:t>
                      </a:r>
                      <a:endParaRPr lang="vi-VN" sz="1200" spc="-25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spc="-25" dirty="0" err="1">
                          <a:latin typeface="Cambria"/>
                          <a:ea typeface="Times New Roman"/>
                          <a:cs typeface="Times New Roman"/>
                        </a:rPr>
                        <a:t>Cung</a:t>
                      </a:r>
                      <a:r>
                        <a:rPr lang="en-US" sz="12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 spc="-25" dirty="0" err="1">
                          <a:latin typeface="Cambria"/>
                          <a:ea typeface="Times New Roman"/>
                          <a:cs typeface="Times New Roman"/>
                        </a:rPr>
                        <a:t>cấp</a:t>
                      </a:r>
                      <a:r>
                        <a:rPr lang="en-US" sz="12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 spc="-25" dirty="0" err="1">
                          <a:latin typeface="Cambria"/>
                          <a:ea typeface="Times New Roman"/>
                          <a:cs typeface="Times New Roman"/>
                        </a:rPr>
                        <a:t>các</a:t>
                      </a:r>
                      <a:r>
                        <a:rPr lang="en-US" sz="12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 spc="-25" dirty="0" err="1">
                          <a:latin typeface="Cambria"/>
                          <a:ea typeface="Times New Roman"/>
                          <a:cs typeface="Times New Roman"/>
                        </a:rPr>
                        <a:t>phương</a:t>
                      </a:r>
                      <a:r>
                        <a:rPr lang="en-US" sz="12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 spc="-25" dirty="0" err="1">
                          <a:latin typeface="Cambria"/>
                          <a:ea typeface="Times New Roman"/>
                          <a:cs typeface="Times New Roman"/>
                        </a:rPr>
                        <a:t>tiện</a:t>
                      </a:r>
                      <a:r>
                        <a:rPr lang="en-US" sz="12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 spc="-25" dirty="0" err="1">
                          <a:latin typeface="Cambria"/>
                          <a:ea typeface="Times New Roman"/>
                          <a:cs typeface="Times New Roman"/>
                        </a:rPr>
                        <a:t>để</a:t>
                      </a:r>
                      <a:r>
                        <a:rPr lang="en-US" sz="12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 spc="-25" dirty="0" err="1">
                          <a:latin typeface="Cambria"/>
                          <a:ea typeface="Times New Roman"/>
                          <a:cs typeface="Times New Roman"/>
                        </a:rPr>
                        <a:t>chuẩn</a:t>
                      </a:r>
                      <a:r>
                        <a:rPr lang="en-US" sz="12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 spc="-25" dirty="0" err="1">
                          <a:latin typeface="Cambria"/>
                          <a:ea typeface="Times New Roman"/>
                          <a:cs typeface="Times New Roman"/>
                        </a:rPr>
                        <a:t>bị</a:t>
                      </a:r>
                      <a:r>
                        <a:rPr lang="en-US" sz="12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 spc="-25" dirty="0" err="1">
                          <a:latin typeface="Cambria"/>
                          <a:ea typeface="Times New Roman"/>
                          <a:cs typeface="Times New Roman"/>
                        </a:rPr>
                        <a:t>lịch</a:t>
                      </a:r>
                      <a:r>
                        <a:rPr lang="en-US" sz="12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 spc="-25" dirty="0" err="1">
                          <a:latin typeface="Cambria"/>
                          <a:ea typeface="Times New Roman"/>
                          <a:cs typeface="Times New Roman"/>
                        </a:rPr>
                        <a:t>làm</a:t>
                      </a:r>
                      <a:r>
                        <a:rPr lang="en-US" sz="1200" spc="-25" dirty="0">
                          <a:latin typeface="Cambr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 spc="-25" dirty="0" err="1">
                          <a:latin typeface="Cambria"/>
                          <a:ea typeface="Times New Roman"/>
                          <a:cs typeface="Times New Roman"/>
                        </a:rPr>
                        <a:t>việc</a:t>
                      </a:r>
                      <a:endParaRPr lang="vi-VN" sz="1200" spc="-25" dirty="0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xét</a:t>
            </a:r>
            <a:r>
              <a:rPr lang="en-US" dirty="0" smtClean="0"/>
              <a:t> </a:t>
            </a:r>
            <a:r>
              <a:rPr lang="en-US" dirty="0" err="1" smtClean="0"/>
              <a:t>nghiệm</a:t>
            </a:r>
            <a:endParaRPr lang="vi-VN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838200" y="1143001"/>
          <a:ext cx="7315200" cy="4558873"/>
        </p:xfrm>
        <a:graphic>
          <a:graphicData uri="http://schemas.openxmlformats.org/drawingml/2006/table">
            <a:tbl>
              <a:tblPr/>
              <a:tblGrid>
                <a:gridCol w="2990565"/>
                <a:gridCol w="4324635"/>
              </a:tblGrid>
              <a:tr h="5964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spc="-25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Chức năng chính</a:t>
                      </a:r>
                      <a:endParaRPr lang="vi-VN" sz="2000" spc="-25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Tính</a:t>
                      </a:r>
                      <a:r>
                        <a:rPr lang="en-US" sz="2000" b="1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b="1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năng</a:t>
                      </a:r>
                      <a:endParaRPr lang="vi-VN" sz="20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78267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Thực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hiện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kiểm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tra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xét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nghiệm</a:t>
                      </a:r>
                      <a:endParaRPr lang="vi-VN" sz="20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Nhận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chỉ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định</a:t>
                      </a:r>
                      <a:endParaRPr lang="vi-VN" sz="20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Nhận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mẫu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máu</a:t>
                      </a:r>
                      <a:endParaRPr lang="vi-VN" sz="20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Phân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phối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chỉ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định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và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mẫu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máu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đến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các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thiết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bị</a:t>
                      </a:r>
                      <a:endParaRPr lang="vi-VN" sz="20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Thu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thập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kết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quả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từ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các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thiết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bị</a:t>
                      </a:r>
                      <a:endParaRPr lang="vi-VN" sz="20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Hiển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thị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các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kết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quả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xét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nghiệm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trước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đây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của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bệnh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nhân</a:t>
                      </a:r>
                      <a:endParaRPr lang="vi-VN" sz="20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Xác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nhận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kết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quả</a:t>
                      </a:r>
                      <a:endParaRPr lang="vi-VN" sz="20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Chuẩn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bị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báo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cáo</a:t>
                      </a:r>
                      <a:endParaRPr lang="vi-VN" sz="20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Truyền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báo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cáo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đến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khoa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phòng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chỉ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định</a:t>
                      </a:r>
                      <a:endParaRPr lang="vi-VN" sz="20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Cung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cấp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các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phương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tiện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để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chuẩn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bị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thống</a:t>
                      </a:r>
                      <a:r>
                        <a:rPr lang="en-US" sz="2000" spc="-25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spc="-25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kê</a:t>
                      </a:r>
                      <a:endParaRPr lang="vi-VN" sz="2000" spc="-25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5" name="Picture 4" descr="Stick_Figure_q_a_PA_500_clr_311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0" y="1371600"/>
            <a:ext cx="2589276" cy="44642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5" name="Content Placeholder 4" descr="Thank-you-800x4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1371600"/>
            <a:ext cx="8023225" cy="433254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Nội</a:t>
            </a:r>
            <a:r>
              <a:rPr lang="en-US" i="0" dirty="0" smtClean="0"/>
              <a:t> dung</a:t>
            </a:r>
            <a:endParaRPr lang="en-US" i="0" dirty="0">
              <a:solidFill>
                <a:schemeClr val="accent1"/>
              </a:solidFill>
            </a:endParaRPr>
          </a:p>
        </p:txBody>
      </p: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1676400" y="2286000"/>
            <a:ext cx="5943600" cy="609600"/>
            <a:chOff x="1440" y="1296"/>
            <a:chExt cx="3744" cy="384"/>
          </a:xfrm>
        </p:grpSpPr>
        <p:grpSp>
          <p:nvGrpSpPr>
            <p:cNvPr id="4" name="Group 42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083" name="Freeform 43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4" name="Freeform 44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5" name="Freeform 45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6" name="Freeform 46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7" name="Freeform 47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8" name="Freeform 48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9" name="Freeform 49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090" name="Rectangle 50"/>
            <p:cNvSpPr>
              <a:spLocks noChangeArrowheads="1"/>
            </p:cNvSpPr>
            <p:nvPr/>
          </p:nvSpPr>
          <p:spPr bwMode="auto">
            <a:xfrm>
              <a:off x="1872" y="1296"/>
              <a:ext cx="3312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hlink">
                          <a:gamma/>
                          <a:tint val="42353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3200" b="1" dirty="0" err="1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Tổng</a:t>
              </a:r>
              <a:r>
                <a:rPr lang="en-US" sz="3200" b="1" dirty="0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</a:t>
              </a:r>
              <a:endParaRPr lang="en-US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091" name="Line 51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52"/>
          <p:cNvGrpSpPr>
            <a:grpSpLocks/>
          </p:cNvGrpSpPr>
          <p:nvPr/>
        </p:nvGrpSpPr>
        <p:grpSpPr bwMode="auto">
          <a:xfrm>
            <a:off x="1676400" y="2971800"/>
            <a:ext cx="6553204" cy="609600"/>
            <a:chOff x="1440" y="1296"/>
            <a:chExt cx="4128" cy="384"/>
          </a:xfrm>
        </p:grpSpPr>
        <p:grpSp>
          <p:nvGrpSpPr>
            <p:cNvPr id="6" name="Group 53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094" name="Freeform 54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5" name="Freeform 55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6" name="Freeform 56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7" name="Freeform 57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8" name="Freeform 58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9" name="Freeform 59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0" name="Freeform 60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01" name="Rectangle 61"/>
            <p:cNvSpPr>
              <a:spLocks noChangeArrowheads="1"/>
            </p:cNvSpPr>
            <p:nvPr/>
          </p:nvSpPr>
          <p:spPr bwMode="auto">
            <a:xfrm>
              <a:off x="1872" y="1296"/>
              <a:ext cx="369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accent2">
                          <a:gamma/>
                          <a:tint val="24314"/>
                          <a:invGamma/>
                        </a:schemeClr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bộ</a:t>
              </a:r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phận</a:t>
              </a:r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chức</a:t>
              </a:r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năng</a:t>
              </a:r>
              <a:endParaRPr lang="en-US" sz="28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02" name="Line 62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7BA6F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3"/>
          <p:cNvGrpSpPr>
            <a:grpSpLocks/>
          </p:cNvGrpSpPr>
          <p:nvPr/>
        </p:nvGrpSpPr>
        <p:grpSpPr bwMode="auto">
          <a:xfrm>
            <a:off x="1676400" y="3733800"/>
            <a:ext cx="6096000" cy="609600"/>
            <a:chOff x="1440" y="1296"/>
            <a:chExt cx="3840" cy="384"/>
          </a:xfrm>
        </p:grpSpPr>
        <p:grpSp>
          <p:nvGrpSpPr>
            <p:cNvPr id="8" name="Group 64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105" name="Freeform 65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6" name="Freeform 66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7" name="Freeform 67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8" name="Freeform 68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9" name="Freeform 69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10" name="Freeform 70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11" name="Freeform 71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12" name="Rectangle 72"/>
            <p:cNvSpPr>
              <a:spLocks noChangeArrowheads="1"/>
            </p:cNvSpPr>
            <p:nvPr/>
          </p:nvSpPr>
          <p:spPr bwMode="auto">
            <a:xfrm>
              <a:off x="1872" y="1296"/>
              <a:ext cx="340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folHlink">
                          <a:gamma/>
                          <a:tint val="21176"/>
                          <a:invGamma/>
                        </a:schemeClr>
                      </a:gs>
                      <a:gs pos="100000">
                        <a:schemeClr val="fol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Hệ</a:t>
              </a:r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thống</a:t>
              </a:r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thông</a:t>
              </a:r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tin </a:t>
              </a:r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bệnh</a:t>
              </a:r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viện</a:t>
              </a:r>
              <a:endParaRPr lang="en-US" sz="28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13" name="Line 73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5535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Tổng</a:t>
            </a:r>
            <a:r>
              <a:rPr lang="en-US" i="0" dirty="0" smtClean="0"/>
              <a:t> </a:t>
            </a:r>
            <a:r>
              <a:rPr lang="en-US" i="0" dirty="0" err="1" smtClean="0"/>
              <a:t>quan</a:t>
            </a:r>
            <a:endParaRPr lang="en-US" i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7848600" cy="469265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3200" b="1" dirty="0" smtClean="0"/>
              <a:t>Ý </a:t>
            </a:r>
            <a:r>
              <a:rPr lang="en-US" sz="3200" b="1" dirty="0" err="1" smtClean="0"/>
              <a:t>nghĩa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của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việc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xử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lý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thông</a:t>
            </a:r>
            <a:r>
              <a:rPr lang="en-US" sz="3200" b="1" dirty="0" smtClean="0"/>
              <a:t> tin </a:t>
            </a:r>
            <a:r>
              <a:rPr lang="en-US" sz="3200" b="1" dirty="0" err="1" smtClean="0"/>
              <a:t>trong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bệnh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viện</a:t>
            </a:r>
            <a:r>
              <a:rPr lang="en-US" sz="3200" b="1" dirty="0" smtClean="0"/>
              <a:t>:</a:t>
            </a:r>
            <a:endParaRPr lang="en-US" sz="3200" b="1" spc="120" dirty="0" smtClean="0"/>
          </a:p>
          <a:p>
            <a:pPr>
              <a:spcBef>
                <a:spcPts val="0"/>
              </a:spcBef>
            </a:pPr>
            <a:endParaRPr lang="en-US" spc="120" dirty="0" smtClean="0"/>
          </a:p>
          <a:p>
            <a:pPr lvl="1">
              <a:spcBef>
                <a:spcPts val="0"/>
              </a:spcBef>
            </a:pPr>
            <a:r>
              <a:rPr lang="en-US" dirty="0" err="1" smtClean="0"/>
              <a:t>Xử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yếu</a:t>
            </a:r>
            <a:r>
              <a:rPr lang="en-US" dirty="0" smtClean="0"/>
              <a:t> </a:t>
            </a:r>
            <a:r>
              <a:rPr lang="en-US" dirty="0" err="1" smtClean="0"/>
              <a:t>tố</a:t>
            </a:r>
            <a:r>
              <a:rPr lang="en-US" dirty="0" smtClean="0"/>
              <a:t> </a:t>
            </a:r>
            <a:r>
              <a:rPr lang="en-US" dirty="0" err="1" smtClean="0"/>
              <a:t>chất</a:t>
            </a:r>
            <a:r>
              <a:rPr lang="en-US" dirty="0" smtClean="0"/>
              <a:t> </a:t>
            </a:r>
            <a:r>
              <a:rPr lang="en-US" dirty="0" err="1" smtClean="0"/>
              <a:t>lượng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trọng</a:t>
            </a:r>
            <a:endParaRPr lang="en-US" dirty="0" smtClean="0"/>
          </a:p>
          <a:p>
            <a:pPr lvl="1">
              <a:spcBef>
                <a:spcPts val="0"/>
              </a:spcBef>
            </a:pP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yếu</a:t>
            </a:r>
            <a:r>
              <a:rPr lang="en-US" dirty="0" smtClean="0"/>
              <a:t> </a:t>
            </a:r>
            <a:r>
              <a:rPr lang="en-US" dirty="0" err="1" smtClean="0"/>
              <a:t>tố</a:t>
            </a:r>
            <a:r>
              <a:rPr lang="en-US" dirty="0" smtClean="0"/>
              <a:t> </a:t>
            </a:r>
            <a:r>
              <a:rPr lang="en-US" dirty="0" err="1" smtClean="0"/>
              <a:t>năng</a:t>
            </a:r>
            <a:r>
              <a:rPr lang="en-US" dirty="0" smtClean="0"/>
              <a:t> </a:t>
            </a:r>
            <a:r>
              <a:rPr lang="en-US" dirty="0" err="1" smtClean="0"/>
              <a:t>suất</a:t>
            </a:r>
            <a:endParaRPr lang="vi-VN" dirty="0" smtClean="0"/>
          </a:p>
          <a:p>
            <a:pPr lvl="1">
              <a:spcBef>
                <a:spcPts val="0"/>
              </a:spcBef>
            </a:pP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nhớ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thần</a:t>
            </a:r>
            <a:r>
              <a:rPr lang="en-US" dirty="0" smtClean="0"/>
              <a:t> </a:t>
            </a:r>
            <a:r>
              <a:rPr lang="en-US" dirty="0" err="1" smtClean="0"/>
              <a:t>kinh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r>
              <a:rPr lang="en-US" dirty="0" smtClean="0"/>
              <a:t> </a:t>
            </a:r>
            <a:endParaRPr lang="vi-VN" dirty="0" smtClean="0"/>
          </a:p>
          <a:p>
            <a:pPr lvl="1">
              <a:spcBef>
                <a:spcPts val="0"/>
              </a:spcBef>
            </a:pPr>
            <a:endParaRPr lang="en-US" sz="2400" u="sng" dirty="0">
              <a:solidFill>
                <a:srgbClr val="FF0000"/>
              </a:solidFill>
            </a:endParaRPr>
          </a:p>
        </p:txBody>
      </p:sp>
      <p:sp>
        <p:nvSpPr>
          <p:cNvPr id="4" name="Date Placeholder 5"/>
          <p:cNvSpPr>
            <a:spLocks noGrp="1"/>
          </p:cNvSpPr>
          <p:nvPr>
            <p:ph type="dt" sz="half" idx="4294967295"/>
          </p:nvPr>
        </p:nvSpPr>
        <p:spPr>
          <a:xfrm>
            <a:off x="457200" y="6384925"/>
            <a:ext cx="2133600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366808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Tổng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(</a:t>
            </a:r>
            <a:r>
              <a:rPr lang="en-US" dirty="0" err="1" smtClean="0"/>
              <a:t>tiếp</a:t>
            </a:r>
            <a:r>
              <a:rPr lang="en-US" dirty="0" smtClean="0"/>
              <a:t>)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Tầm</a:t>
            </a:r>
            <a:r>
              <a:rPr lang="en-US" b="1" dirty="0" smtClean="0"/>
              <a:t> </a:t>
            </a:r>
            <a:r>
              <a:rPr lang="en-US" b="1" dirty="0" err="1" smtClean="0"/>
              <a:t>quan</a:t>
            </a:r>
            <a:r>
              <a:rPr lang="en-US" b="1" dirty="0" smtClean="0"/>
              <a:t> </a:t>
            </a:r>
            <a:r>
              <a:rPr lang="en-US" b="1" dirty="0" err="1" smtClean="0"/>
              <a:t>trọng</a:t>
            </a:r>
            <a:r>
              <a:rPr lang="en-US" b="1" dirty="0" smtClean="0"/>
              <a:t> </a:t>
            </a:r>
            <a:r>
              <a:rPr lang="en-US" b="1" dirty="0" err="1" smtClean="0"/>
              <a:t>của</a:t>
            </a:r>
            <a:r>
              <a:rPr lang="en-US" b="1" dirty="0" smtClean="0"/>
              <a:t> </a:t>
            </a:r>
            <a:r>
              <a:rPr lang="en-US" b="1" dirty="0" err="1" smtClean="0"/>
              <a:t>quản</a:t>
            </a:r>
            <a:r>
              <a:rPr lang="en-US" b="1" dirty="0" smtClean="0"/>
              <a:t> </a:t>
            </a:r>
            <a:r>
              <a:rPr lang="en-US" b="1" dirty="0" err="1" smtClean="0"/>
              <a:t>lý</a:t>
            </a:r>
            <a:r>
              <a:rPr lang="en-US" b="1" dirty="0" smtClean="0"/>
              <a:t> </a:t>
            </a:r>
            <a:r>
              <a:rPr lang="en-US" b="1" dirty="0" err="1" smtClean="0"/>
              <a:t>thông</a:t>
            </a:r>
            <a:r>
              <a:rPr lang="en-US" b="1" dirty="0" smtClean="0"/>
              <a:t> tin </a:t>
            </a:r>
            <a:r>
              <a:rPr lang="en-US" b="1" dirty="0" err="1" smtClean="0"/>
              <a:t>có</a:t>
            </a:r>
            <a:r>
              <a:rPr lang="en-US" b="1" dirty="0" smtClean="0"/>
              <a:t> </a:t>
            </a:r>
            <a:r>
              <a:rPr lang="en-US" b="1" dirty="0" err="1" smtClean="0"/>
              <a:t>hệ</a:t>
            </a:r>
            <a:r>
              <a:rPr lang="en-US" b="1" dirty="0" smtClean="0"/>
              <a:t> </a:t>
            </a:r>
            <a:r>
              <a:rPr lang="en-US" b="1" dirty="0" err="1" smtClean="0"/>
              <a:t>thống</a:t>
            </a:r>
            <a:r>
              <a:rPr lang="en-US" b="1" dirty="0" smtClean="0"/>
              <a:t>:</a:t>
            </a:r>
          </a:p>
          <a:p>
            <a:pPr lvl="1"/>
            <a:r>
              <a:rPr lang="en-US" sz="2400" dirty="0" err="1" smtClean="0"/>
              <a:t>Ảnh</a:t>
            </a:r>
            <a:r>
              <a:rPr lang="en-US" sz="2400" dirty="0" smtClean="0"/>
              <a:t> </a:t>
            </a:r>
            <a:r>
              <a:rPr lang="en-US" sz="2400" dirty="0" err="1" smtClean="0"/>
              <a:t>hưởng</a:t>
            </a:r>
            <a:r>
              <a:rPr lang="en-US" sz="2400" dirty="0" smtClean="0"/>
              <a:t> </a:t>
            </a:r>
            <a:r>
              <a:rPr lang="en-US" sz="2400" dirty="0" err="1" smtClean="0"/>
              <a:t>đến</a:t>
            </a:r>
            <a:r>
              <a:rPr lang="en-US" sz="2400" dirty="0" smtClean="0"/>
              <a:t> con </a:t>
            </a:r>
            <a:r>
              <a:rPr lang="en-US" sz="2400" dirty="0" err="1" smtClean="0"/>
              <a:t>người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lĩnh</a:t>
            </a:r>
            <a:r>
              <a:rPr lang="en-US" sz="2400" dirty="0" smtClean="0"/>
              <a:t> </a:t>
            </a:r>
            <a:r>
              <a:rPr lang="en-US" sz="2400" dirty="0" err="1" smtClean="0"/>
              <a:t>vực</a:t>
            </a:r>
            <a:r>
              <a:rPr lang="en-US" sz="2400" dirty="0" smtClean="0"/>
              <a:t> </a:t>
            </a:r>
            <a:r>
              <a:rPr lang="en-US" sz="2400" dirty="0" err="1" smtClean="0"/>
              <a:t>khác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r>
              <a:rPr lang="en-US" sz="2400" dirty="0" err="1" smtClean="0"/>
              <a:t>bệnh</a:t>
            </a:r>
            <a:r>
              <a:rPr lang="en-US" sz="2400" dirty="0" smtClean="0"/>
              <a:t> </a:t>
            </a:r>
            <a:r>
              <a:rPr lang="en-US" sz="2400" dirty="0" err="1" smtClean="0"/>
              <a:t>viện</a:t>
            </a:r>
            <a:endParaRPr lang="en-US" sz="2400" dirty="0" smtClean="0"/>
          </a:p>
          <a:p>
            <a:pPr lvl="2"/>
            <a:r>
              <a:rPr lang="en-US" sz="2000" dirty="0" smtClean="0"/>
              <a:t>Theo </a:t>
            </a:r>
            <a:r>
              <a:rPr lang="en-US" sz="2000" dirty="0" err="1" smtClean="0"/>
              <a:t>thống</a:t>
            </a:r>
            <a:r>
              <a:rPr lang="en-US" sz="2000" dirty="0" smtClean="0"/>
              <a:t> </a:t>
            </a:r>
            <a:r>
              <a:rPr lang="en-US" sz="2000" dirty="0" err="1" smtClean="0"/>
              <a:t>kê</a:t>
            </a:r>
            <a:r>
              <a:rPr lang="en-US" sz="2000" dirty="0" smtClean="0"/>
              <a:t>, </a:t>
            </a:r>
            <a:r>
              <a:rPr lang="en-US" sz="2000" dirty="0" err="1" smtClean="0"/>
              <a:t>cán</a:t>
            </a:r>
            <a:r>
              <a:rPr lang="en-US" sz="2000" dirty="0" smtClean="0"/>
              <a:t> </a:t>
            </a:r>
            <a:r>
              <a:rPr lang="en-US" sz="2000" dirty="0" err="1" smtClean="0"/>
              <a:t>bộ</a:t>
            </a:r>
            <a:r>
              <a:rPr lang="en-US" sz="2000" dirty="0" smtClean="0"/>
              <a:t> y </a:t>
            </a:r>
            <a:r>
              <a:rPr lang="en-US" sz="2000" dirty="0" err="1" smtClean="0"/>
              <a:t>tế</a:t>
            </a:r>
            <a:r>
              <a:rPr lang="en-US" sz="2000" dirty="0" smtClean="0"/>
              <a:t> </a:t>
            </a:r>
            <a:r>
              <a:rPr lang="en-US" sz="2000" dirty="0" err="1" smtClean="0"/>
              <a:t>dành</a:t>
            </a:r>
            <a:r>
              <a:rPr lang="en-US" sz="2000" dirty="0" smtClean="0"/>
              <a:t> &gt;25% </a:t>
            </a:r>
            <a:r>
              <a:rPr lang="en-US" sz="2000" dirty="0" err="1" smtClean="0"/>
              <a:t>thời</a:t>
            </a:r>
            <a:r>
              <a:rPr lang="en-US" sz="2000" dirty="0" smtClean="0"/>
              <a:t> </a:t>
            </a:r>
            <a:r>
              <a:rPr lang="en-US" sz="2000" dirty="0" err="1" smtClean="0"/>
              <a:t>gian</a:t>
            </a:r>
            <a:r>
              <a:rPr lang="en-US" sz="2000" dirty="0" smtClean="0"/>
              <a:t> </a:t>
            </a:r>
            <a:r>
              <a:rPr lang="en-US" sz="2000" dirty="0" err="1" smtClean="0"/>
              <a:t>để</a:t>
            </a:r>
            <a:r>
              <a:rPr lang="en-US" sz="2000" dirty="0" smtClean="0"/>
              <a:t> </a:t>
            </a:r>
            <a:r>
              <a:rPr lang="en-US" sz="2000" dirty="0" err="1" smtClean="0"/>
              <a:t>xử</a:t>
            </a:r>
            <a:r>
              <a:rPr lang="en-US" sz="2000" dirty="0" smtClean="0"/>
              <a:t> </a:t>
            </a:r>
            <a:r>
              <a:rPr lang="en-US" sz="2000" dirty="0" err="1" smtClean="0"/>
              <a:t>lý</a:t>
            </a:r>
            <a:r>
              <a:rPr lang="en-US" sz="2000" dirty="0" smtClean="0"/>
              <a:t> </a:t>
            </a:r>
            <a:r>
              <a:rPr lang="en-US" sz="2000" dirty="0" err="1" smtClean="0"/>
              <a:t>thông</a:t>
            </a:r>
            <a:r>
              <a:rPr lang="en-US" sz="2000" dirty="0" smtClean="0"/>
              <a:t> tin. </a:t>
            </a:r>
          </a:p>
          <a:p>
            <a:pPr lvl="1"/>
            <a:r>
              <a:rPr lang="en-US" sz="2400" dirty="0" err="1" smtClean="0"/>
              <a:t>Chia</a:t>
            </a:r>
            <a:r>
              <a:rPr lang="en-US" sz="2400" dirty="0" smtClean="0"/>
              <a:t> </a:t>
            </a:r>
            <a:r>
              <a:rPr lang="en-US" sz="2400" dirty="0" err="1" smtClean="0"/>
              <a:t>sẻ</a:t>
            </a:r>
            <a:r>
              <a:rPr lang="en-US" sz="2400" dirty="0" smtClean="0"/>
              <a:t>, </a:t>
            </a:r>
            <a:r>
              <a:rPr lang="en-US" sz="2400" dirty="0" err="1" smtClean="0"/>
              <a:t>dùng</a:t>
            </a:r>
            <a:r>
              <a:rPr lang="en-US" sz="2400" dirty="0" smtClean="0"/>
              <a:t> </a:t>
            </a:r>
            <a:r>
              <a:rPr lang="en-US" sz="2400" dirty="0" err="1" smtClean="0"/>
              <a:t>chung</a:t>
            </a:r>
            <a:r>
              <a:rPr lang="en-US" sz="2400" dirty="0" smtClean="0"/>
              <a:t> </a:t>
            </a:r>
            <a:r>
              <a:rPr lang="en-US" sz="2400" dirty="0" err="1" smtClean="0"/>
              <a:t>dữ</a:t>
            </a:r>
            <a:r>
              <a:rPr lang="en-US" sz="2400" dirty="0" smtClean="0"/>
              <a:t> </a:t>
            </a:r>
            <a:r>
              <a:rPr lang="en-US" sz="2400" dirty="0" err="1" smtClean="0"/>
              <a:t>liệu</a:t>
            </a:r>
            <a:endParaRPr lang="en-US" sz="2400" dirty="0" smtClean="0"/>
          </a:p>
          <a:p>
            <a:pPr lvl="2"/>
            <a:r>
              <a:rPr lang="en-US" sz="2000" dirty="0" err="1" smtClean="0"/>
              <a:t>Ví</a:t>
            </a:r>
            <a:r>
              <a:rPr lang="en-US" sz="2000" dirty="0" smtClean="0"/>
              <a:t> </a:t>
            </a:r>
            <a:r>
              <a:rPr lang="en-US" sz="2000" dirty="0" err="1" smtClean="0"/>
              <a:t>dụ</a:t>
            </a:r>
            <a:r>
              <a:rPr lang="en-US" sz="2000" dirty="0" smtClean="0"/>
              <a:t>: </a:t>
            </a:r>
            <a:r>
              <a:rPr lang="en-US" sz="2000" dirty="0" err="1" smtClean="0"/>
              <a:t>Dữ</a:t>
            </a:r>
            <a:r>
              <a:rPr lang="en-US" sz="2000" dirty="0" smtClean="0"/>
              <a:t> </a:t>
            </a:r>
            <a:r>
              <a:rPr lang="en-US" sz="2000" dirty="0" err="1" smtClean="0"/>
              <a:t>liệu</a:t>
            </a:r>
            <a:r>
              <a:rPr lang="en-US" sz="2000" dirty="0" smtClean="0"/>
              <a:t> </a:t>
            </a:r>
            <a:r>
              <a:rPr lang="en-US" sz="2000" dirty="0" err="1" smtClean="0"/>
              <a:t>chẩn</a:t>
            </a:r>
            <a:r>
              <a:rPr lang="en-US" sz="2000" dirty="0" smtClean="0"/>
              <a:t> </a:t>
            </a:r>
            <a:r>
              <a:rPr lang="en-US" sz="2000" dirty="0" err="1" smtClean="0"/>
              <a:t>đoán</a:t>
            </a:r>
            <a:r>
              <a:rPr lang="en-US" sz="2000" dirty="0" smtClean="0"/>
              <a:t> </a:t>
            </a:r>
            <a:r>
              <a:rPr lang="en-US" sz="2000" dirty="0" err="1" smtClean="0"/>
              <a:t>và</a:t>
            </a:r>
            <a:r>
              <a:rPr lang="en-US" sz="2000" dirty="0" smtClean="0"/>
              <a:t> </a:t>
            </a:r>
            <a:r>
              <a:rPr lang="en-US" sz="2000" dirty="0" err="1" smtClean="0"/>
              <a:t>phương</a:t>
            </a:r>
            <a:r>
              <a:rPr lang="en-US" sz="2000" dirty="0" smtClean="0"/>
              <a:t> </a:t>
            </a:r>
            <a:r>
              <a:rPr lang="en-US" sz="2000" dirty="0" err="1" smtClean="0"/>
              <a:t>pháp</a:t>
            </a:r>
            <a:r>
              <a:rPr lang="en-US" sz="2000" dirty="0" smtClean="0"/>
              <a:t> </a:t>
            </a:r>
            <a:r>
              <a:rPr lang="en-US" sz="2000" dirty="0" err="1" smtClean="0"/>
              <a:t>điều</a:t>
            </a:r>
            <a:r>
              <a:rPr lang="en-US" sz="2000" dirty="0" smtClean="0"/>
              <a:t> </a:t>
            </a:r>
            <a:r>
              <a:rPr lang="en-US" sz="2000" dirty="0" err="1" smtClean="0"/>
              <a:t>trị</a:t>
            </a:r>
            <a:r>
              <a:rPr lang="en-US" sz="2000" dirty="0" smtClean="0"/>
              <a:t> </a:t>
            </a:r>
            <a:r>
              <a:rPr lang="en-US" sz="2000" dirty="0" err="1" smtClean="0"/>
              <a:t>cũng</a:t>
            </a:r>
            <a:r>
              <a:rPr lang="en-US" sz="2000" dirty="0" smtClean="0"/>
              <a:t> </a:t>
            </a: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liên</a:t>
            </a:r>
            <a:r>
              <a:rPr lang="en-US" sz="2000" dirty="0" smtClean="0"/>
              <a:t> </a:t>
            </a:r>
            <a:r>
              <a:rPr lang="en-US" sz="2000" dirty="0" err="1" smtClean="0"/>
              <a:t>quan</a:t>
            </a:r>
            <a:r>
              <a:rPr lang="en-US" sz="2000" dirty="0" smtClean="0"/>
              <a:t> </a:t>
            </a:r>
            <a:r>
              <a:rPr lang="en-US" sz="2000" dirty="0" err="1" smtClean="0"/>
              <a:t>đến</a:t>
            </a:r>
            <a:r>
              <a:rPr lang="en-US" sz="2000" dirty="0" smtClean="0"/>
              <a:t> </a:t>
            </a:r>
            <a:r>
              <a:rPr lang="en-US" sz="2000" dirty="0" err="1" smtClean="0"/>
              <a:t>thanh</a:t>
            </a:r>
            <a:r>
              <a:rPr lang="en-US" sz="2000" dirty="0" smtClean="0"/>
              <a:t> </a:t>
            </a:r>
            <a:r>
              <a:rPr lang="en-US" sz="2000" dirty="0" err="1" smtClean="0"/>
              <a:t>toán</a:t>
            </a:r>
            <a:endParaRPr lang="en-US" sz="2000" dirty="0" smtClean="0"/>
          </a:p>
          <a:p>
            <a:pPr lvl="1"/>
            <a:r>
              <a:rPr lang="en-US" sz="2400" dirty="0" err="1" smtClean="0"/>
              <a:t>Xử</a:t>
            </a:r>
            <a:r>
              <a:rPr lang="en-US" sz="2400" dirty="0" smtClean="0"/>
              <a:t> </a:t>
            </a:r>
            <a:r>
              <a:rPr lang="en-US" sz="2400" dirty="0" err="1" smtClean="0"/>
              <a:t>lý</a:t>
            </a:r>
            <a:r>
              <a:rPr lang="en-US" sz="2400" dirty="0" smtClean="0"/>
              <a:t> </a:t>
            </a:r>
            <a:r>
              <a:rPr lang="en-US" sz="2400" dirty="0" err="1" smtClean="0"/>
              <a:t>thông</a:t>
            </a:r>
            <a:r>
              <a:rPr lang="en-US" sz="2400" dirty="0" smtClean="0"/>
              <a:t> tin </a:t>
            </a:r>
            <a:r>
              <a:rPr lang="en-US" sz="2400" dirty="0" err="1" smtClean="0"/>
              <a:t>tích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để</a:t>
            </a:r>
            <a:r>
              <a:rPr lang="en-US" sz="2400" dirty="0" smtClean="0"/>
              <a:t> </a:t>
            </a:r>
            <a:r>
              <a:rPr lang="en-US" sz="2400" dirty="0" err="1" smtClean="0"/>
              <a:t>đáp</a:t>
            </a:r>
            <a:r>
              <a:rPr lang="en-US" sz="2400" dirty="0" smtClean="0"/>
              <a:t> </a:t>
            </a:r>
            <a:r>
              <a:rPr lang="en-US" sz="2400" dirty="0" err="1" smtClean="0"/>
              <a:t>ứng</a:t>
            </a:r>
            <a:r>
              <a:rPr lang="en-US" sz="2400" dirty="0" smtClean="0"/>
              <a:t> </a:t>
            </a:r>
            <a:r>
              <a:rPr lang="en-US" sz="2400" dirty="0" err="1" smtClean="0"/>
              <a:t>nhu</a:t>
            </a:r>
            <a:r>
              <a:rPr lang="en-US" sz="2400" dirty="0" smtClean="0"/>
              <a:t> </a:t>
            </a:r>
            <a:r>
              <a:rPr lang="en-US" sz="2400" dirty="0" err="1" smtClean="0"/>
              <a:t>cầu</a:t>
            </a:r>
            <a:r>
              <a:rPr lang="en-US" sz="2400" dirty="0" smtClean="0"/>
              <a:t> </a:t>
            </a:r>
            <a:r>
              <a:rPr lang="en-US" sz="2400" dirty="0" err="1" smtClean="0"/>
              <a:t>thông</a:t>
            </a:r>
            <a:r>
              <a:rPr lang="en-US" sz="2400" dirty="0" smtClean="0"/>
              <a:t> tin </a:t>
            </a:r>
            <a:r>
              <a:rPr lang="en-US" sz="2400" dirty="0" err="1" smtClean="0"/>
              <a:t>đầy</a:t>
            </a:r>
            <a:r>
              <a:rPr lang="en-US" sz="2400" dirty="0" smtClean="0"/>
              <a:t> </a:t>
            </a:r>
            <a:r>
              <a:rPr lang="en-US" sz="2400" dirty="0" err="1" smtClean="0"/>
              <a:t>đủ</a:t>
            </a:r>
            <a:r>
              <a:rPr lang="en-US" sz="2400" dirty="0" smtClean="0"/>
              <a:t>, </a:t>
            </a:r>
            <a:r>
              <a:rPr lang="en-US" sz="2400" dirty="0" err="1" smtClean="0"/>
              <a:t>hiệu</a:t>
            </a:r>
            <a:r>
              <a:rPr lang="en-US" sz="2400" dirty="0" smtClean="0"/>
              <a:t> </a:t>
            </a:r>
            <a:r>
              <a:rPr lang="en-US" sz="2400" dirty="0" err="1" smtClean="0"/>
              <a:t>quả</a:t>
            </a:r>
            <a:endParaRPr lang="en-US" sz="2400" dirty="0" smtClean="0"/>
          </a:p>
          <a:p>
            <a:pPr lvl="1"/>
            <a:r>
              <a:rPr lang="en-US" sz="2400" dirty="0" err="1" smtClean="0"/>
              <a:t>Nâng</a:t>
            </a:r>
            <a:r>
              <a:rPr lang="en-US" sz="2400" dirty="0" smtClean="0"/>
              <a:t> </a:t>
            </a:r>
            <a:r>
              <a:rPr lang="en-US" sz="2400" dirty="0" err="1" smtClean="0"/>
              <a:t>cao</a:t>
            </a:r>
            <a:r>
              <a:rPr lang="en-US" sz="2400" dirty="0" smtClean="0"/>
              <a:t> </a:t>
            </a:r>
            <a:r>
              <a:rPr lang="en-US" sz="2400" dirty="0" err="1" smtClean="0"/>
              <a:t>chất</a:t>
            </a:r>
            <a:r>
              <a:rPr lang="en-US" sz="2400" dirty="0" smtClean="0"/>
              <a:t> </a:t>
            </a:r>
            <a:r>
              <a:rPr lang="en-US" sz="2400" dirty="0" err="1" smtClean="0"/>
              <a:t>lượng</a:t>
            </a:r>
            <a:r>
              <a:rPr lang="en-US" sz="2400" dirty="0" smtClean="0"/>
              <a:t> </a:t>
            </a:r>
            <a:r>
              <a:rPr lang="en-US" sz="2400" dirty="0" err="1" smtClean="0"/>
              <a:t>chăm</a:t>
            </a:r>
            <a:r>
              <a:rPr lang="en-US" sz="2400" dirty="0" smtClean="0"/>
              <a:t> </a:t>
            </a:r>
            <a:r>
              <a:rPr lang="en-US" sz="2400" dirty="0" err="1" smtClean="0"/>
              <a:t>sóc</a:t>
            </a:r>
            <a:r>
              <a:rPr lang="en-US" sz="2400" dirty="0" smtClean="0"/>
              <a:t> </a:t>
            </a:r>
            <a:r>
              <a:rPr lang="en-US" sz="2400" dirty="0" err="1" smtClean="0"/>
              <a:t>bệnh</a:t>
            </a:r>
            <a:r>
              <a:rPr lang="en-US" sz="2400" dirty="0" smtClean="0"/>
              <a:t> </a:t>
            </a:r>
            <a:r>
              <a:rPr lang="en-US" sz="2400" dirty="0" err="1" smtClean="0"/>
              <a:t>nhân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giảm</a:t>
            </a:r>
            <a:r>
              <a:rPr lang="en-US" sz="2400" dirty="0" smtClean="0"/>
              <a:t> chi </a:t>
            </a:r>
            <a:r>
              <a:rPr lang="en-US" sz="2400" dirty="0" err="1" smtClean="0"/>
              <a:t>phí</a:t>
            </a:r>
            <a:endParaRPr lang="en-US" sz="2400" dirty="0" smtClean="0"/>
          </a:p>
          <a:p>
            <a:pPr lvl="1"/>
            <a:endParaRPr lang="vi-VN" sz="2400" dirty="0" smtClean="0"/>
          </a:p>
          <a:p>
            <a:pPr lvl="1"/>
            <a:endParaRPr lang="vi-VN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Tổng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(</a:t>
            </a:r>
            <a:r>
              <a:rPr lang="en-US" dirty="0" err="1" smtClean="0"/>
              <a:t>tiếp</a:t>
            </a:r>
            <a:r>
              <a:rPr lang="en-US" dirty="0" smtClean="0"/>
              <a:t>)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90600"/>
            <a:ext cx="8023225" cy="4921250"/>
          </a:xfrm>
        </p:spPr>
        <p:txBody>
          <a:bodyPr/>
          <a:lstStyle/>
          <a:p>
            <a:pPr lvl="1"/>
            <a:r>
              <a:rPr lang="en-US" b="1" dirty="0" err="1" smtClean="0"/>
              <a:t>Lượng</a:t>
            </a:r>
            <a:r>
              <a:rPr lang="en-US" b="1" dirty="0" smtClean="0"/>
              <a:t> </a:t>
            </a:r>
            <a:r>
              <a:rPr lang="en-US" b="1" dirty="0" err="1" smtClean="0"/>
              <a:t>xử</a:t>
            </a:r>
            <a:r>
              <a:rPr lang="en-US" b="1" dirty="0" smtClean="0"/>
              <a:t> </a:t>
            </a:r>
            <a:r>
              <a:rPr lang="en-US" b="1" dirty="0" err="1" smtClean="0"/>
              <a:t>lý</a:t>
            </a:r>
            <a:r>
              <a:rPr lang="en-US" b="1" dirty="0" smtClean="0"/>
              <a:t> </a:t>
            </a:r>
            <a:r>
              <a:rPr lang="en-US" b="1" dirty="0" err="1" smtClean="0"/>
              <a:t>thông</a:t>
            </a:r>
            <a:r>
              <a:rPr lang="en-US" b="1" dirty="0" smtClean="0"/>
              <a:t> tin </a:t>
            </a:r>
            <a:r>
              <a:rPr lang="en-US" b="1" dirty="0" err="1" smtClean="0"/>
              <a:t>trong</a:t>
            </a:r>
            <a:r>
              <a:rPr lang="en-US" b="1" dirty="0" smtClean="0"/>
              <a:t> </a:t>
            </a:r>
            <a:r>
              <a:rPr lang="en-US" b="1" dirty="0" err="1" smtClean="0"/>
              <a:t>bệnh</a:t>
            </a:r>
            <a:r>
              <a:rPr lang="en-US" b="1" dirty="0" smtClean="0"/>
              <a:t> </a:t>
            </a:r>
            <a:r>
              <a:rPr lang="en-US" b="1" dirty="0" err="1" smtClean="0"/>
              <a:t>viện</a:t>
            </a:r>
            <a:r>
              <a:rPr lang="en-US" b="1" dirty="0" smtClean="0"/>
              <a:t> </a:t>
            </a:r>
            <a:r>
              <a:rPr lang="en-US" b="1" dirty="0" err="1" smtClean="0"/>
              <a:t>là</a:t>
            </a:r>
            <a:r>
              <a:rPr lang="en-US" b="1" dirty="0" smtClean="0"/>
              <a:t> </a:t>
            </a:r>
            <a:r>
              <a:rPr lang="en-US" b="1" dirty="0" err="1" smtClean="0"/>
              <a:t>đáng</a:t>
            </a:r>
            <a:r>
              <a:rPr lang="en-US" b="1" dirty="0" smtClean="0"/>
              <a:t> </a:t>
            </a:r>
            <a:r>
              <a:rPr lang="en-US" b="1" dirty="0" err="1" smtClean="0"/>
              <a:t>kể</a:t>
            </a:r>
            <a:endParaRPr lang="vi-VN" dirty="0" smtClean="0"/>
          </a:p>
          <a:p>
            <a:pPr lvl="2"/>
            <a:r>
              <a:rPr lang="en-US" sz="2000" spc="-20" dirty="0" err="1" smtClean="0"/>
              <a:t>Ví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dụ</a:t>
            </a:r>
            <a:r>
              <a:rPr lang="en-US" sz="2000" spc="-20" dirty="0" smtClean="0"/>
              <a:t>: </a:t>
            </a:r>
            <a:r>
              <a:rPr lang="en-US" sz="2000" spc="-20" dirty="0" err="1" smtClean="0"/>
              <a:t>Trung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tâm</a:t>
            </a:r>
            <a:r>
              <a:rPr lang="en-US" sz="2000" spc="-20" dirty="0" smtClean="0"/>
              <a:t> y </a:t>
            </a:r>
            <a:r>
              <a:rPr lang="en-US" sz="2000" spc="-20" dirty="0" err="1" smtClean="0"/>
              <a:t>tế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của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trường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đại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học</a:t>
            </a:r>
            <a:r>
              <a:rPr lang="en-US" sz="2000" spc="-20" dirty="0" smtClean="0"/>
              <a:t> ở </a:t>
            </a:r>
            <a:r>
              <a:rPr lang="en-US" sz="2000" spc="-20" dirty="0" err="1" smtClean="0"/>
              <a:t>Đức</a:t>
            </a:r>
            <a:r>
              <a:rPr lang="en-US" sz="2000" spc="-20" dirty="0" smtClean="0"/>
              <a:t>, 6000 </a:t>
            </a:r>
            <a:r>
              <a:rPr lang="en-US" sz="2000" spc="-20" dirty="0" err="1" smtClean="0"/>
              <a:t>nhân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viên</a:t>
            </a:r>
            <a:r>
              <a:rPr lang="en-US" sz="2000" spc="-20" dirty="0" smtClean="0"/>
              <a:t>, 60 </a:t>
            </a:r>
            <a:r>
              <a:rPr lang="en-US" sz="2000" spc="-20" dirty="0" err="1" smtClean="0"/>
              <a:t>khoa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phòng</a:t>
            </a:r>
            <a:r>
              <a:rPr lang="en-US" sz="2000" spc="-20" dirty="0" smtClean="0"/>
              <a:t>, 100 </a:t>
            </a:r>
            <a:r>
              <a:rPr lang="en-US" sz="2000" spc="-20" dirty="0" err="1" smtClean="0"/>
              <a:t>buồng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bệnh</a:t>
            </a:r>
            <a:r>
              <a:rPr lang="en-US" sz="2000" spc="-20" dirty="0" smtClean="0"/>
              <a:t>, 1500 </a:t>
            </a:r>
            <a:r>
              <a:rPr lang="en-US" sz="2000" spc="-20" dirty="0" err="1" smtClean="0"/>
              <a:t>giường</a:t>
            </a:r>
            <a:r>
              <a:rPr lang="en-US" sz="2000" spc="-20" dirty="0" smtClean="0"/>
              <a:t>, </a:t>
            </a:r>
            <a:r>
              <a:rPr lang="en-US" sz="2000" spc="-20" dirty="0" err="1" smtClean="0"/>
              <a:t>khoảng</a:t>
            </a:r>
            <a:r>
              <a:rPr lang="en-US" sz="2000" spc="-20" dirty="0" smtClean="0"/>
              <a:t> 100 </a:t>
            </a:r>
            <a:r>
              <a:rPr lang="en-US" sz="2000" spc="-20" dirty="0" err="1" smtClean="0"/>
              <a:t>phòng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khám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ngoại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trú</a:t>
            </a:r>
            <a:r>
              <a:rPr lang="en-US" sz="2000" spc="-20" dirty="0" smtClean="0"/>
              <a:t>. </a:t>
            </a:r>
            <a:r>
              <a:rPr lang="en-US" sz="2000" spc="-20" dirty="0" err="1" smtClean="0"/>
              <a:t>Hàng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năm</a:t>
            </a:r>
            <a:r>
              <a:rPr lang="en-US" sz="2000" spc="-20" dirty="0" smtClean="0"/>
              <a:t>, </a:t>
            </a:r>
            <a:r>
              <a:rPr lang="en-US" sz="2000" spc="-20" dirty="0" err="1" smtClean="0"/>
              <a:t>trung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tâm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điều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trị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khoảng</a:t>
            </a:r>
            <a:r>
              <a:rPr lang="en-US" sz="2000" spc="-20" dirty="0" smtClean="0"/>
              <a:t> 50.000 </a:t>
            </a:r>
            <a:r>
              <a:rPr lang="en-US" sz="2000" spc="-20" dirty="0" err="1" smtClean="0"/>
              <a:t>bệnh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nhân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nội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trú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và</a:t>
            </a:r>
            <a:r>
              <a:rPr lang="en-US" sz="2000" spc="-20" dirty="0" smtClean="0"/>
              <a:t> 250.000 </a:t>
            </a:r>
            <a:r>
              <a:rPr lang="en-US" sz="2000" spc="-20" dirty="0" err="1" smtClean="0"/>
              <a:t>bệnh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nhân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ngoại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trú</a:t>
            </a:r>
            <a:r>
              <a:rPr lang="en-US" sz="2000" spc="-20" dirty="0" smtClean="0"/>
              <a:t>, </a:t>
            </a:r>
            <a:r>
              <a:rPr lang="en-US" sz="2000" spc="-20" dirty="0" err="1" smtClean="0"/>
              <a:t>thực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hiện</a:t>
            </a:r>
            <a:r>
              <a:rPr lang="en-US" sz="2000" spc="-20" dirty="0" smtClean="0"/>
              <a:t> 20.000 cases </a:t>
            </a:r>
            <a:r>
              <a:rPr lang="en-US" sz="2000" spc="-20" dirty="0" err="1" smtClean="0"/>
              <a:t>phẫu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thuật</a:t>
            </a:r>
            <a:r>
              <a:rPr lang="en-US" sz="2000" spc="-20" dirty="0" smtClean="0"/>
              <a:t>, </a:t>
            </a:r>
            <a:r>
              <a:rPr lang="en-US" sz="2000" spc="-20" dirty="0" err="1" smtClean="0"/>
              <a:t>tổng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kết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ra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viện</a:t>
            </a:r>
            <a:r>
              <a:rPr lang="en-US" sz="2000" spc="-20" dirty="0" smtClean="0"/>
              <a:t> 250.000 </a:t>
            </a:r>
            <a:r>
              <a:rPr lang="en-US" sz="2000" spc="-20" dirty="0" err="1" smtClean="0"/>
              <a:t>trường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hợp</a:t>
            </a:r>
            <a:r>
              <a:rPr lang="en-US" sz="2000" spc="-20" dirty="0" smtClean="0"/>
              <a:t>, </a:t>
            </a:r>
            <a:r>
              <a:rPr lang="en-US" sz="2000" spc="-20" dirty="0" err="1" smtClean="0"/>
              <a:t>cùng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với</a:t>
            </a:r>
            <a:r>
              <a:rPr lang="en-US" sz="2000" spc="-20" dirty="0" smtClean="0"/>
              <a:t> 20.000 </a:t>
            </a:r>
            <a:r>
              <a:rPr lang="en-US" sz="2000" spc="-20" dirty="0" err="1" smtClean="0"/>
              <a:t>báo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cáo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giải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phẫu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bệnh</a:t>
            </a:r>
            <a:r>
              <a:rPr lang="en-US" sz="2000" spc="-20" dirty="0" smtClean="0"/>
              <a:t>, 100.000 </a:t>
            </a:r>
            <a:r>
              <a:rPr lang="en-US" sz="2000" spc="-20" dirty="0" err="1" smtClean="0"/>
              <a:t>báo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cáo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sinh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học</a:t>
            </a:r>
            <a:r>
              <a:rPr lang="en-US" sz="2000" spc="-20" dirty="0" smtClean="0"/>
              <a:t> vi </a:t>
            </a:r>
            <a:r>
              <a:rPr lang="en-US" sz="2000" spc="-20" dirty="0" err="1" smtClean="0"/>
              <a:t>mô</a:t>
            </a:r>
            <a:r>
              <a:rPr lang="en-US" sz="2000" spc="-20" dirty="0" smtClean="0"/>
              <a:t>, 200.000 </a:t>
            </a:r>
            <a:r>
              <a:rPr lang="en-US" sz="2000" spc="-20" dirty="0" err="1" smtClean="0"/>
              <a:t>báo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cáo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chẩn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đoán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hình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ảnh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và</a:t>
            </a:r>
            <a:r>
              <a:rPr lang="en-US" sz="2000" spc="-20" dirty="0" smtClean="0"/>
              <a:t> 800.000 </a:t>
            </a:r>
            <a:r>
              <a:rPr lang="en-US" sz="2000" spc="-20" dirty="0" err="1" smtClean="0"/>
              <a:t>báo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cáo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xét</a:t>
            </a:r>
            <a:r>
              <a:rPr lang="en-US" sz="2000" spc="-20" dirty="0" smtClean="0"/>
              <a:t> </a:t>
            </a:r>
            <a:r>
              <a:rPr lang="en-US" sz="2000" spc="-20" dirty="0" err="1" smtClean="0"/>
              <a:t>nghiệm</a:t>
            </a:r>
            <a:r>
              <a:rPr lang="en-US" sz="2000" spc="-20" dirty="0" smtClean="0"/>
              <a:t>.</a:t>
            </a:r>
            <a:r>
              <a:rPr lang="en-US" sz="2000" dirty="0" smtClean="0"/>
              <a:t> </a:t>
            </a:r>
          </a:p>
          <a:p>
            <a:pPr lvl="2"/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khoảng</a:t>
            </a:r>
            <a:r>
              <a:rPr lang="en-US" sz="2000" dirty="0" smtClean="0"/>
              <a:t> 400.000 </a:t>
            </a:r>
            <a:r>
              <a:rPr lang="en-US" sz="2000" dirty="0" err="1" smtClean="0"/>
              <a:t>hồ</a:t>
            </a:r>
            <a:r>
              <a:rPr lang="en-US" sz="2000" dirty="0" smtClean="0"/>
              <a:t> </a:t>
            </a:r>
            <a:r>
              <a:rPr lang="en-US" sz="2000" dirty="0" err="1" smtClean="0"/>
              <a:t>sơ</a:t>
            </a:r>
            <a:r>
              <a:rPr lang="en-US" sz="2000" dirty="0" smtClean="0"/>
              <a:t> </a:t>
            </a:r>
            <a:r>
              <a:rPr lang="en-US" sz="2000" dirty="0" err="1" smtClean="0"/>
              <a:t>bệnh</a:t>
            </a:r>
            <a:r>
              <a:rPr lang="en-US" sz="2000" dirty="0" smtClean="0"/>
              <a:t> </a:t>
            </a:r>
            <a:r>
              <a:rPr lang="en-US" sz="2000" dirty="0" err="1" smtClean="0"/>
              <a:t>nhân</a:t>
            </a:r>
            <a:r>
              <a:rPr lang="en-US" sz="2000" dirty="0" smtClean="0"/>
              <a:t> </a:t>
            </a:r>
            <a:r>
              <a:rPr lang="en-US" sz="2000" dirty="0" err="1" smtClean="0"/>
              <a:t>mới</a:t>
            </a:r>
            <a:r>
              <a:rPr lang="en-US" sz="2000" dirty="0" smtClean="0"/>
              <a:t>/</a:t>
            </a:r>
            <a:r>
              <a:rPr lang="en-US" sz="2000" dirty="0" err="1" smtClean="0"/>
              <a:t>năm</a:t>
            </a:r>
            <a:r>
              <a:rPr lang="en-US" sz="2000" dirty="0" smtClean="0"/>
              <a:t>, </a:t>
            </a:r>
            <a:r>
              <a:rPr lang="en-US" sz="2000" dirty="0" smtClean="0">
                <a:sym typeface="Wingdings" pitchFamily="2" charset="2"/>
              </a:rPr>
              <a:t> ~</a:t>
            </a:r>
            <a:r>
              <a:rPr lang="en-US" sz="2000" dirty="0" smtClean="0"/>
              <a:t> 8 </a:t>
            </a:r>
            <a:r>
              <a:rPr lang="en-US" sz="2000" dirty="0" err="1" smtClean="0"/>
              <a:t>triệu</a:t>
            </a:r>
            <a:r>
              <a:rPr lang="en-US" sz="2000" dirty="0" smtClean="0"/>
              <a:t> </a:t>
            </a:r>
            <a:r>
              <a:rPr lang="en-US" sz="2000" dirty="0" err="1" smtClean="0"/>
              <a:t>trang</a:t>
            </a:r>
            <a:r>
              <a:rPr lang="en-US" sz="2000" dirty="0" smtClean="0"/>
              <a:t> </a:t>
            </a:r>
            <a:r>
              <a:rPr lang="en-US" sz="2000" dirty="0" err="1" smtClean="0"/>
              <a:t>giấy</a:t>
            </a:r>
            <a:r>
              <a:rPr lang="en-US" sz="2000" dirty="0" smtClean="0"/>
              <a:t>, </a:t>
            </a:r>
            <a:r>
              <a:rPr lang="en-US" sz="2000" dirty="0" err="1" smtClean="0"/>
              <a:t>tạo</a:t>
            </a:r>
            <a:r>
              <a:rPr lang="en-US" sz="2000" dirty="0" smtClean="0"/>
              <a:t> </a:t>
            </a:r>
            <a:r>
              <a:rPr lang="en-US" sz="2000" dirty="0" err="1" smtClean="0"/>
              <a:t>kỷ</a:t>
            </a:r>
            <a:r>
              <a:rPr lang="en-US" sz="2000" dirty="0" smtClean="0"/>
              <a:t> </a:t>
            </a:r>
            <a:r>
              <a:rPr lang="en-US" sz="2000" dirty="0" err="1" smtClean="0"/>
              <a:t>lục</a:t>
            </a:r>
            <a:r>
              <a:rPr lang="en-US" sz="2000" dirty="0" smtClean="0"/>
              <a:t> </a:t>
            </a:r>
            <a:r>
              <a:rPr lang="en-US" sz="2000" dirty="0" err="1" smtClean="0"/>
              <a:t>khối</a:t>
            </a:r>
            <a:r>
              <a:rPr lang="en-US" sz="2000" dirty="0" smtClean="0"/>
              <a:t> </a:t>
            </a:r>
            <a:r>
              <a:rPr lang="en-US" sz="2000" dirty="0" err="1" smtClean="0"/>
              <a:t>lượng</a:t>
            </a:r>
            <a:r>
              <a:rPr lang="en-US" sz="2000" dirty="0" smtClean="0"/>
              <a:t> </a:t>
            </a:r>
            <a:r>
              <a:rPr lang="en-US" sz="2000" dirty="0" err="1" smtClean="0"/>
              <a:t>bản</a:t>
            </a:r>
            <a:r>
              <a:rPr lang="en-US" sz="2000" dirty="0" smtClean="0"/>
              <a:t> </a:t>
            </a:r>
            <a:r>
              <a:rPr lang="en-US" sz="2000" dirty="0" err="1" smtClean="0"/>
              <a:t>ghi</a:t>
            </a:r>
            <a:r>
              <a:rPr lang="en-US" sz="2000" dirty="0" smtClean="0"/>
              <a:t> </a:t>
            </a:r>
            <a:r>
              <a:rPr lang="en-US" sz="2000" dirty="0" err="1" smtClean="0"/>
              <a:t>hàng</a:t>
            </a:r>
            <a:r>
              <a:rPr lang="en-US" sz="2000" dirty="0" smtClean="0"/>
              <a:t> </a:t>
            </a:r>
            <a:r>
              <a:rPr lang="en-US" sz="2000" dirty="0" err="1" smtClean="0"/>
              <a:t>năm</a:t>
            </a:r>
            <a:r>
              <a:rPr lang="en-US" sz="2000" dirty="0" smtClean="0"/>
              <a:t> </a:t>
            </a:r>
            <a:r>
              <a:rPr lang="en-US" sz="2000" dirty="0" err="1" smtClean="0"/>
              <a:t>khoảng</a:t>
            </a:r>
            <a:r>
              <a:rPr lang="en-US" sz="2000" dirty="0" smtClean="0"/>
              <a:t> 1500 </a:t>
            </a:r>
            <a:r>
              <a:rPr lang="en-US" sz="2000" dirty="0" err="1" smtClean="0"/>
              <a:t>mét</a:t>
            </a:r>
            <a:r>
              <a:rPr lang="en-US" sz="2000" dirty="0" smtClean="0"/>
              <a:t>. </a:t>
            </a:r>
            <a:r>
              <a:rPr lang="en-US" sz="2000" dirty="0" err="1" smtClean="0"/>
              <a:t>Khi</a:t>
            </a:r>
            <a:r>
              <a:rPr lang="en-US" sz="2000" dirty="0" smtClean="0"/>
              <a:t> </a:t>
            </a:r>
            <a:r>
              <a:rPr lang="en-US" sz="2000" dirty="0" err="1" smtClean="0"/>
              <a:t>lưu</a:t>
            </a:r>
            <a:r>
              <a:rPr lang="en-US" sz="2000" dirty="0" smtClean="0"/>
              <a:t> </a:t>
            </a:r>
            <a:r>
              <a:rPr lang="en-US" sz="2000" dirty="0" err="1" smtClean="0"/>
              <a:t>trữ</a:t>
            </a:r>
            <a:r>
              <a:rPr lang="en-US" sz="2000" dirty="0" smtClean="0"/>
              <a:t> </a:t>
            </a:r>
            <a:r>
              <a:rPr lang="en-US" sz="2000" dirty="0" err="1" smtClean="0"/>
              <a:t>dưới</a:t>
            </a:r>
            <a:r>
              <a:rPr lang="en-US" sz="2000" dirty="0" smtClean="0"/>
              <a:t> </a:t>
            </a:r>
            <a:r>
              <a:rPr lang="en-US" sz="2000" dirty="0" err="1" smtClean="0"/>
              <a:t>dạng</a:t>
            </a:r>
            <a:r>
              <a:rPr lang="en-US" sz="2000" dirty="0" smtClean="0"/>
              <a:t> </a:t>
            </a:r>
            <a:r>
              <a:rPr lang="en-US" sz="2000" dirty="0" err="1" smtClean="0"/>
              <a:t>kỹ</a:t>
            </a:r>
            <a:r>
              <a:rPr lang="en-US" sz="2000" dirty="0" smtClean="0"/>
              <a:t> </a:t>
            </a:r>
            <a:r>
              <a:rPr lang="en-US" sz="2000" dirty="0" err="1" smtClean="0"/>
              <a:t>thuật</a:t>
            </a:r>
            <a:r>
              <a:rPr lang="en-US" sz="2000" dirty="0" smtClean="0"/>
              <a:t> </a:t>
            </a:r>
            <a:r>
              <a:rPr lang="en-US" sz="2000" dirty="0" err="1" smtClean="0"/>
              <a:t>số</a:t>
            </a:r>
            <a:r>
              <a:rPr lang="en-US" sz="2000" dirty="0" smtClean="0"/>
              <a:t>, </a:t>
            </a:r>
            <a:r>
              <a:rPr lang="en-US" sz="2000" dirty="0" err="1" smtClean="0"/>
              <a:t>khối</a:t>
            </a:r>
            <a:r>
              <a:rPr lang="en-US" sz="2000" dirty="0" smtClean="0"/>
              <a:t> </a:t>
            </a:r>
            <a:r>
              <a:rPr lang="en-US" sz="2000" dirty="0" err="1" smtClean="0"/>
              <a:t>lượng</a:t>
            </a:r>
            <a:r>
              <a:rPr lang="en-US" sz="2000" dirty="0" smtClean="0"/>
              <a:t> </a:t>
            </a:r>
            <a:r>
              <a:rPr lang="en-US" sz="2000" dirty="0" err="1" smtClean="0"/>
              <a:t>dữ</a:t>
            </a:r>
            <a:r>
              <a:rPr lang="en-US" sz="2000" dirty="0" smtClean="0"/>
              <a:t> </a:t>
            </a:r>
            <a:r>
              <a:rPr lang="en-US" sz="2000" dirty="0" err="1" smtClean="0"/>
              <a:t>liệu</a:t>
            </a:r>
            <a:r>
              <a:rPr lang="en-US" sz="2000" dirty="0" smtClean="0"/>
              <a:t> </a:t>
            </a:r>
            <a:r>
              <a:rPr lang="en-US" sz="2000" dirty="0" err="1" smtClean="0"/>
              <a:t>hàng</a:t>
            </a:r>
            <a:r>
              <a:rPr lang="en-US" sz="2000" dirty="0" smtClean="0"/>
              <a:t> </a:t>
            </a:r>
            <a:r>
              <a:rPr lang="en-US" sz="2000" dirty="0" err="1" smtClean="0"/>
              <a:t>năm</a:t>
            </a:r>
            <a:r>
              <a:rPr lang="en-US" sz="2000" dirty="0" smtClean="0"/>
              <a:t> </a:t>
            </a:r>
            <a:r>
              <a:rPr lang="en-US" sz="2000" dirty="0" err="1" smtClean="0"/>
              <a:t>cần</a:t>
            </a:r>
            <a:r>
              <a:rPr lang="en-US" sz="2000" dirty="0" smtClean="0"/>
              <a:t> </a:t>
            </a:r>
            <a:r>
              <a:rPr lang="en-US" sz="2000" dirty="0" err="1" smtClean="0"/>
              <a:t>thiết</a:t>
            </a:r>
            <a:r>
              <a:rPr lang="en-US" sz="2000" dirty="0" smtClean="0"/>
              <a:t> </a:t>
            </a:r>
            <a:r>
              <a:rPr lang="en-US" sz="2000" dirty="0" err="1" smtClean="0"/>
              <a:t>sẽ</a:t>
            </a:r>
            <a:r>
              <a:rPr lang="en-US" sz="2000" dirty="0" smtClean="0"/>
              <a:t> </a:t>
            </a:r>
            <a:r>
              <a:rPr lang="en-US" sz="2000" dirty="0" err="1" smtClean="0"/>
              <a:t>vào</a:t>
            </a:r>
            <a:r>
              <a:rPr lang="en-US" sz="2000" dirty="0" smtClean="0"/>
              <a:t> </a:t>
            </a:r>
            <a:r>
              <a:rPr lang="en-US" sz="2000" dirty="0" err="1" smtClean="0"/>
              <a:t>khoảng</a:t>
            </a:r>
            <a:r>
              <a:rPr lang="en-US" sz="2000" dirty="0" smtClean="0"/>
              <a:t> 5 terabyte </a:t>
            </a:r>
            <a:r>
              <a:rPr lang="en-US" sz="2000" dirty="0" err="1" smtClean="0"/>
              <a:t>trở</a:t>
            </a:r>
            <a:r>
              <a:rPr lang="en-US" sz="2000" dirty="0" smtClean="0"/>
              <a:t> </a:t>
            </a:r>
            <a:r>
              <a:rPr lang="en-US" sz="2000" dirty="0" err="1" smtClean="0"/>
              <a:t>lên</a:t>
            </a:r>
            <a:r>
              <a:rPr lang="en-US" sz="2000" dirty="0" smtClean="0"/>
              <a:t>, </a:t>
            </a:r>
            <a:r>
              <a:rPr lang="en-US" sz="2000" dirty="0" err="1" smtClean="0"/>
              <a:t>bao</a:t>
            </a:r>
            <a:r>
              <a:rPr lang="en-US" sz="2000" dirty="0" smtClean="0"/>
              <a:t> </a:t>
            </a:r>
            <a:r>
              <a:rPr lang="en-US" sz="2000" dirty="0" err="1" smtClean="0"/>
              <a:t>gồm</a:t>
            </a:r>
            <a:r>
              <a:rPr lang="en-US" sz="2000" dirty="0" smtClean="0"/>
              <a:t> </a:t>
            </a:r>
            <a:r>
              <a:rPr lang="en-US" sz="2000" dirty="0" err="1" smtClean="0"/>
              <a:t>hình</a:t>
            </a:r>
            <a:r>
              <a:rPr lang="en-US" sz="2000" dirty="0" smtClean="0"/>
              <a:t> </a:t>
            </a:r>
            <a:r>
              <a:rPr lang="en-US" sz="2000" dirty="0" err="1" smtClean="0"/>
              <a:t>ảnh</a:t>
            </a:r>
            <a:r>
              <a:rPr lang="en-US" sz="2000" dirty="0" smtClean="0"/>
              <a:t> </a:t>
            </a:r>
            <a:r>
              <a:rPr lang="en-US" sz="2000" dirty="0" err="1" smtClean="0"/>
              <a:t>số</a:t>
            </a:r>
            <a:r>
              <a:rPr lang="en-US" sz="2000" dirty="0" smtClean="0"/>
              <a:t> </a:t>
            </a:r>
            <a:r>
              <a:rPr lang="en-US" sz="2000" dirty="0" err="1" smtClean="0"/>
              <a:t>và</a:t>
            </a:r>
            <a:r>
              <a:rPr lang="en-US" sz="2000" dirty="0" smtClean="0"/>
              <a:t> </a:t>
            </a:r>
            <a:r>
              <a:rPr lang="en-US" sz="2000" dirty="0" err="1" smtClean="0"/>
              <a:t>chữ</a:t>
            </a:r>
            <a:r>
              <a:rPr lang="en-US" sz="2000" dirty="0" smtClean="0"/>
              <a:t> </a:t>
            </a:r>
            <a:r>
              <a:rPr lang="en-US" sz="2000" dirty="0" err="1" smtClean="0"/>
              <a:t>ký</a:t>
            </a:r>
            <a:r>
              <a:rPr lang="en-US" sz="2000" dirty="0" smtClean="0"/>
              <a:t> </a:t>
            </a:r>
            <a:r>
              <a:rPr lang="en-US" sz="2000" dirty="0" err="1" smtClean="0"/>
              <a:t>số</a:t>
            </a:r>
            <a:r>
              <a:rPr lang="en-US" sz="2000" dirty="0" smtClean="0"/>
              <a:t>.</a:t>
            </a:r>
            <a:endParaRPr lang="vi-VN" sz="2000" dirty="0" smtClean="0"/>
          </a:p>
          <a:p>
            <a:pPr lvl="2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Tổng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(</a:t>
            </a:r>
            <a:r>
              <a:rPr lang="en-US" dirty="0" err="1" smtClean="0"/>
              <a:t>tiếp</a:t>
            </a:r>
            <a:r>
              <a:rPr lang="en-US" dirty="0" smtClean="0"/>
              <a:t>)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b="1" dirty="0" err="1" smtClean="0"/>
              <a:t>Một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hệ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thống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thông</a:t>
            </a:r>
            <a:r>
              <a:rPr lang="en-US" sz="2600" b="1" dirty="0" smtClean="0"/>
              <a:t> tin</a:t>
            </a:r>
            <a:r>
              <a:rPr lang="en-US" sz="2600" dirty="0" smtClean="0"/>
              <a:t> </a:t>
            </a:r>
            <a:r>
              <a:rPr lang="en-US" sz="2600" dirty="0" err="1" smtClean="0"/>
              <a:t>là</a:t>
            </a:r>
            <a:r>
              <a:rPr lang="en-US" sz="2600" dirty="0" smtClean="0"/>
              <a:t> </a:t>
            </a:r>
            <a:r>
              <a:rPr lang="en-US" sz="2600" dirty="0" err="1" smtClean="0"/>
              <a:t>một</a:t>
            </a:r>
            <a:r>
              <a:rPr lang="en-US" sz="2600" dirty="0" smtClean="0"/>
              <a:t> </a:t>
            </a:r>
            <a:r>
              <a:rPr lang="en-US" sz="2600" dirty="0" err="1" smtClean="0"/>
              <a:t>phần</a:t>
            </a:r>
            <a:r>
              <a:rPr lang="en-US" sz="2600" dirty="0" smtClean="0"/>
              <a:t> </a:t>
            </a:r>
            <a:r>
              <a:rPr lang="en-US" sz="2600" dirty="0" err="1" smtClean="0"/>
              <a:t>của</a:t>
            </a:r>
            <a:r>
              <a:rPr lang="en-US" sz="2600" dirty="0" smtClean="0"/>
              <a:t> </a:t>
            </a:r>
            <a:r>
              <a:rPr lang="en-US" sz="2600" dirty="0" err="1" smtClean="0"/>
              <a:t>một</a:t>
            </a:r>
            <a:r>
              <a:rPr lang="en-US" sz="2600" dirty="0" smtClean="0"/>
              <a:t> </a:t>
            </a:r>
            <a:r>
              <a:rPr lang="en-US" sz="2600" dirty="0" err="1" smtClean="0"/>
              <a:t>tổ</a:t>
            </a:r>
            <a:r>
              <a:rPr lang="en-US" sz="2600" dirty="0" smtClean="0"/>
              <a:t> </a:t>
            </a:r>
            <a:r>
              <a:rPr lang="en-US" sz="2600" dirty="0" err="1" smtClean="0"/>
              <a:t>chức</a:t>
            </a:r>
            <a:r>
              <a:rPr lang="en-US" sz="2600" dirty="0" smtClean="0"/>
              <a:t> </a:t>
            </a:r>
            <a:r>
              <a:rPr lang="en-US" sz="2600" dirty="0" err="1" smtClean="0"/>
              <a:t>để</a:t>
            </a:r>
            <a:r>
              <a:rPr lang="en-US" sz="2600" dirty="0" smtClean="0"/>
              <a:t> </a:t>
            </a:r>
            <a:r>
              <a:rPr lang="en-US" sz="2600" dirty="0" err="1" smtClean="0"/>
              <a:t>lưu</a:t>
            </a:r>
            <a:r>
              <a:rPr lang="en-US" sz="2600" dirty="0" smtClean="0"/>
              <a:t> </a:t>
            </a:r>
            <a:r>
              <a:rPr lang="en-US" sz="2600" dirty="0" err="1" smtClean="0"/>
              <a:t>trữ</a:t>
            </a:r>
            <a:r>
              <a:rPr lang="en-US" sz="2600" dirty="0" smtClean="0"/>
              <a:t> </a:t>
            </a:r>
            <a:r>
              <a:rPr lang="en-US" sz="2600" dirty="0" err="1" smtClean="0"/>
              <a:t>và</a:t>
            </a:r>
            <a:r>
              <a:rPr lang="en-US" sz="2600" dirty="0" smtClean="0"/>
              <a:t> </a:t>
            </a:r>
            <a:r>
              <a:rPr lang="en-US" sz="2600" dirty="0" err="1" smtClean="0"/>
              <a:t>xử</a:t>
            </a:r>
            <a:r>
              <a:rPr lang="en-US" sz="2600" dirty="0" smtClean="0"/>
              <a:t> </a:t>
            </a:r>
            <a:r>
              <a:rPr lang="en-US" sz="2600" dirty="0" err="1" smtClean="0"/>
              <a:t>lý</a:t>
            </a:r>
            <a:r>
              <a:rPr lang="en-US" sz="2600" dirty="0" smtClean="0"/>
              <a:t> </a:t>
            </a:r>
            <a:r>
              <a:rPr lang="en-US" sz="2600" dirty="0" err="1" smtClean="0"/>
              <a:t>dữ</a:t>
            </a:r>
            <a:r>
              <a:rPr lang="en-US" sz="2600" dirty="0" smtClean="0"/>
              <a:t> </a:t>
            </a:r>
            <a:r>
              <a:rPr lang="en-US" sz="2600" dirty="0" err="1" smtClean="0"/>
              <a:t>liệu</a:t>
            </a:r>
            <a:r>
              <a:rPr lang="en-US" sz="2600" dirty="0" smtClean="0"/>
              <a:t>, </a:t>
            </a:r>
            <a:r>
              <a:rPr lang="en-US" sz="2600" dirty="0" err="1" smtClean="0"/>
              <a:t>thông</a:t>
            </a:r>
            <a:r>
              <a:rPr lang="en-US" sz="2600" dirty="0" smtClean="0"/>
              <a:t> tin </a:t>
            </a:r>
            <a:r>
              <a:rPr lang="en-US" sz="2600" dirty="0" err="1" smtClean="0"/>
              <a:t>và</a:t>
            </a:r>
            <a:r>
              <a:rPr lang="en-US" sz="2600" dirty="0" smtClean="0"/>
              <a:t> tri </a:t>
            </a:r>
            <a:r>
              <a:rPr lang="en-US" sz="2600" dirty="0" err="1" smtClean="0"/>
              <a:t>thức</a:t>
            </a:r>
            <a:r>
              <a:rPr lang="en-US" sz="2600" dirty="0" smtClean="0"/>
              <a:t>, </a:t>
            </a:r>
          </a:p>
          <a:p>
            <a:r>
              <a:rPr lang="en-US" sz="2600" b="1" dirty="0" err="1" smtClean="0"/>
              <a:t>Quản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lý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thông</a:t>
            </a:r>
            <a:r>
              <a:rPr lang="en-US" sz="2600" b="1" dirty="0" smtClean="0"/>
              <a:t> tin </a:t>
            </a:r>
            <a:r>
              <a:rPr lang="en-US" sz="2600" b="1" dirty="0" err="1" smtClean="0"/>
              <a:t>trong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các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cơ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sở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khám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bệnh</a:t>
            </a:r>
            <a:r>
              <a:rPr lang="en-US" sz="2600" b="1" dirty="0" smtClean="0"/>
              <a:t>, </a:t>
            </a:r>
            <a:r>
              <a:rPr lang="en-US" sz="2600" b="1" dirty="0" err="1" smtClean="0"/>
              <a:t>chữa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bệnh</a:t>
            </a:r>
            <a:r>
              <a:rPr lang="en-US" sz="2600" dirty="0" smtClean="0"/>
              <a:t> </a:t>
            </a:r>
            <a:r>
              <a:rPr lang="en-US" sz="2600" dirty="0" err="1" smtClean="0"/>
              <a:t>là</a:t>
            </a:r>
            <a:r>
              <a:rPr lang="en-US" sz="2600" dirty="0" smtClean="0"/>
              <a:t> </a:t>
            </a:r>
            <a:r>
              <a:rPr lang="en-US" sz="2600" dirty="0" err="1" smtClean="0"/>
              <a:t>những</a:t>
            </a:r>
            <a:r>
              <a:rPr lang="en-US" sz="2600" dirty="0" smtClean="0"/>
              <a:t> </a:t>
            </a:r>
            <a:r>
              <a:rPr lang="en-US" sz="2600" dirty="0" err="1" smtClean="0"/>
              <a:t>hoạt</a:t>
            </a:r>
            <a:r>
              <a:rPr lang="en-US" sz="2600" dirty="0" smtClean="0"/>
              <a:t> </a:t>
            </a:r>
            <a:r>
              <a:rPr lang="en-US" sz="2600" dirty="0" err="1" smtClean="0"/>
              <a:t>động</a:t>
            </a:r>
            <a:r>
              <a:rPr lang="en-US" sz="2600" dirty="0" smtClean="0"/>
              <a:t> </a:t>
            </a:r>
            <a:r>
              <a:rPr lang="en-US" sz="2600" dirty="0" err="1" smtClean="0"/>
              <a:t>liên</a:t>
            </a:r>
            <a:r>
              <a:rPr lang="en-US" sz="2600" dirty="0" smtClean="0"/>
              <a:t> </a:t>
            </a:r>
            <a:r>
              <a:rPr lang="en-US" sz="2600" dirty="0" err="1" smtClean="0"/>
              <a:t>quan</a:t>
            </a:r>
            <a:r>
              <a:rPr lang="en-US" sz="2600" dirty="0" smtClean="0"/>
              <a:t> </a:t>
            </a:r>
            <a:r>
              <a:rPr lang="en-US" sz="2600" dirty="0" err="1" smtClean="0"/>
              <a:t>đến</a:t>
            </a:r>
            <a:r>
              <a:rPr lang="en-US" sz="2600" dirty="0" smtClean="0"/>
              <a:t> </a:t>
            </a:r>
            <a:r>
              <a:rPr lang="en-US" sz="2600" dirty="0" err="1" smtClean="0"/>
              <a:t>việc</a:t>
            </a:r>
            <a:r>
              <a:rPr lang="en-US" sz="2600" dirty="0" smtClean="0"/>
              <a:t> </a:t>
            </a:r>
            <a:r>
              <a:rPr lang="en-US" sz="2600" dirty="0" err="1" smtClean="0"/>
              <a:t>quản</a:t>
            </a:r>
            <a:r>
              <a:rPr lang="en-US" sz="2600" dirty="0" smtClean="0"/>
              <a:t> </a:t>
            </a:r>
            <a:r>
              <a:rPr lang="en-US" sz="2600" dirty="0" err="1" smtClean="0"/>
              <a:t>lý</a:t>
            </a:r>
            <a:r>
              <a:rPr lang="en-US" sz="2600" dirty="0" smtClean="0"/>
              <a:t>, </a:t>
            </a:r>
            <a:r>
              <a:rPr lang="en-US" sz="2600" dirty="0" err="1" smtClean="0"/>
              <a:t>xử</a:t>
            </a:r>
            <a:r>
              <a:rPr lang="en-US" sz="2600" dirty="0" smtClean="0"/>
              <a:t> </a:t>
            </a:r>
            <a:r>
              <a:rPr lang="en-US" sz="2600" dirty="0" err="1" smtClean="0"/>
              <a:t>lý</a:t>
            </a:r>
            <a:r>
              <a:rPr lang="en-US" sz="2600" dirty="0" smtClean="0"/>
              <a:t> </a:t>
            </a:r>
            <a:r>
              <a:rPr lang="en-US" sz="2600" dirty="0" err="1" smtClean="0"/>
              <a:t>thông</a:t>
            </a:r>
            <a:r>
              <a:rPr lang="en-US" sz="2600" dirty="0" smtClean="0"/>
              <a:t> tin </a:t>
            </a:r>
            <a:r>
              <a:rPr lang="en-US" sz="2600" dirty="0" err="1" smtClean="0"/>
              <a:t>trong</a:t>
            </a:r>
            <a:r>
              <a:rPr lang="en-US" sz="2600" dirty="0" smtClean="0"/>
              <a:t> </a:t>
            </a:r>
            <a:r>
              <a:rPr lang="en-US" sz="2600" dirty="0" err="1" smtClean="0"/>
              <a:t>cơ</a:t>
            </a:r>
            <a:r>
              <a:rPr lang="en-US" sz="2600" dirty="0" smtClean="0"/>
              <a:t> </a:t>
            </a:r>
            <a:r>
              <a:rPr lang="en-US" sz="2600" dirty="0" err="1" smtClean="0"/>
              <a:t>sở</a:t>
            </a:r>
            <a:r>
              <a:rPr lang="en-US" sz="2600" dirty="0" smtClean="0"/>
              <a:t> </a:t>
            </a:r>
            <a:r>
              <a:rPr lang="en-US" sz="2600" dirty="0" err="1" smtClean="0"/>
              <a:t>đó</a:t>
            </a:r>
            <a:r>
              <a:rPr lang="en-US" sz="2600" dirty="0" smtClean="0"/>
              <a:t> </a:t>
            </a:r>
            <a:r>
              <a:rPr lang="en-US" sz="2600" dirty="0" err="1" smtClean="0"/>
              <a:t>và</a:t>
            </a:r>
            <a:r>
              <a:rPr lang="en-US" sz="2600" dirty="0" smtClean="0"/>
              <a:t> do </a:t>
            </a:r>
            <a:r>
              <a:rPr lang="en-US" sz="2600" dirty="0" err="1" smtClean="0"/>
              <a:t>đó</a:t>
            </a:r>
            <a:r>
              <a:rPr lang="en-US" sz="2600" dirty="0" smtClean="0"/>
              <a:t> </a:t>
            </a:r>
            <a:r>
              <a:rPr lang="en-US" sz="2600" dirty="0" err="1" smtClean="0"/>
              <a:t>được</a:t>
            </a:r>
            <a:r>
              <a:rPr lang="en-US" sz="2600" dirty="0" smtClean="0"/>
              <a:t> </a:t>
            </a:r>
            <a:r>
              <a:rPr lang="en-US" sz="2600" dirty="0" err="1" smtClean="0"/>
              <a:t>gọi</a:t>
            </a:r>
            <a:r>
              <a:rPr lang="en-US" sz="2600" dirty="0" smtClean="0"/>
              <a:t> </a:t>
            </a:r>
            <a:r>
              <a:rPr lang="en-US" sz="2600" dirty="0" err="1" smtClean="0"/>
              <a:t>là</a:t>
            </a:r>
            <a:r>
              <a:rPr lang="en-US" sz="2600" dirty="0" smtClean="0"/>
              <a:t> </a:t>
            </a:r>
            <a:r>
              <a:rPr lang="en-US" sz="2600" dirty="0" err="1" smtClean="0"/>
              <a:t>hệ</a:t>
            </a:r>
            <a:r>
              <a:rPr lang="en-US" sz="2600" dirty="0" smtClean="0"/>
              <a:t> </a:t>
            </a:r>
            <a:r>
              <a:rPr lang="en-US" sz="2600" dirty="0" err="1" smtClean="0"/>
              <a:t>thông</a:t>
            </a:r>
            <a:r>
              <a:rPr lang="en-US" sz="2600" dirty="0" smtClean="0"/>
              <a:t> tin </a:t>
            </a:r>
            <a:r>
              <a:rPr lang="en-US" sz="2600" dirty="0" err="1" smtClean="0"/>
              <a:t>bệnh</a:t>
            </a:r>
            <a:r>
              <a:rPr lang="en-US" sz="2600" dirty="0" smtClean="0"/>
              <a:t> </a:t>
            </a:r>
            <a:r>
              <a:rPr lang="en-US" sz="2600" dirty="0" err="1" smtClean="0"/>
              <a:t>viện</a:t>
            </a:r>
            <a:r>
              <a:rPr lang="en-US" sz="2600" dirty="0" smtClean="0"/>
              <a:t>. </a:t>
            </a:r>
          </a:p>
          <a:p>
            <a:pPr lvl="1"/>
            <a:r>
              <a:rPr lang="en-US" sz="2000" dirty="0" err="1" smtClean="0"/>
              <a:t>Mục</a:t>
            </a:r>
            <a:r>
              <a:rPr lang="en-US" sz="2000" dirty="0" smtClean="0"/>
              <a:t> </a:t>
            </a:r>
            <a:r>
              <a:rPr lang="en-US" sz="2000" dirty="0" err="1" smtClean="0"/>
              <a:t>tiêu</a:t>
            </a:r>
            <a:r>
              <a:rPr lang="en-US" sz="2000" dirty="0" smtClean="0"/>
              <a:t> </a:t>
            </a:r>
            <a:r>
              <a:rPr lang="en-US" sz="2000" dirty="0" err="1" smtClean="0"/>
              <a:t>của</a:t>
            </a:r>
            <a:r>
              <a:rPr lang="en-US" sz="2000" dirty="0" smtClean="0"/>
              <a:t> </a:t>
            </a:r>
            <a:r>
              <a:rPr lang="en-US" sz="2000" dirty="0" err="1" smtClean="0"/>
              <a:t>quản</a:t>
            </a:r>
            <a:r>
              <a:rPr lang="en-US" sz="2000" dirty="0" smtClean="0"/>
              <a:t> </a:t>
            </a:r>
            <a:r>
              <a:rPr lang="en-US" sz="2000" dirty="0" err="1" smtClean="0"/>
              <a:t>lý</a:t>
            </a:r>
            <a:r>
              <a:rPr lang="en-US" sz="2000" dirty="0" smtClean="0"/>
              <a:t> </a:t>
            </a:r>
            <a:r>
              <a:rPr lang="en-US" sz="2000" dirty="0" err="1" smtClean="0"/>
              <a:t>thông</a:t>
            </a:r>
            <a:r>
              <a:rPr lang="en-US" sz="2000" dirty="0" smtClean="0"/>
              <a:t> tin </a:t>
            </a:r>
            <a:r>
              <a:rPr lang="en-US" sz="2000" dirty="0" err="1" smtClean="0"/>
              <a:t>là</a:t>
            </a:r>
            <a:r>
              <a:rPr lang="en-US" sz="2000" dirty="0" smtClean="0"/>
              <a:t> </a:t>
            </a:r>
            <a:r>
              <a:rPr lang="en-US" sz="2000" dirty="0" err="1" smtClean="0"/>
              <a:t>xử</a:t>
            </a:r>
            <a:r>
              <a:rPr lang="en-US" sz="2000" dirty="0" smtClean="0"/>
              <a:t> </a:t>
            </a:r>
            <a:r>
              <a:rPr lang="en-US" sz="2000" dirty="0" err="1" smtClean="0"/>
              <a:t>lý</a:t>
            </a:r>
            <a:r>
              <a:rPr lang="en-US" sz="2000" dirty="0" smtClean="0"/>
              <a:t> </a:t>
            </a:r>
            <a:r>
              <a:rPr lang="en-US" sz="2000" dirty="0" err="1" smtClean="0"/>
              <a:t>thông</a:t>
            </a:r>
            <a:r>
              <a:rPr lang="en-US" sz="2000" dirty="0" smtClean="0"/>
              <a:t> tin </a:t>
            </a: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hệ</a:t>
            </a:r>
            <a:r>
              <a:rPr lang="en-US" sz="2000" dirty="0" smtClean="0"/>
              <a:t> </a:t>
            </a:r>
            <a:r>
              <a:rPr lang="en-US" sz="2000" dirty="0" err="1" smtClean="0"/>
              <a:t>thống</a:t>
            </a:r>
            <a:r>
              <a:rPr lang="en-US" sz="2000" dirty="0" smtClean="0"/>
              <a:t>, </a:t>
            </a:r>
            <a:r>
              <a:rPr lang="en-US" sz="2000" dirty="0" err="1" smtClean="0"/>
              <a:t>đóng</a:t>
            </a:r>
            <a:r>
              <a:rPr lang="en-US" sz="2000" dirty="0" smtClean="0"/>
              <a:t> </a:t>
            </a:r>
            <a:r>
              <a:rPr lang="en-US" sz="2000" dirty="0" err="1" smtClean="0"/>
              <a:t>góp</a:t>
            </a:r>
            <a:r>
              <a:rPr lang="en-US" sz="2000" dirty="0" smtClean="0"/>
              <a:t> </a:t>
            </a:r>
            <a:r>
              <a:rPr lang="en-US" sz="2000" dirty="0" err="1" smtClean="0"/>
              <a:t>vào</a:t>
            </a:r>
            <a:r>
              <a:rPr lang="en-US" sz="2000" dirty="0" smtClean="0"/>
              <a:t> </a:t>
            </a:r>
            <a:r>
              <a:rPr lang="en-US" sz="2000" dirty="0" err="1" smtClean="0"/>
              <a:t>các</a:t>
            </a:r>
            <a:r>
              <a:rPr lang="en-US" sz="2000" dirty="0" smtClean="0"/>
              <a:t> </a:t>
            </a:r>
            <a:r>
              <a:rPr lang="en-US" sz="2000" dirty="0" err="1" smtClean="0"/>
              <a:t>mục</a:t>
            </a:r>
            <a:r>
              <a:rPr lang="en-US" sz="2000" dirty="0" smtClean="0"/>
              <a:t> </a:t>
            </a:r>
            <a:r>
              <a:rPr lang="en-US" sz="2000" dirty="0" err="1" smtClean="0"/>
              <a:t>tiêu</a:t>
            </a:r>
            <a:r>
              <a:rPr lang="en-US" sz="2000" dirty="0" smtClean="0"/>
              <a:t> </a:t>
            </a:r>
            <a:r>
              <a:rPr lang="en-US" sz="2000" dirty="0" err="1" smtClean="0"/>
              <a:t>chiến</a:t>
            </a:r>
            <a:r>
              <a:rPr lang="en-US" sz="2000" dirty="0" smtClean="0"/>
              <a:t> </a:t>
            </a:r>
            <a:r>
              <a:rPr lang="en-US" sz="2000" dirty="0" err="1" smtClean="0"/>
              <a:t>lược</a:t>
            </a:r>
            <a:r>
              <a:rPr lang="en-US" sz="2000" dirty="0" smtClean="0"/>
              <a:t> </a:t>
            </a:r>
            <a:r>
              <a:rPr lang="en-US" sz="2000" dirty="0" err="1" smtClean="0"/>
              <a:t>của</a:t>
            </a:r>
            <a:r>
              <a:rPr lang="en-US" sz="2000" dirty="0" smtClean="0"/>
              <a:t> </a:t>
            </a:r>
            <a:r>
              <a:rPr lang="en-US" sz="2000" dirty="0" err="1" smtClean="0"/>
              <a:t>cơ</a:t>
            </a:r>
            <a:r>
              <a:rPr lang="en-US" sz="2000" dirty="0" smtClean="0"/>
              <a:t> </a:t>
            </a:r>
            <a:r>
              <a:rPr lang="en-US" sz="2000" dirty="0" err="1" smtClean="0"/>
              <a:t>sở</a:t>
            </a:r>
            <a:r>
              <a:rPr lang="en-US" sz="2000" dirty="0" smtClean="0"/>
              <a:t> </a:t>
            </a:r>
            <a:r>
              <a:rPr lang="en-US" sz="2000" dirty="0" err="1" smtClean="0"/>
              <a:t>khám</a:t>
            </a:r>
            <a:r>
              <a:rPr lang="en-US" sz="2000" dirty="0" smtClean="0"/>
              <a:t> </a:t>
            </a:r>
            <a:r>
              <a:rPr lang="en-US" sz="2000" dirty="0" err="1" smtClean="0"/>
              <a:t>bệnh</a:t>
            </a:r>
            <a:r>
              <a:rPr lang="en-US" sz="2000" dirty="0" smtClean="0"/>
              <a:t>, </a:t>
            </a:r>
            <a:r>
              <a:rPr lang="en-US" sz="2000" dirty="0" err="1" smtClean="0"/>
              <a:t>chữa</a:t>
            </a:r>
            <a:r>
              <a:rPr lang="en-US" sz="2000" dirty="0" smtClean="0"/>
              <a:t> </a:t>
            </a:r>
            <a:r>
              <a:rPr lang="en-US" sz="2000" dirty="0" err="1" smtClean="0"/>
              <a:t>bệnh</a:t>
            </a:r>
            <a:r>
              <a:rPr lang="en-US" sz="2000" dirty="0" smtClean="0"/>
              <a:t>. </a:t>
            </a:r>
            <a:endParaRPr lang="vi-VN" sz="2000" dirty="0" smtClean="0"/>
          </a:p>
          <a:p>
            <a:pPr lvl="1"/>
            <a:r>
              <a:rPr lang="en-US" sz="2000" dirty="0" err="1" smtClean="0"/>
              <a:t>Nhiệm</a:t>
            </a:r>
            <a:r>
              <a:rPr lang="en-US" sz="2000" dirty="0" smtClean="0"/>
              <a:t> </a:t>
            </a:r>
            <a:r>
              <a:rPr lang="en-US" sz="2000" dirty="0" err="1" smtClean="0"/>
              <a:t>vụ</a:t>
            </a:r>
            <a:r>
              <a:rPr lang="en-US" sz="2000" dirty="0" smtClean="0"/>
              <a:t> </a:t>
            </a:r>
            <a:r>
              <a:rPr lang="en-US" sz="2000" dirty="0" err="1" smtClean="0"/>
              <a:t>chung</a:t>
            </a:r>
            <a:r>
              <a:rPr lang="en-US" sz="2000" dirty="0" smtClean="0"/>
              <a:t> </a:t>
            </a:r>
            <a:r>
              <a:rPr lang="en-US" sz="2000" dirty="0" err="1" smtClean="0"/>
              <a:t>của</a:t>
            </a:r>
            <a:r>
              <a:rPr lang="en-US" sz="2000" dirty="0" smtClean="0"/>
              <a:t> </a:t>
            </a:r>
            <a:r>
              <a:rPr lang="en-US" sz="2000" dirty="0" err="1" smtClean="0"/>
              <a:t>quản</a:t>
            </a:r>
            <a:r>
              <a:rPr lang="en-US" sz="2000" dirty="0" smtClean="0"/>
              <a:t> </a:t>
            </a:r>
            <a:r>
              <a:rPr lang="en-US" sz="2000" dirty="0" err="1" smtClean="0"/>
              <a:t>lý</a:t>
            </a:r>
            <a:r>
              <a:rPr lang="en-US" sz="2000" dirty="0" smtClean="0"/>
              <a:t> </a:t>
            </a:r>
            <a:r>
              <a:rPr lang="en-US" sz="2000" dirty="0" err="1" smtClean="0"/>
              <a:t>thông</a:t>
            </a:r>
            <a:r>
              <a:rPr lang="en-US" sz="2000" dirty="0" smtClean="0"/>
              <a:t> tin: </a:t>
            </a:r>
            <a:r>
              <a:rPr lang="en-US" sz="2000" dirty="0" err="1" smtClean="0"/>
              <a:t>lập</a:t>
            </a:r>
            <a:r>
              <a:rPr lang="en-US" sz="2000" dirty="0" smtClean="0"/>
              <a:t> </a:t>
            </a:r>
            <a:r>
              <a:rPr lang="en-US" sz="2000" dirty="0" err="1" smtClean="0"/>
              <a:t>kế</a:t>
            </a:r>
            <a:r>
              <a:rPr lang="en-US" sz="2000" dirty="0" smtClean="0"/>
              <a:t> </a:t>
            </a:r>
            <a:r>
              <a:rPr lang="en-US" sz="2000" dirty="0" err="1" smtClean="0"/>
              <a:t>hoạch</a:t>
            </a:r>
            <a:r>
              <a:rPr lang="en-US" sz="2000" dirty="0" smtClean="0"/>
              <a:t>, </a:t>
            </a:r>
            <a:r>
              <a:rPr lang="en-US" sz="2000" dirty="0" err="1" smtClean="0"/>
              <a:t>triển</a:t>
            </a:r>
            <a:r>
              <a:rPr lang="en-US" sz="2000" dirty="0" smtClean="0"/>
              <a:t> </a:t>
            </a:r>
            <a:r>
              <a:rPr lang="en-US" sz="2000" dirty="0" err="1" smtClean="0"/>
              <a:t>khai</a:t>
            </a:r>
            <a:r>
              <a:rPr lang="en-US" sz="2000" dirty="0" smtClean="0"/>
              <a:t> </a:t>
            </a:r>
            <a:r>
              <a:rPr lang="en-US" sz="2000" dirty="0" err="1" smtClean="0"/>
              <a:t>và</a:t>
            </a:r>
            <a:r>
              <a:rPr lang="en-US" sz="2000" dirty="0" smtClean="0"/>
              <a:t> </a:t>
            </a:r>
            <a:r>
              <a:rPr lang="en-US" sz="2000" dirty="0" err="1" smtClean="0"/>
              <a:t>giám</a:t>
            </a:r>
            <a:r>
              <a:rPr lang="en-US" sz="2000" dirty="0" smtClean="0"/>
              <a:t> </a:t>
            </a:r>
            <a:r>
              <a:rPr lang="en-US" sz="2000" dirty="0" err="1" smtClean="0"/>
              <a:t>sát</a:t>
            </a:r>
            <a:r>
              <a:rPr lang="en-US" sz="2000" dirty="0" smtClean="0"/>
              <a:t>. </a:t>
            </a:r>
          </a:p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Nội</a:t>
            </a:r>
            <a:r>
              <a:rPr lang="en-US" i="0" dirty="0" smtClean="0"/>
              <a:t> dung</a:t>
            </a:r>
            <a:endParaRPr lang="en-US" i="0" dirty="0">
              <a:solidFill>
                <a:schemeClr val="accent1"/>
              </a:solidFill>
            </a:endParaRPr>
          </a:p>
        </p:txBody>
      </p: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1676400" y="2286000"/>
            <a:ext cx="5943600" cy="609600"/>
            <a:chOff x="1440" y="1296"/>
            <a:chExt cx="3744" cy="384"/>
          </a:xfrm>
        </p:grpSpPr>
        <p:grpSp>
          <p:nvGrpSpPr>
            <p:cNvPr id="4" name="Group 42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083" name="Freeform 43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4" name="Freeform 44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5" name="Freeform 45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6" name="Freeform 46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7" name="Freeform 47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8" name="Freeform 48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89" name="Freeform 49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3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090" name="Rectangle 50"/>
            <p:cNvSpPr>
              <a:spLocks noChangeArrowheads="1"/>
            </p:cNvSpPr>
            <p:nvPr/>
          </p:nvSpPr>
          <p:spPr bwMode="auto">
            <a:xfrm>
              <a:off x="1872" y="1296"/>
              <a:ext cx="3312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hlink">
                          <a:gamma/>
                          <a:tint val="42353"/>
                          <a:invGamma/>
                        </a:schemeClr>
                      </a:gs>
                      <a:gs pos="100000">
                        <a:schemeClr val="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Tổng</a:t>
              </a:r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</a:t>
              </a:r>
              <a:endParaRPr lang="en-US" sz="28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091" name="Line 51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52"/>
          <p:cNvGrpSpPr>
            <a:grpSpLocks/>
          </p:cNvGrpSpPr>
          <p:nvPr/>
        </p:nvGrpSpPr>
        <p:grpSpPr bwMode="auto">
          <a:xfrm>
            <a:off x="1676400" y="2971800"/>
            <a:ext cx="6553204" cy="609600"/>
            <a:chOff x="1440" y="1296"/>
            <a:chExt cx="4128" cy="384"/>
          </a:xfrm>
        </p:grpSpPr>
        <p:grpSp>
          <p:nvGrpSpPr>
            <p:cNvPr id="6" name="Group 53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094" name="Freeform 54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5" name="Freeform 55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6" name="Freeform 56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7" name="Freeform 57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8" name="Freeform 58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099" name="Freeform 59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0" name="Freeform 60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24314"/>
                      <a:invGamma/>
                    </a:schemeClr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01" name="Rectangle 61"/>
            <p:cNvSpPr>
              <a:spLocks noChangeArrowheads="1"/>
            </p:cNvSpPr>
            <p:nvPr/>
          </p:nvSpPr>
          <p:spPr bwMode="auto">
            <a:xfrm>
              <a:off x="1872" y="1296"/>
              <a:ext cx="3696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accent2">
                          <a:gamma/>
                          <a:tint val="24314"/>
                          <a:invGamma/>
                        </a:schemeClr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3200" b="1" dirty="0" err="1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3200" b="1" dirty="0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bộ</a:t>
              </a:r>
              <a:r>
                <a:rPr lang="en-US" sz="3200" b="1" dirty="0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phận</a:t>
              </a:r>
              <a:r>
                <a:rPr lang="en-US" sz="3200" b="1" dirty="0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chức</a:t>
              </a:r>
              <a:r>
                <a:rPr lang="en-US" sz="3200" b="1" dirty="0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 smtClean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năng</a:t>
              </a:r>
              <a:endParaRPr lang="en-US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02" name="Line 62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rgbClr val="7BA6F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3"/>
          <p:cNvGrpSpPr>
            <a:grpSpLocks/>
          </p:cNvGrpSpPr>
          <p:nvPr/>
        </p:nvGrpSpPr>
        <p:grpSpPr bwMode="auto">
          <a:xfrm>
            <a:off x="1676400" y="3733800"/>
            <a:ext cx="6096000" cy="609600"/>
            <a:chOff x="1440" y="1296"/>
            <a:chExt cx="3840" cy="384"/>
          </a:xfrm>
        </p:grpSpPr>
        <p:grpSp>
          <p:nvGrpSpPr>
            <p:cNvPr id="8" name="Group 64"/>
            <p:cNvGrpSpPr>
              <a:grpSpLocks/>
            </p:cNvGrpSpPr>
            <p:nvPr/>
          </p:nvGrpSpPr>
          <p:grpSpPr bwMode="auto"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87105" name="Freeform 65"/>
              <p:cNvSpPr>
                <a:spLocks/>
              </p:cNvSpPr>
              <p:nvPr/>
            </p:nvSpPr>
            <p:spPr bwMode="auto">
              <a:xfrm>
                <a:off x="1214" y="214"/>
                <a:ext cx="299" cy="434"/>
              </a:xfrm>
              <a:custGeom>
                <a:avLst/>
                <a:gdLst>
                  <a:gd name="T0" fmla="*/ 174 w 299"/>
                  <a:gd name="T1" fmla="*/ 121 h 434"/>
                  <a:gd name="T2" fmla="*/ 174 w 299"/>
                  <a:gd name="T3" fmla="*/ 23 h 434"/>
                  <a:gd name="T4" fmla="*/ 170 w 299"/>
                  <a:gd name="T5" fmla="*/ 9 h 434"/>
                  <a:gd name="T6" fmla="*/ 165 w 299"/>
                  <a:gd name="T7" fmla="*/ 5 h 434"/>
                  <a:gd name="T8" fmla="*/ 156 w 299"/>
                  <a:gd name="T9" fmla="*/ 0 h 434"/>
                  <a:gd name="T10" fmla="*/ 152 w 299"/>
                  <a:gd name="T11" fmla="*/ 0 h 434"/>
                  <a:gd name="T12" fmla="*/ 143 w 299"/>
                  <a:gd name="T13" fmla="*/ 0 h 434"/>
                  <a:gd name="T14" fmla="*/ 134 w 299"/>
                  <a:gd name="T15" fmla="*/ 5 h 434"/>
                  <a:gd name="T16" fmla="*/ 125 w 299"/>
                  <a:gd name="T17" fmla="*/ 9 h 434"/>
                  <a:gd name="T18" fmla="*/ 125 w 299"/>
                  <a:gd name="T19" fmla="*/ 23 h 434"/>
                  <a:gd name="T20" fmla="*/ 125 w 299"/>
                  <a:gd name="T21" fmla="*/ 126 h 434"/>
                  <a:gd name="T22" fmla="*/ 76 w 299"/>
                  <a:gd name="T23" fmla="*/ 99 h 434"/>
                  <a:gd name="T24" fmla="*/ 67 w 299"/>
                  <a:gd name="T25" fmla="*/ 94 h 434"/>
                  <a:gd name="T26" fmla="*/ 58 w 299"/>
                  <a:gd name="T27" fmla="*/ 94 h 434"/>
                  <a:gd name="T28" fmla="*/ 49 w 299"/>
                  <a:gd name="T29" fmla="*/ 99 h 434"/>
                  <a:gd name="T30" fmla="*/ 45 w 299"/>
                  <a:gd name="T31" fmla="*/ 103 h 434"/>
                  <a:gd name="T32" fmla="*/ 40 w 299"/>
                  <a:gd name="T33" fmla="*/ 112 h 434"/>
                  <a:gd name="T34" fmla="*/ 45 w 299"/>
                  <a:gd name="T35" fmla="*/ 117 h 434"/>
                  <a:gd name="T36" fmla="*/ 45 w 299"/>
                  <a:gd name="T37" fmla="*/ 126 h 434"/>
                  <a:gd name="T38" fmla="*/ 54 w 299"/>
                  <a:gd name="T39" fmla="*/ 134 h 434"/>
                  <a:gd name="T40" fmla="*/ 121 w 299"/>
                  <a:gd name="T41" fmla="*/ 170 h 434"/>
                  <a:gd name="T42" fmla="*/ 121 w 299"/>
                  <a:gd name="T43" fmla="*/ 242 h 434"/>
                  <a:gd name="T44" fmla="*/ 36 w 299"/>
                  <a:gd name="T45" fmla="*/ 188 h 434"/>
                  <a:gd name="T46" fmla="*/ 27 w 299"/>
                  <a:gd name="T47" fmla="*/ 184 h 434"/>
                  <a:gd name="T48" fmla="*/ 18 w 299"/>
                  <a:gd name="T49" fmla="*/ 184 h 434"/>
                  <a:gd name="T50" fmla="*/ 9 w 299"/>
                  <a:gd name="T51" fmla="*/ 188 h 434"/>
                  <a:gd name="T52" fmla="*/ 5 w 299"/>
                  <a:gd name="T53" fmla="*/ 193 h 434"/>
                  <a:gd name="T54" fmla="*/ 0 w 299"/>
                  <a:gd name="T55" fmla="*/ 202 h 434"/>
                  <a:gd name="T56" fmla="*/ 0 w 299"/>
                  <a:gd name="T57" fmla="*/ 210 h 434"/>
                  <a:gd name="T58" fmla="*/ 5 w 299"/>
                  <a:gd name="T59" fmla="*/ 219 h 434"/>
                  <a:gd name="T60" fmla="*/ 14 w 299"/>
                  <a:gd name="T61" fmla="*/ 224 h 434"/>
                  <a:gd name="T62" fmla="*/ 121 w 299"/>
                  <a:gd name="T63" fmla="*/ 291 h 434"/>
                  <a:gd name="T64" fmla="*/ 121 w 299"/>
                  <a:gd name="T65" fmla="*/ 434 h 434"/>
                  <a:gd name="T66" fmla="*/ 174 w 299"/>
                  <a:gd name="T67" fmla="*/ 434 h 434"/>
                  <a:gd name="T68" fmla="*/ 174 w 299"/>
                  <a:gd name="T69" fmla="*/ 291 h 434"/>
                  <a:gd name="T70" fmla="*/ 290 w 299"/>
                  <a:gd name="T71" fmla="*/ 224 h 434"/>
                  <a:gd name="T72" fmla="*/ 295 w 299"/>
                  <a:gd name="T73" fmla="*/ 219 h 434"/>
                  <a:gd name="T74" fmla="*/ 299 w 299"/>
                  <a:gd name="T75" fmla="*/ 210 h 434"/>
                  <a:gd name="T76" fmla="*/ 299 w 299"/>
                  <a:gd name="T77" fmla="*/ 202 h 434"/>
                  <a:gd name="T78" fmla="*/ 299 w 299"/>
                  <a:gd name="T79" fmla="*/ 197 h 434"/>
                  <a:gd name="T80" fmla="*/ 295 w 299"/>
                  <a:gd name="T81" fmla="*/ 188 h 434"/>
                  <a:gd name="T82" fmla="*/ 286 w 299"/>
                  <a:gd name="T83" fmla="*/ 184 h 434"/>
                  <a:gd name="T84" fmla="*/ 277 w 299"/>
                  <a:gd name="T85" fmla="*/ 184 h 434"/>
                  <a:gd name="T86" fmla="*/ 268 w 299"/>
                  <a:gd name="T87" fmla="*/ 188 h 434"/>
                  <a:gd name="T88" fmla="*/ 174 w 299"/>
                  <a:gd name="T89" fmla="*/ 237 h 434"/>
                  <a:gd name="T90" fmla="*/ 174 w 299"/>
                  <a:gd name="T91" fmla="*/ 170 h 434"/>
                  <a:gd name="T92" fmla="*/ 246 w 299"/>
                  <a:gd name="T93" fmla="*/ 134 h 434"/>
                  <a:gd name="T94" fmla="*/ 250 w 299"/>
                  <a:gd name="T95" fmla="*/ 130 h 434"/>
                  <a:gd name="T96" fmla="*/ 255 w 299"/>
                  <a:gd name="T97" fmla="*/ 121 h 434"/>
                  <a:gd name="T98" fmla="*/ 255 w 299"/>
                  <a:gd name="T99" fmla="*/ 112 h 434"/>
                  <a:gd name="T100" fmla="*/ 250 w 299"/>
                  <a:gd name="T101" fmla="*/ 108 h 434"/>
                  <a:gd name="T102" fmla="*/ 246 w 299"/>
                  <a:gd name="T103" fmla="*/ 103 h 434"/>
                  <a:gd name="T104" fmla="*/ 237 w 299"/>
                  <a:gd name="T105" fmla="*/ 99 h 434"/>
                  <a:gd name="T106" fmla="*/ 232 w 299"/>
                  <a:gd name="T107" fmla="*/ 99 h 434"/>
                  <a:gd name="T108" fmla="*/ 223 w 299"/>
                  <a:gd name="T109" fmla="*/ 99 h 434"/>
                  <a:gd name="T110" fmla="*/ 174 w 299"/>
                  <a:gd name="T111" fmla="*/ 12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6" name="Freeform 66"/>
              <p:cNvSpPr>
                <a:spLocks/>
              </p:cNvSpPr>
              <p:nvPr/>
            </p:nvSpPr>
            <p:spPr bwMode="auto">
              <a:xfrm>
                <a:off x="982" y="398"/>
                <a:ext cx="393" cy="272"/>
              </a:xfrm>
              <a:custGeom>
                <a:avLst/>
                <a:gdLst>
                  <a:gd name="T0" fmla="*/ 121 w 393"/>
                  <a:gd name="T1" fmla="*/ 71 h 272"/>
                  <a:gd name="T2" fmla="*/ 36 w 393"/>
                  <a:gd name="T3" fmla="*/ 22 h 272"/>
                  <a:gd name="T4" fmla="*/ 27 w 393"/>
                  <a:gd name="T5" fmla="*/ 18 h 272"/>
                  <a:gd name="T6" fmla="*/ 18 w 393"/>
                  <a:gd name="T7" fmla="*/ 18 h 272"/>
                  <a:gd name="T8" fmla="*/ 9 w 393"/>
                  <a:gd name="T9" fmla="*/ 22 h 272"/>
                  <a:gd name="T10" fmla="*/ 5 w 393"/>
                  <a:gd name="T11" fmla="*/ 31 h 272"/>
                  <a:gd name="T12" fmla="*/ 0 w 393"/>
                  <a:gd name="T13" fmla="*/ 40 h 272"/>
                  <a:gd name="T14" fmla="*/ 0 w 393"/>
                  <a:gd name="T15" fmla="*/ 49 h 272"/>
                  <a:gd name="T16" fmla="*/ 5 w 393"/>
                  <a:gd name="T17" fmla="*/ 58 h 272"/>
                  <a:gd name="T18" fmla="*/ 9 w 393"/>
                  <a:gd name="T19" fmla="*/ 62 h 272"/>
                  <a:gd name="T20" fmla="*/ 98 w 393"/>
                  <a:gd name="T21" fmla="*/ 116 h 272"/>
                  <a:gd name="T22" fmla="*/ 54 w 393"/>
                  <a:gd name="T23" fmla="*/ 143 h 272"/>
                  <a:gd name="T24" fmla="*/ 45 w 393"/>
                  <a:gd name="T25" fmla="*/ 147 h 272"/>
                  <a:gd name="T26" fmla="*/ 40 w 393"/>
                  <a:gd name="T27" fmla="*/ 156 h 272"/>
                  <a:gd name="T28" fmla="*/ 40 w 393"/>
                  <a:gd name="T29" fmla="*/ 165 h 272"/>
                  <a:gd name="T30" fmla="*/ 40 w 393"/>
                  <a:gd name="T31" fmla="*/ 174 h 272"/>
                  <a:gd name="T32" fmla="*/ 49 w 393"/>
                  <a:gd name="T33" fmla="*/ 178 h 272"/>
                  <a:gd name="T34" fmla="*/ 54 w 393"/>
                  <a:gd name="T35" fmla="*/ 183 h 272"/>
                  <a:gd name="T36" fmla="*/ 63 w 393"/>
                  <a:gd name="T37" fmla="*/ 183 h 272"/>
                  <a:gd name="T38" fmla="*/ 72 w 393"/>
                  <a:gd name="T39" fmla="*/ 183 h 272"/>
                  <a:gd name="T40" fmla="*/ 139 w 393"/>
                  <a:gd name="T41" fmla="*/ 143 h 272"/>
                  <a:gd name="T42" fmla="*/ 197 w 393"/>
                  <a:gd name="T43" fmla="*/ 178 h 272"/>
                  <a:gd name="T44" fmla="*/ 112 w 393"/>
                  <a:gd name="T45" fmla="*/ 223 h 272"/>
                  <a:gd name="T46" fmla="*/ 103 w 393"/>
                  <a:gd name="T47" fmla="*/ 232 h 272"/>
                  <a:gd name="T48" fmla="*/ 98 w 393"/>
                  <a:gd name="T49" fmla="*/ 241 h 272"/>
                  <a:gd name="T50" fmla="*/ 98 w 393"/>
                  <a:gd name="T51" fmla="*/ 246 h 272"/>
                  <a:gd name="T52" fmla="*/ 98 w 393"/>
                  <a:gd name="T53" fmla="*/ 254 h 272"/>
                  <a:gd name="T54" fmla="*/ 103 w 393"/>
                  <a:gd name="T55" fmla="*/ 263 h 272"/>
                  <a:gd name="T56" fmla="*/ 112 w 393"/>
                  <a:gd name="T57" fmla="*/ 268 h 272"/>
                  <a:gd name="T58" fmla="*/ 121 w 393"/>
                  <a:gd name="T59" fmla="*/ 268 h 272"/>
                  <a:gd name="T60" fmla="*/ 130 w 393"/>
                  <a:gd name="T61" fmla="*/ 263 h 272"/>
                  <a:gd name="T62" fmla="*/ 241 w 393"/>
                  <a:gd name="T63" fmla="*/ 201 h 272"/>
                  <a:gd name="T64" fmla="*/ 366 w 393"/>
                  <a:gd name="T65" fmla="*/ 272 h 272"/>
                  <a:gd name="T66" fmla="*/ 393 w 393"/>
                  <a:gd name="T67" fmla="*/ 228 h 272"/>
                  <a:gd name="T68" fmla="*/ 268 w 393"/>
                  <a:gd name="T69" fmla="*/ 156 h 272"/>
                  <a:gd name="T70" fmla="*/ 268 w 393"/>
                  <a:gd name="T71" fmla="*/ 22 h 272"/>
                  <a:gd name="T72" fmla="*/ 268 w 393"/>
                  <a:gd name="T73" fmla="*/ 13 h 272"/>
                  <a:gd name="T74" fmla="*/ 264 w 393"/>
                  <a:gd name="T75" fmla="*/ 9 h 272"/>
                  <a:gd name="T76" fmla="*/ 255 w 393"/>
                  <a:gd name="T77" fmla="*/ 4 h 272"/>
                  <a:gd name="T78" fmla="*/ 250 w 393"/>
                  <a:gd name="T79" fmla="*/ 0 h 272"/>
                  <a:gd name="T80" fmla="*/ 241 w 393"/>
                  <a:gd name="T81" fmla="*/ 0 h 272"/>
                  <a:gd name="T82" fmla="*/ 232 w 393"/>
                  <a:gd name="T83" fmla="*/ 4 h 272"/>
                  <a:gd name="T84" fmla="*/ 228 w 393"/>
                  <a:gd name="T85" fmla="*/ 13 h 272"/>
                  <a:gd name="T86" fmla="*/ 228 w 393"/>
                  <a:gd name="T87" fmla="*/ 22 h 272"/>
                  <a:gd name="T88" fmla="*/ 223 w 393"/>
                  <a:gd name="T89" fmla="*/ 129 h 272"/>
                  <a:gd name="T90" fmla="*/ 165 w 393"/>
                  <a:gd name="T91" fmla="*/ 94 h 272"/>
                  <a:gd name="T92" fmla="*/ 170 w 393"/>
                  <a:gd name="T93" fmla="*/ 18 h 272"/>
                  <a:gd name="T94" fmla="*/ 165 w 393"/>
                  <a:gd name="T95" fmla="*/ 9 h 272"/>
                  <a:gd name="T96" fmla="*/ 161 w 393"/>
                  <a:gd name="T97" fmla="*/ 4 h 272"/>
                  <a:gd name="T98" fmla="*/ 156 w 393"/>
                  <a:gd name="T99" fmla="*/ 0 h 272"/>
                  <a:gd name="T100" fmla="*/ 148 w 393"/>
                  <a:gd name="T101" fmla="*/ 0 h 272"/>
                  <a:gd name="T102" fmla="*/ 139 w 393"/>
                  <a:gd name="T103" fmla="*/ 0 h 272"/>
                  <a:gd name="T104" fmla="*/ 134 w 393"/>
                  <a:gd name="T105" fmla="*/ 4 h 272"/>
                  <a:gd name="T106" fmla="*/ 130 w 393"/>
                  <a:gd name="T107" fmla="*/ 9 h 272"/>
                  <a:gd name="T108" fmla="*/ 125 w 393"/>
                  <a:gd name="T109" fmla="*/ 18 h 272"/>
                  <a:gd name="T110" fmla="*/ 121 w 393"/>
                  <a:gd name="T111" fmla="*/ 7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7" name="Freeform 67"/>
              <p:cNvSpPr>
                <a:spLocks/>
              </p:cNvSpPr>
              <p:nvPr/>
            </p:nvSpPr>
            <p:spPr bwMode="auto">
              <a:xfrm>
                <a:off x="982" y="626"/>
                <a:ext cx="393" cy="277"/>
              </a:xfrm>
              <a:custGeom>
                <a:avLst/>
                <a:gdLst>
                  <a:gd name="T0" fmla="*/ 98 w 393"/>
                  <a:gd name="T1" fmla="*/ 156 h 277"/>
                  <a:gd name="T2" fmla="*/ 9 w 393"/>
                  <a:gd name="T3" fmla="*/ 205 h 277"/>
                  <a:gd name="T4" fmla="*/ 0 w 393"/>
                  <a:gd name="T5" fmla="*/ 214 h 277"/>
                  <a:gd name="T6" fmla="*/ 0 w 393"/>
                  <a:gd name="T7" fmla="*/ 223 h 277"/>
                  <a:gd name="T8" fmla="*/ 0 w 393"/>
                  <a:gd name="T9" fmla="*/ 228 h 277"/>
                  <a:gd name="T10" fmla="*/ 0 w 393"/>
                  <a:gd name="T11" fmla="*/ 237 h 277"/>
                  <a:gd name="T12" fmla="*/ 9 w 393"/>
                  <a:gd name="T13" fmla="*/ 246 h 277"/>
                  <a:gd name="T14" fmla="*/ 14 w 393"/>
                  <a:gd name="T15" fmla="*/ 250 h 277"/>
                  <a:gd name="T16" fmla="*/ 23 w 393"/>
                  <a:gd name="T17" fmla="*/ 250 h 277"/>
                  <a:gd name="T18" fmla="*/ 36 w 393"/>
                  <a:gd name="T19" fmla="*/ 250 h 277"/>
                  <a:gd name="T20" fmla="*/ 125 w 393"/>
                  <a:gd name="T21" fmla="*/ 196 h 277"/>
                  <a:gd name="T22" fmla="*/ 125 w 393"/>
                  <a:gd name="T23" fmla="*/ 250 h 277"/>
                  <a:gd name="T24" fmla="*/ 125 w 393"/>
                  <a:gd name="T25" fmla="*/ 263 h 277"/>
                  <a:gd name="T26" fmla="*/ 130 w 393"/>
                  <a:gd name="T27" fmla="*/ 268 h 277"/>
                  <a:gd name="T28" fmla="*/ 139 w 393"/>
                  <a:gd name="T29" fmla="*/ 272 h 277"/>
                  <a:gd name="T30" fmla="*/ 143 w 393"/>
                  <a:gd name="T31" fmla="*/ 277 h 277"/>
                  <a:gd name="T32" fmla="*/ 152 w 393"/>
                  <a:gd name="T33" fmla="*/ 277 h 277"/>
                  <a:gd name="T34" fmla="*/ 161 w 393"/>
                  <a:gd name="T35" fmla="*/ 272 h 277"/>
                  <a:gd name="T36" fmla="*/ 165 w 393"/>
                  <a:gd name="T37" fmla="*/ 263 h 277"/>
                  <a:gd name="T38" fmla="*/ 165 w 393"/>
                  <a:gd name="T39" fmla="*/ 254 h 277"/>
                  <a:gd name="T40" fmla="*/ 165 w 393"/>
                  <a:gd name="T41" fmla="*/ 178 h 277"/>
                  <a:gd name="T42" fmla="*/ 223 w 393"/>
                  <a:gd name="T43" fmla="*/ 143 h 277"/>
                  <a:gd name="T44" fmla="*/ 223 w 393"/>
                  <a:gd name="T45" fmla="*/ 241 h 277"/>
                  <a:gd name="T46" fmla="*/ 223 w 393"/>
                  <a:gd name="T47" fmla="*/ 250 h 277"/>
                  <a:gd name="T48" fmla="*/ 228 w 393"/>
                  <a:gd name="T49" fmla="*/ 259 h 277"/>
                  <a:gd name="T50" fmla="*/ 237 w 393"/>
                  <a:gd name="T51" fmla="*/ 263 h 277"/>
                  <a:gd name="T52" fmla="*/ 246 w 393"/>
                  <a:gd name="T53" fmla="*/ 268 h 277"/>
                  <a:gd name="T54" fmla="*/ 255 w 393"/>
                  <a:gd name="T55" fmla="*/ 268 h 277"/>
                  <a:gd name="T56" fmla="*/ 259 w 393"/>
                  <a:gd name="T57" fmla="*/ 263 h 277"/>
                  <a:gd name="T58" fmla="*/ 264 w 393"/>
                  <a:gd name="T59" fmla="*/ 254 h 277"/>
                  <a:gd name="T60" fmla="*/ 268 w 393"/>
                  <a:gd name="T61" fmla="*/ 246 h 277"/>
                  <a:gd name="T62" fmla="*/ 268 w 393"/>
                  <a:gd name="T63" fmla="*/ 116 h 277"/>
                  <a:gd name="T64" fmla="*/ 393 w 393"/>
                  <a:gd name="T65" fmla="*/ 44 h 277"/>
                  <a:gd name="T66" fmla="*/ 366 w 393"/>
                  <a:gd name="T67" fmla="*/ 0 h 277"/>
                  <a:gd name="T68" fmla="*/ 241 w 393"/>
                  <a:gd name="T69" fmla="*/ 71 h 277"/>
                  <a:gd name="T70" fmla="*/ 125 w 393"/>
                  <a:gd name="T71" fmla="*/ 4 h 277"/>
                  <a:gd name="T72" fmla="*/ 121 w 393"/>
                  <a:gd name="T73" fmla="*/ 0 h 277"/>
                  <a:gd name="T74" fmla="*/ 112 w 393"/>
                  <a:gd name="T75" fmla="*/ 0 h 277"/>
                  <a:gd name="T76" fmla="*/ 103 w 393"/>
                  <a:gd name="T77" fmla="*/ 4 h 277"/>
                  <a:gd name="T78" fmla="*/ 98 w 393"/>
                  <a:gd name="T79" fmla="*/ 9 h 277"/>
                  <a:gd name="T80" fmla="*/ 94 w 393"/>
                  <a:gd name="T81" fmla="*/ 18 h 277"/>
                  <a:gd name="T82" fmla="*/ 94 w 393"/>
                  <a:gd name="T83" fmla="*/ 26 h 277"/>
                  <a:gd name="T84" fmla="*/ 98 w 393"/>
                  <a:gd name="T85" fmla="*/ 35 h 277"/>
                  <a:gd name="T86" fmla="*/ 107 w 393"/>
                  <a:gd name="T87" fmla="*/ 40 h 277"/>
                  <a:gd name="T88" fmla="*/ 197 w 393"/>
                  <a:gd name="T89" fmla="*/ 98 h 277"/>
                  <a:gd name="T90" fmla="*/ 139 w 393"/>
                  <a:gd name="T91" fmla="*/ 129 h 277"/>
                  <a:gd name="T92" fmla="*/ 72 w 393"/>
                  <a:gd name="T93" fmla="*/ 89 h 277"/>
                  <a:gd name="T94" fmla="*/ 63 w 393"/>
                  <a:gd name="T95" fmla="*/ 85 h 277"/>
                  <a:gd name="T96" fmla="*/ 58 w 393"/>
                  <a:gd name="T97" fmla="*/ 85 h 277"/>
                  <a:gd name="T98" fmla="*/ 49 w 393"/>
                  <a:gd name="T99" fmla="*/ 89 h 277"/>
                  <a:gd name="T100" fmla="*/ 45 w 393"/>
                  <a:gd name="T101" fmla="*/ 98 h 277"/>
                  <a:gd name="T102" fmla="*/ 45 w 393"/>
                  <a:gd name="T103" fmla="*/ 102 h 277"/>
                  <a:gd name="T104" fmla="*/ 45 w 393"/>
                  <a:gd name="T105" fmla="*/ 111 h 277"/>
                  <a:gd name="T106" fmla="*/ 45 w 393"/>
                  <a:gd name="T107" fmla="*/ 120 h 277"/>
                  <a:gd name="T108" fmla="*/ 54 w 393"/>
                  <a:gd name="T109" fmla="*/ 125 h 277"/>
                  <a:gd name="T110" fmla="*/ 98 w 393"/>
                  <a:gd name="T111" fmla="*/ 15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8" name="Freeform 68"/>
              <p:cNvSpPr>
                <a:spLocks/>
              </p:cNvSpPr>
              <p:nvPr/>
            </p:nvSpPr>
            <p:spPr bwMode="auto">
              <a:xfrm>
                <a:off x="1210" y="648"/>
                <a:ext cx="299" cy="438"/>
              </a:xfrm>
              <a:custGeom>
                <a:avLst/>
                <a:gdLst>
                  <a:gd name="T0" fmla="*/ 125 w 299"/>
                  <a:gd name="T1" fmla="*/ 313 h 438"/>
                  <a:gd name="T2" fmla="*/ 125 w 299"/>
                  <a:gd name="T3" fmla="*/ 411 h 438"/>
                  <a:gd name="T4" fmla="*/ 129 w 299"/>
                  <a:gd name="T5" fmla="*/ 425 h 438"/>
                  <a:gd name="T6" fmla="*/ 134 w 299"/>
                  <a:gd name="T7" fmla="*/ 429 h 438"/>
                  <a:gd name="T8" fmla="*/ 143 w 299"/>
                  <a:gd name="T9" fmla="*/ 434 h 438"/>
                  <a:gd name="T10" fmla="*/ 147 w 299"/>
                  <a:gd name="T11" fmla="*/ 438 h 438"/>
                  <a:gd name="T12" fmla="*/ 156 w 299"/>
                  <a:gd name="T13" fmla="*/ 434 h 438"/>
                  <a:gd name="T14" fmla="*/ 165 w 299"/>
                  <a:gd name="T15" fmla="*/ 429 h 438"/>
                  <a:gd name="T16" fmla="*/ 174 w 299"/>
                  <a:gd name="T17" fmla="*/ 425 h 438"/>
                  <a:gd name="T18" fmla="*/ 174 w 299"/>
                  <a:gd name="T19" fmla="*/ 411 h 438"/>
                  <a:gd name="T20" fmla="*/ 174 w 299"/>
                  <a:gd name="T21" fmla="*/ 308 h 438"/>
                  <a:gd name="T22" fmla="*/ 223 w 299"/>
                  <a:gd name="T23" fmla="*/ 335 h 438"/>
                  <a:gd name="T24" fmla="*/ 232 w 299"/>
                  <a:gd name="T25" fmla="*/ 340 h 438"/>
                  <a:gd name="T26" fmla="*/ 241 w 299"/>
                  <a:gd name="T27" fmla="*/ 340 h 438"/>
                  <a:gd name="T28" fmla="*/ 250 w 299"/>
                  <a:gd name="T29" fmla="*/ 335 h 438"/>
                  <a:gd name="T30" fmla="*/ 254 w 299"/>
                  <a:gd name="T31" fmla="*/ 331 h 438"/>
                  <a:gd name="T32" fmla="*/ 254 w 299"/>
                  <a:gd name="T33" fmla="*/ 322 h 438"/>
                  <a:gd name="T34" fmla="*/ 254 w 299"/>
                  <a:gd name="T35" fmla="*/ 317 h 438"/>
                  <a:gd name="T36" fmla="*/ 254 w 299"/>
                  <a:gd name="T37" fmla="*/ 308 h 438"/>
                  <a:gd name="T38" fmla="*/ 245 w 299"/>
                  <a:gd name="T39" fmla="*/ 300 h 438"/>
                  <a:gd name="T40" fmla="*/ 178 w 299"/>
                  <a:gd name="T41" fmla="*/ 264 h 438"/>
                  <a:gd name="T42" fmla="*/ 178 w 299"/>
                  <a:gd name="T43" fmla="*/ 192 h 438"/>
                  <a:gd name="T44" fmla="*/ 263 w 299"/>
                  <a:gd name="T45" fmla="*/ 246 h 438"/>
                  <a:gd name="T46" fmla="*/ 272 w 299"/>
                  <a:gd name="T47" fmla="*/ 250 h 438"/>
                  <a:gd name="T48" fmla="*/ 281 w 299"/>
                  <a:gd name="T49" fmla="*/ 250 h 438"/>
                  <a:gd name="T50" fmla="*/ 290 w 299"/>
                  <a:gd name="T51" fmla="*/ 246 h 438"/>
                  <a:gd name="T52" fmla="*/ 294 w 299"/>
                  <a:gd name="T53" fmla="*/ 241 h 438"/>
                  <a:gd name="T54" fmla="*/ 299 w 299"/>
                  <a:gd name="T55" fmla="*/ 232 h 438"/>
                  <a:gd name="T56" fmla="*/ 299 w 299"/>
                  <a:gd name="T57" fmla="*/ 224 h 438"/>
                  <a:gd name="T58" fmla="*/ 294 w 299"/>
                  <a:gd name="T59" fmla="*/ 215 h 438"/>
                  <a:gd name="T60" fmla="*/ 285 w 299"/>
                  <a:gd name="T61" fmla="*/ 210 h 438"/>
                  <a:gd name="T62" fmla="*/ 178 w 299"/>
                  <a:gd name="T63" fmla="*/ 143 h 438"/>
                  <a:gd name="T64" fmla="*/ 178 w 299"/>
                  <a:gd name="T65" fmla="*/ 0 h 438"/>
                  <a:gd name="T66" fmla="*/ 125 w 299"/>
                  <a:gd name="T67" fmla="*/ 0 h 438"/>
                  <a:gd name="T68" fmla="*/ 125 w 299"/>
                  <a:gd name="T69" fmla="*/ 143 h 438"/>
                  <a:gd name="T70" fmla="*/ 9 w 299"/>
                  <a:gd name="T71" fmla="*/ 210 h 438"/>
                  <a:gd name="T72" fmla="*/ 4 w 299"/>
                  <a:gd name="T73" fmla="*/ 215 h 438"/>
                  <a:gd name="T74" fmla="*/ 0 w 299"/>
                  <a:gd name="T75" fmla="*/ 224 h 438"/>
                  <a:gd name="T76" fmla="*/ 0 w 299"/>
                  <a:gd name="T77" fmla="*/ 232 h 438"/>
                  <a:gd name="T78" fmla="*/ 0 w 299"/>
                  <a:gd name="T79" fmla="*/ 237 h 438"/>
                  <a:gd name="T80" fmla="*/ 4 w 299"/>
                  <a:gd name="T81" fmla="*/ 246 h 438"/>
                  <a:gd name="T82" fmla="*/ 13 w 299"/>
                  <a:gd name="T83" fmla="*/ 250 h 438"/>
                  <a:gd name="T84" fmla="*/ 22 w 299"/>
                  <a:gd name="T85" fmla="*/ 250 h 438"/>
                  <a:gd name="T86" fmla="*/ 31 w 299"/>
                  <a:gd name="T87" fmla="*/ 246 h 438"/>
                  <a:gd name="T88" fmla="*/ 125 w 299"/>
                  <a:gd name="T89" fmla="*/ 197 h 438"/>
                  <a:gd name="T90" fmla="*/ 125 w 299"/>
                  <a:gd name="T91" fmla="*/ 264 h 438"/>
                  <a:gd name="T92" fmla="*/ 53 w 299"/>
                  <a:gd name="T93" fmla="*/ 300 h 438"/>
                  <a:gd name="T94" fmla="*/ 49 w 299"/>
                  <a:gd name="T95" fmla="*/ 304 h 438"/>
                  <a:gd name="T96" fmla="*/ 44 w 299"/>
                  <a:gd name="T97" fmla="*/ 313 h 438"/>
                  <a:gd name="T98" fmla="*/ 44 w 299"/>
                  <a:gd name="T99" fmla="*/ 322 h 438"/>
                  <a:gd name="T100" fmla="*/ 49 w 299"/>
                  <a:gd name="T101" fmla="*/ 326 h 438"/>
                  <a:gd name="T102" fmla="*/ 53 w 299"/>
                  <a:gd name="T103" fmla="*/ 331 h 438"/>
                  <a:gd name="T104" fmla="*/ 62 w 299"/>
                  <a:gd name="T105" fmla="*/ 335 h 438"/>
                  <a:gd name="T106" fmla="*/ 67 w 299"/>
                  <a:gd name="T107" fmla="*/ 335 h 438"/>
                  <a:gd name="T108" fmla="*/ 76 w 299"/>
                  <a:gd name="T109" fmla="*/ 335 h 438"/>
                  <a:gd name="T110" fmla="*/ 125 w 299"/>
                  <a:gd name="T111" fmla="*/ 313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09" name="Freeform 69"/>
              <p:cNvSpPr>
                <a:spLocks/>
              </p:cNvSpPr>
              <p:nvPr/>
            </p:nvSpPr>
            <p:spPr bwMode="auto">
              <a:xfrm>
                <a:off x="1348" y="626"/>
                <a:ext cx="393" cy="272"/>
              </a:xfrm>
              <a:custGeom>
                <a:avLst/>
                <a:gdLst>
                  <a:gd name="T0" fmla="*/ 272 w 393"/>
                  <a:gd name="T1" fmla="*/ 201 h 272"/>
                  <a:gd name="T2" fmla="*/ 357 w 393"/>
                  <a:gd name="T3" fmla="*/ 250 h 272"/>
                  <a:gd name="T4" fmla="*/ 366 w 393"/>
                  <a:gd name="T5" fmla="*/ 254 h 272"/>
                  <a:gd name="T6" fmla="*/ 375 w 393"/>
                  <a:gd name="T7" fmla="*/ 254 h 272"/>
                  <a:gd name="T8" fmla="*/ 384 w 393"/>
                  <a:gd name="T9" fmla="*/ 250 h 272"/>
                  <a:gd name="T10" fmla="*/ 388 w 393"/>
                  <a:gd name="T11" fmla="*/ 241 h 272"/>
                  <a:gd name="T12" fmla="*/ 393 w 393"/>
                  <a:gd name="T13" fmla="*/ 232 h 272"/>
                  <a:gd name="T14" fmla="*/ 393 w 393"/>
                  <a:gd name="T15" fmla="*/ 223 h 272"/>
                  <a:gd name="T16" fmla="*/ 388 w 393"/>
                  <a:gd name="T17" fmla="*/ 214 h 272"/>
                  <a:gd name="T18" fmla="*/ 384 w 393"/>
                  <a:gd name="T19" fmla="*/ 210 h 272"/>
                  <a:gd name="T20" fmla="*/ 295 w 393"/>
                  <a:gd name="T21" fmla="*/ 156 h 272"/>
                  <a:gd name="T22" fmla="*/ 339 w 393"/>
                  <a:gd name="T23" fmla="*/ 129 h 272"/>
                  <a:gd name="T24" fmla="*/ 348 w 393"/>
                  <a:gd name="T25" fmla="*/ 125 h 272"/>
                  <a:gd name="T26" fmla="*/ 353 w 393"/>
                  <a:gd name="T27" fmla="*/ 116 h 272"/>
                  <a:gd name="T28" fmla="*/ 353 w 393"/>
                  <a:gd name="T29" fmla="*/ 107 h 272"/>
                  <a:gd name="T30" fmla="*/ 353 w 393"/>
                  <a:gd name="T31" fmla="*/ 98 h 272"/>
                  <a:gd name="T32" fmla="*/ 344 w 393"/>
                  <a:gd name="T33" fmla="*/ 94 h 272"/>
                  <a:gd name="T34" fmla="*/ 339 w 393"/>
                  <a:gd name="T35" fmla="*/ 89 h 272"/>
                  <a:gd name="T36" fmla="*/ 330 w 393"/>
                  <a:gd name="T37" fmla="*/ 89 h 272"/>
                  <a:gd name="T38" fmla="*/ 321 w 393"/>
                  <a:gd name="T39" fmla="*/ 89 h 272"/>
                  <a:gd name="T40" fmla="*/ 254 w 393"/>
                  <a:gd name="T41" fmla="*/ 129 h 272"/>
                  <a:gd name="T42" fmla="*/ 196 w 393"/>
                  <a:gd name="T43" fmla="*/ 94 h 272"/>
                  <a:gd name="T44" fmla="*/ 281 w 393"/>
                  <a:gd name="T45" fmla="*/ 49 h 272"/>
                  <a:gd name="T46" fmla="*/ 290 w 393"/>
                  <a:gd name="T47" fmla="*/ 40 h 272"/>
                  <a:gd name="T48" fmla="*/ 295 w 393"/>
                  <a:gd name="T49" fmla="*/ 31 h 272"/>
                  <a:gd name="T50" fmla="*/ 295 w 393"/>
                  <a:gd name="T51" fmla="*/ 26 h 272"/>
                  <a:gd name="T52" fmla="*/ 295 w 393"/>
                  <a:gd name="T53" fmla="*/ 18 h 272"/>
                  <a:gd name="T54" fmla="*/ 290 w 393"/>
                  <a:gd name="T55" fmla="*/ 9 h 272"/>
                  <a:gd name="T56" fmla="*/ 281 w 393"/>
                  <a:gd name="T57" fmla="*/ 4 h 272"/>
                  <a:gd name="T58" fmla="*/ 272 w 393"/>
                  <a:gd name="T59" fmla="*/ 4 h 272"/>
                  <a:gd name="T60" fmla="*/ 263 w 393"/>
                  <a:gd name="T61" fmla="*/ 9 h 272"/>
                  <a:gd name="T62" fmla="*/ 152 w 393"/>
                  <a:gd name="T63" fmla="*/ 71 h 272"/>
                  <a:gd name="T64" fmla="*/ 27 w 393"/>
                  <a:gd name="T65" fmla="*/ 0 h 272"/>
                  <a:gd name="T66" fmla="*/ 0 w 393"/>
                  <a:gd name="T67" fmla="*/ 44 h 272"/>
                  <a:gd name="T68" fmla="*/ 125 w 393"/>
                  <a:gd name="T69" fmla="*/ 116 h 272"/>
                  <a:gd name="T70" fmla="*/ 125 w 393"/>
                  <a:gd name="T71" fmla="*/ 250 h 272"/>
                  <a:gd name="T72" fmla="*/ 125 w 393"/>
                  <a:gd name="T73" fmla="*/ 259 h 272"/>
                  <a:gd name="T74" fmla="*/ 129 w 393"/>
                  <a:gd name="T75" fmla="*/ 263 h 272"/>
                  <a:gd name="T76" fmla="*/ 138 w 393"/>
                  <a:gd name="T77" fmla="*/ 268 h 272"/>
                  <a:gd name="T78" fmla="*/ 143 w 393"/>
                  <a:gd name="T79" fmla="*/ 272 h 272"/>
                  <a:gd name="T80" fmla="*/ 152 w 393"/>
                  <a:gd name="T81" fmla="*/ 272 h 272"/>
                  <a:gd name="T82" fmla="*/ 161 w 393"/>
                  <a:gd name="T83" fmla="*/ 268 h 272"/>
                  <a:gd name="T84" fmla="*/ 165 w 393"/>
                  <a:gd name="T85" fmla="*/ 259 h 272"/>
                  <a:gd name="T86" fmla="*/ 165 w 393"/>
                  <a:gd name="T87" fmla="*/ 250 h 272"/>
                  <a:gd name="T88" fmla="*/ 170 w 393"/>
                  <a:gd name="T89" fmla="*/ 143 h 272"/>
                  <a:gd name="T90" fmla="*/ 228 w 393"/>
                  <a:gd name="T91" fmla="*/ 178 h 272"/>
                  <a:gd name="T92" fmla="*/ 223 w 393"/>
                  <a:gd name="T93" fmla="*/ 254 h 272"/>
                  <a:gd name="T94" fmla="*/ 228 w 393"/>
                  <a:gd name="T95" fmla="*/ 263 h 272"/>
                  <a:gd name="T96" fmla="*/ 232 w 393"/>
                  <a:gd name="T97" fmla="*/ 268 h 272"/>
                  <a:gd name="T98" fmla="*/ 237 w 393"/>
                  <a:gd name="T99" fmla="*/ 272 h 272"/>
                  <a:gd name="T100" fmla="*/ 245 w 393"/>
                  <a:gd name="T101" fmla="*/ 272 h 272"/>
                  <a:gd name="T102" fmla="*/ 254 w 393"/>
                  <a:gd name="T103" fmla="*/ 272 h 272"/>
                  <a:gd name="T104" fmla="*/ 259 w 393"/>
                  <a:gd name="T105" fmla="*/ 268 h 272"/>
                  <a:gd name="T106" fmla="*/ 263 w 393"/>
                  <a:gd name="T107" fmla="*/ 263 h 272"/>
                  <a:gd name="T108" fmla="*/ 268 w 393"/>
                  <a:gd name="T109" fmla="*/ 254 h 272"/>
                  <a:gd name="T110" fmla="*/ 272 w 393"/>
                  <a:gd name="T111" fmla="*/ 201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10" name="Freeform 70"/>
              <p:cNvSpPr>
                <a:spLocks/>
              </p:cNvSpPr>
              <p:nvPr/>
            </p:nvSpPr>
            <p:spPr bwMode="auto">
              <a:xfrm>
                <a:off x="1348" y="393"/>
                <a:ext cx="393" cy="277"/>
              </a:xfrm>
              <a:custGeom>
                <a:avLst/>
                <a:gdLst>
                  <a:gd name="T0" fmla="*/ 295 w 393"/>
                  <a:gd name="T1" fmla="*/ 121 h 277"/>
                  <a:gd name="T2" fmla="*/ 384 w 393"/>
                  <a:gd name="T3" fmla="*/ 72 h 277"/>
                  <a:gd name="T4" fmla="*/ 393 w 393"/>
                  <a:gd name="T5" fmla="*/ 63 h 277"/>
                  <a:gd name="T6" fmla="*/ 393 w 393"/>
                  <a:gd name="T7" fmla="*/ 54 h 277"/>
                  <a:gd name="T8" fmla="*/ 393 w 393"/>
                  <a:gd name="T9" fmla="*/ 49 h 277"/>
                  <a:gd name="T10" fmla="*/ 393 w 393"/>
                  <a:gd name="T11" fmla="*/ 40 h 277"/>
                  <a:gd name="T12" fmla="*/ 384 w 393"/>
                  <a:gd name="T13" fmla="*/ 31 h 277"/>
                  <a:gd name="T14" fmla="*/ 379 w 393"/>
                  <a:gd name="T15" fmla="*/ 27 h 277"/>
                  <a:gd name="T16" fmla="*/ 370 w 393"/>
                  <a:gd name="T17" fmla="*/ 27 h 277"/>
                  <a:gd name="T18" fmla="*/ 357 w 393"/>
                  <a:gd name="T19" fmla="*/ 27 h 277"/>
                  <a:gd name="T20" fmla="*/ 268 w 393"/>
                  <a:gd name="T21" fmla="*/ 81 h 277"/>
                  <a:gd name="T22" fmla="*/ 268 w 393"/>
                  <a:gd name="T23" fmla="*/ 27 h 277"/>
                  <a:gd name="T24" fmla="*/ 268 w 393"/>
                  <a:gd name="T25" fmla="*/ 14 h 277"/>
                  <a:gd name="T26" fmla="*/ 263 w 393"/>
                  <a:gd name="T27" fmla="*/ 9 h 277"/>
                  <a:gd name="T28" fmla="*/ 254 w 393"/>
                  <a:gd name="T29" fmla="*/ 5 h 277"/>
                  <a:gd name="T30" fmla="*/ 250 w 393"/>
                  <a:gd name="T31" fmla="*/ 0 h 277"/>
                  <a:gd name="T32" fmla="*/ 241 w 393"/>
                  <a:gd name="T33" fmla="*/ 5 h 277"/>
                  <a:gd name="T34" fmla="*/ 232 w 393"/>
                  <a:gd name="T35" fmla="*/ 5 h 277"/>
                  <a:gd name="T36" fmla="*/ 228 w 393"/>
                  <a:gd name="T37" fmla="*/ 14 h 277"/>
                  <a:gd name="T38" fmla="*/ 228 w 393"/>
                  <a:gd name="T39" fmla="*/ 23 h 277"/>
                  <a:gd name="T40" fmla="*/ 228 w 393"/>
                  <a:gd name="T41" fmla="*/ 99 h 277"/>
                  <a:gd name="T42" fmla="*/ 170 w 393"/>
                  <a:gd name="T43" fmla="*/ 134 h 277"/>
                  <a:gd name="T44" fmla="*/ 170 w 393"/>
                  <a:gd name="T45" fmla="*/ 36 h 277"/>
                  <a:gd name="T46" fmla="*/ 170 w 393"/>
                  <a:gd name="T47" fmla="*/ 27 h 277"/>
                  <a:gd name="T48" fmla="*/ 165 w 393"/>
                  <a:gd name="T49" fmla="*/ 18 h 277"/>
                  <a:gd name="T50" fmla="*/ 156 w 393"/>
                  <a:gd name="T51" fmla="*/ 14 h 277"/>
                  <a:gd name="T52" fmla="*/ 147 w 393"/>
                  <a:gd name="T53" fmla="*/ 9 h 277"/>
                  <a:gd name="T54" fmla="*/ 138 w 393"/>
                  <a:gd name="T55" fmla="*/ 9 h 277"/>
                  <a:gd name="T56" fmla="*/ 134 w 393"/>
                  <a:gd name="T57" fmla="*/ 14 h 277"/>
                  <a:gd name="T58" fmla="*/ 129 w 393"/>
                  <a:gd name="T59" fmla="*/ 23 h 277"/>
                  <a:gd name="T60" fmla="*/ 125 w 393"/>
                  <a:gd name="T61" fmla="*/ 31 h 277"/>
                  <a:gd name="T62" fmla="*/ 125 w 393"/>
                  <a:gd name="T63" fmla="*/ 161 h 277"/>
                  <a:gd name="T64" fmla="*/ 0 w 393"/>
                  <a:gd name="T65" fmla="*/ 233 h 277"/>
                  <a:gd name="T66" fmla="*/ 27 w 393"/>
                  <a:gd name="T67" fmla="*/ 277 h 277"/>
                  <a:gd name="T68" fmla="*/ 152 w 393"/>
                  <a:gd name="T69" fmla="*/ 206 h 277"/>
                  <a:gd name="T70" fmla="*/ 268 w 393"/>
                  <a:gd name="T71" fmla="*/ 273 h 277"/>
                  <a:gd name="T72" fmla="*/ 272 w 393"/>
                  <a:gd name="T73" fmla="*/ 277 h 277"/>
                  <a:gd name="T74" fmla="*/ 281 w 393"/>
                  <a:gd name="T75" fmla="*/ 277 h 277"/>
                  <a:gd name="T76" fmla="*/ 290 w 393"/>
                  <a:gd name="T77" fmla="*/ 273 h 277"/>
                  <a:gd name="T78" fmla="*/ 295 w 393"/>
                  <a:gd name="T79" fmla="*/ 268 h 277"/>
                  <a:gd name="T80" fmla="*/ 299 w 393"/>
                  <a:gd name="T81" fmla="*/ 259 h 277"/>
                  <a:gd name="T82" fmla="*/ 299 w 393"/>
                  <a:gd name="T83" fmla="*/ 251 h 277"/>
                  <a:gd name="T84" fmla="*/ 295 w 393"/>
                  <a:gd name="T85" fmla="*/ 242 h 277"/>
                  <a:gd name="T86" fmla="*/ 286 w 393"/>
                  <a:gd name="T87" fmla="*/ 237 h 277"/>
                  <a:gd name="T88" fmla="*/ 196 w 393"/>
                  <a:gd name="T89" fmla="*/ 179 h 277"/>
                  <a:gd name="T90" fmla="*/ 254 w 393"/>
                  <a:gd name="T91" fmla="*/ 148 h 277"/>
                  <a:gd name="T92" fmla="*/ 321 w 393"/>
                  <a:gd name="T93" fmla="*/ 188 h 277"/>
                  <a:gd name="T94" fmla="*/ 330 w 393"/>
                  <a:gd name="T95" fmla="*/ 192 h 277"/>
                  <a:gd name="T96" fmla="*/ 335 w 393"/>
                  <a:gd name="T97" fmla="*/ 192 h 277"/>
                  <a:gd name="T98" fmla="*/ 344 w 393"/>
                  <a:gd name="T99" fmla="*/ 188 h 277"/>
                  <a:gd name="T100" fmla="*/ 348 w 393"/>
                  <a:gd name="T101" fmla="*/ 179 h 277"/>
                  <a:gd name="T102" fmla="*/ 348 w 393"/>
                  <a:gd name="T103" fmla="*/ 175 h 277"/>
                  <a:gd name="T104" fmla="*/ 348 w 393"/>
                  <a:gd name="T105" fmla="*/ 166 h 277"/>
                  <a:gd name="T106" fmla="*/ 348 w 393"/>
                  <a:gd name="T107" fmla="*/ 157 h 277"/>
                  <a:gd name="T108" fmla="*/ 339 w 393"/>
                  <a:gd name="T109" fmla="*/ 152 h 277"/>
                  <a:gd name="T110" fmla="*/ 295 w 393"/>
                  <a:gd name="T111" fmla="*/ 12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111" name="Freeform 71"/>
              <p:cNvSpPr>
                <a:spLocks/>
              </p:cNvSpPr>
              <p:nvPr/>
            </p:nvSpPr>
            <p:spPr bwMode="auto">
              <a:xfrm>
                <a:off x="1232" y="536"/>
                <a:ext cx="263" cy="228"/>
              </a:xfrm>
              <a:custGeom>
                <a:avLst/>
                <a:gdLst>
                  <a:gd name="T0" fmla="*/ 0 w 263"/>
                  <a:gd name="T1" fmla="*/ 116 h 228"/>
                  <a:gd name="T2" fmla="*/ 49 w 263"/>
                  <a:gd name="T3" fmla="*/ 67 h 228"/>
                  <a:gd name="T4" fmla="*/ 67 w 263"/>
                  <a:gd name="T5" fmla="*/ 0 h 228"/>
                  <a:gd name="T6" fmla="*/ 134 w 263"/>
                  <a:gd name="T7" fmla="*/ 23 h 228"/>
                  <a:gd name="T8" fmla="*/ 201 w 263"/>
                  <a:gd name="T9" fmla="*/ 0 h 228"/>
                  <a:gd name="T10" fmla="*/ 214 w 263"/>
                  <a:gd name="T11" fmla="*/ 67 h 228"/>
                  <a:gd name="T12" fmla="*/ 263 w 263"/>
                  <a:gd name="T13" fmla="*/ 116 h 228"/>
                  <a:gd name="T14" fmla="*/ 214 w 263"/>
                  <a:gd name="T15" fmla="*/ 161 h 228"/>
                  <a:gd name="T16" fmla="*/ 201 w 263"/>
                  <a:gd name="T17" fmla="*/ 228 h 228"/>
                  <a:gd name="T18" fmla="*/ 134 w 263"/>
                  <a:gd name="T19" fmla="*/ 210 h 228"/>
                  <a:gd name="T20" fmla="*/ 67 w 263"/>
                  <a:gd name="T21" fmla="*/ 228 h 228"/>
                  <a:gd name="T22" fmla="*/ 49 w 263"/>
                  <a:gd name="T23" fmla="*/ 161 h 228"/>
                  <a:gd name="T24" fmla="*/ 0 w 263"/>
                  <a:gd name="T25" fmla="*/ 11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21176"/>
                      <a:invGamma/>
                    </a:schemeClr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112" name="Rectangle 72"/>
            <p:cNvSpPr>
              <a:spLocks noChangeArrowheads="1"/>
            </p:cNvSpPr>
            <p:nvPr/>
          </p:nvSpPr>
          <p:spPr bwMode="auto">
            <a:xfrm>
              <a:off x="1872" y="1296"/>
              <a:ext cx="340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gradFill rotWithShape="1">
                    <a:gsLst>
                      <a:gs pos="0">
                        <a:schemeClr val="folHlink">
                          <a:gamma/>
                          <a:tint val="21176"/>
                          <a:invGamma/>
                        </a:schemeClr>
                      </a:gs>
                      <a:gs pos="100000">
                        <a:schemeClr val="folHlink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Hệ</a:t>
              </a:r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thống</a:t>
              </a:r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thông</a:t>
              </a:r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tin </a:t>
              </a:r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bệnh</a:t>
              </a:r>
              <a:r>
                <a:rPr lang="en-US" sz="2800" dirty="0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viện</a:t>
              </a:r>
              <a:endParaRPr lang="en-US" sz="28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13" name="Line 73"/>
            <p:cNvSpPr>
              <a:spLocks noChangeShapeType="1"/>
            </p:cNvSpPr>
            <p:nvPr/>
          </p:nvSpPr>
          <p:spPr bwMode="auto">
            <a:xfrm>
              <a:off x="1776" y="1584"/>
              <a:ext cx="2064" cy="0"/>
            </a:xfrm>
            <a:prstGeom prst="line">
              <a:avLst/>
            </a:prstGeom>
            <a:noFill/>
            <a:ln w="952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5535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phận</a:t>
            </a:r>
            <a:r>
              <a:rPr lang="en-US" dirty="0" smtClean="0"/>
              <a:t>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năng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Quyết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1895/1997/QĐ-BYT ban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chế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r>
              <a:rPr lang="en-US" dirty="0" smtClean="0"/>
              <a:t> </a:t>
            </a:r>
            <a:r>
              <a:rPr lang="en-US" dirty="0" err="1" smtClean="0"/>
              <a:t>gồm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5 </a:t>
            </a:r>
            <a:r>
              <a:rPr lang="en-US" dirty="0" err="1" smtClean="0"/>
              <a:t>phần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Phần</a:t>
            </a:r>
            <a:r>
              <a:rPr lang="en-US" dirty="0" smtClean="0"/>
              <a:t> I: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chế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tổ</a:t>
            </a:r>
            <a:r>
              <a:rPr lang="en-US" dirty="0" smtClean="0"/>
              <a:t>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endParaRPr lang="vi-VN" dirty="0" smtClean="0"/>
          </a:p>
          <a:p>
            <a:pPr lvl="1"/>
            <a:r>
              <a:rPr lang="en-US" dirty="0" err="1" smtClean="0"/>
              <a:t>Phần</a:t>
            </a:r>
            <a:r>
              <a:rPr lang="en-US" dirty="0" smtClean="0"/>
              <a:t> II: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chế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nhiệm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, </a:t>
            </a:r>
            <a:r>
              <a:rPr lang="en-US" dirty="0" err="1" smtClean="0"/>
              <a:t>quyền</a:t>
            </a:r>
            <a:r>
              <a:rPr lang="en-US" dirty="0" smtClean="0"/>
              <a:t> </a:t>
            </a:r>
            <a:r>
              <a:rPr lang="en-US" dirty="0" err="1" smtClean="0"/>
              <a:t>hạn</a:t>
            </a:r>
            <a:r>
              <a:rPr lang="en-US" dirty="0" smtClean="0"/>
              <a:t>,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trách</a:t>
            </a:r>
            <a:r>
              <a:rPr lang="en-US" dirty="0" smtClean="0"/>
              <a:t> </a:t>
            </a:r>
            <a:r>
              <a:rPr lang="en-US" dirty="0" err="1" smtClean="0"/>
              <a:t>cá</a:t>
            </a:r>
            <a:r>
              <a:rPr lang="en-US" dirty="0" smtClean="0"/>
              <a:t> </a:t>
            </a:r>
            <a:r>
              <a:rPr lang="en-US" dirty="0" err="1" smtClean="0"/>
              <a:t>nhân</a:t>
            </a:r>
            <a:r>
              <a:rPr lang="en-US" dirty="0" smtClean="0"/>
              <a:t>.</a:t>
            </a:r>
            <a:endParaRPr lang="vi-VN" dirty="0" smtClean="0"/>
          </a:p>
          <a:p>
            <a:pPr lvl="1"/>
            <a:r>
              <a:rPr lang="en-US" dirty="0" err="1" smtClean="0"/>
              <a:t>Phần</a:t>
            </a:r>
            <a:r>
              <a:rPr lang="en-US" dirty="0" smtClean="0"/>
              <a:t> III: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chế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bệnh</a:t>
            </a:r>
            <a:r>
              <a:rPr lang="en-US" dirty="0" smtClean="0"/>
              <a:t> </a:t>
            </a:r>
            <a:r>
              <a:rPr lang="en-US" dirty="0" err="1" smtClean="0"/>
              <a:t>viện</a:t>
            </a:r>
            <a:r>
              <a:rPr lang="en-US" dirty="0" smtClean="0"/>
              <a:t>.</a:t>
            </a:r>
            <a:endParaRPr lang="vi-VN" dirty="0" smtClean="0"/>
          </a:p>
          <a:p>
            <a:pPr lvl="1"/>
            <a:r>
              <a:rPr lang="en-US" dirty="0" err="1" smtClean="0"/>
              <a:t>Phần</a:t>
            </a:r>
            <a:r>
              <a:rPr lang="en-US" dirty="0" smtClean="0"/>
              <a:t> IV: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chế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chuyên</a:t>
            </a:r>
            <a:r>
              <a:rPr lang="en-US" dirty="0" smtClean="0"/>
              <a:t> </a:t>
            </a:r>
            <a:r>
              <a:rPr lang="en-US" dirty="0" err="1" smtClean="0"/>
              <a:t>môn</a:t>
            </a:r>
            <a:r>
              <a:rPr lang="en-US" dirty="0" smtClean="0"/>
              <a:t>.</a:t>
            </a:r>
            <a:endParaRPr lang="vi-VN" dirty="0" smtClean="0"/>
          </a:p>
          <a:p>
            <a:pPr lvl="1"/>
            <a:r>
              <a:rPr lang="en-US" dirty="0" err="1" smtClean="0"/>
              <a:t>Phần</a:t>
            </a:r>
            <a:r>
              <a:rPr lang="en-US" dirty="0" smtClean="0"/>
              <a:t> V: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chế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tác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khoa</a:t>
            </a:r>
            <a:endParaRPr lang="vi-VN" dirty="0" smtClean="0"/>
          </a:p>
          <a:p>
            <a:pPr lvl="1"/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6F598-2AD5-48A0-92F4-156B40A6828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119gl">
  <a:themeElements>
    <a:clrScheme name="sample 2">
      <a:dk1>
        <a:srgbClr val="113F71"/>
      </a:dk1>
      <a:lt1>
        <a:srgbClr val="FFFFFF"/>
      </a:lt1>
      <a:dk2>
        <a:srgbClr val="000000"/>
      </a:dk2>
      <a:lt2>
        <a:srgbClr val="C1D1D3"/>
      </a:lt2>
      <a:accent1>
        <a:srgbClr val="2D7ACF"/>
      </a:accent1>
      <a:accent2>
        <a:srgbClr val="99CC00"/>
      </a:accent2>
      <a:accent3>
        <a:srgbClr val="FFFFFF"/>
      </a:accent3>
      <a:accent4>
        <a:srgbClr val="0D345F"/>
      </a:accent4>
      <a:accent5>
        <a:srgbClr val="ADBEE4"/>
      </a:accent5>
      <a:accent6>
        <a:srgbClr val="8AB900"/>
      </a:accent6>
      <a:hlink>
        <a:srgbClr val="5AABCC"/>
      </a:hlink>
      <a:folHlink>
        <a:srgbClr val="BD9E61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F52C0"/>
        </a:dk1>
        <a:lt1>
          <a:srgbClr val="FFFFFF"/>
        </a:lt1>
        <a:dk2>
          <a:srgbClr val="000000"/>
        </a:dk2>
        <a:lt2>
          <a:srgbClr val="D6E1E2"/>
        </a:lt2>
        <a:accent1>
          <a:srgbClr val="E38B55"/>
        </a:accent1>
        <a:accent2>
          <a:srgbClr val="CB81D5"/>
        </a:accent2>
        <a:accent3>
          <a:srgbClr val="FFFFFF"/>
        </a:accent3>
        <a:accent4>
          <a:srgbClr val="1945A4"/>
        </a:accent4>
        <a:accent5>
          <a:srgbClr val="EFC4B4"/>
        </a:accent5>
        <a:accent6>
          <a:srgbClr val="B874C1"/>
        </a:accent6>
        <a:hlink>
          <a:srgbClr val="705FC3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13F71"/>
        </a:dk1>
        <a:lt1>
          <a:srgbClr val="FFFFFF"/>
        </a:lt1>
        <a:dk2>
          <a:srgbClr val="000000"/>
        </a:dk2>
        <a:lt2>
          <a:srgbClr val="C1D1D3"/>
        </a:lt2>
        <a:accent1>
          <a:srgbClr val="2D7ACF"/>
        </a:accent1>
        <a:accent2>
          <a:srgbClr val="99CC00"/>
        </a:accent2>
        <a:accent3>
          <a:srgbClr val="FFFFFF"/>
        </a:accent3>
        <a:accent4>
          <a:srgbClr val="0D345F"/>
        </a:accent4>
        <a:accent5>
          <a:srgbClr val="ADBEE4"/>
        </a:accent5>
        <a:accent6>
          <a:srgbClr val="8AB900"/>
        </a:accent6>
        <a:hlink>
          <a:srgbClr val="5AABCC"/>
        </a:hlink>
        <a:folHlink>
          <a:srgbClr val="BD9E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F2163"/>
        </a:dk1>
        <a:lt1>
          <a:srgbClr val="FFFFFF"/>
        </a:lt1>
        <a:dk2>
          <a:srgbClr val="000000"/>
        </a:dk2>
        <a:lt2>
          <a:srgbClr val="CCD8DA"/>
        </a:lt2>
        <a:accent1>
          <a:srgbClr val="4067CA"/>
        </a:accent1>
        <a:accent2>
          <a:srgbClr val="00B4B0"/>
        </a:accent2>
        <a:accent3>
          <a:srgbClr val="FFFFFF"/>
        </a:accent3>
        <a:accent4>
          <a:srgbClr val="191B53"/>
        </a:accent4>
        <a:accent5>
          <a:srgbClr val="AFB8E1"/>
        </a:accent5>
        <a:accent6>
          <a:srgbClr val="00A39F"/>
        </a:accent6>
        <a:hlink>
          <a:srgbClr val="6DB1DF"/>
        </a:hlink>
        <a:folHlink>
          <a:srgbClr val="9292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cdb2004119gl</Template>
  <TotalTime>1867</TotalTime>
  <Words>2370</Words>
  <Application>Microsoft Office PowerPoint</Application>
  <PresentationFormat>On-screen Show (4:3)</PresentationFormat>
  <Paragraphs>240</Paragraphs>
  <Slides>27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cdb2004119gl</vt:lpstr>
      <vt:lpstr>HOẠT ĐỘNG BỆNH VIỆN VÀ HỆ THỐNG THÔNG TIN BỆNH VIỆN</vt:lpstr>
      <vt:lpstr>Nội dung</vt:lpstr>
      <vt:lpstr>Nội dung</vt:lpstr>
      <vt:lpstr>Tổng quan</vt:lpstr>
      <vt:lpstr>Tổng quan (tiếp)</vt:lpstr>
      <vt:lpstr>Tổng quan (tiếp)</vt:lpstr>
      <vt:lpstr>Tổng quan (tiếp)</vt:lpstr>
      <vt:lpstr>Nội dung</vt:lpstr>
      <vt:lpstr>Các bộ phận chức năng</vt:lpstr>
      <vt:lpstr>Các bộ phận chức năng (tiếp)</vt:lpstr>
      <vt:lpstr>Slide 11</vt:lpstr>
      <vt:lpstr>Các bộ phận chức năng</vt:lpstr>
      <vt:lpstr>Các bộ phận chức năng</vt:lpstr>
      <vt:lpstr>Nội dung</vt:lpstr>
      <vt:lpstr>Giới thiệu</vt:lpstr>
      <vt:lpstr>Khái niệm</vt:lpstr>
      <vt:lpstr>Khái niệm (tiếp)</vt:lpstr>
      <vt:lpstr>Slide 18</vt:lpstr>
      <vt:lpstr>Các chức năng chính của HIS</vt:lpstr>
      <vt:lpstr>Các chức năng chính của HIS</vt:lpstr>
      <vt:lpstr>Hệ thống quản lý bệnh nhân</vt:lpstr>
      <vt:lpstr>Hệ thống quản lý ngoại trú</vt:lpstr>
      <vt:lpstr>Hệ thống ra y lệnh (CPOE)</vt:lpstr>
      <vt:lpstr>Hệ thống quản lý phẫu thuật</vt:lpstr>
      <vt:lpstr>Hệ thống thông tin xét nghiệm</vt:lpstr>
      <vt:lpstr>Slide 26</vt:lpstr>
      <vt:lpstr>Slide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BÁO CÁO TÌNH HÌNH TRIỂN KHAI DỰ ÁN “BỆNH ÁN ĐIỆN TỬ  VÀ QUẢN LÝ HỆ THỐNG KHÁM CHỮA BỆNH GIAI ĐOẠN 2011-2014”</dc:title>
  <dc:creator>NO MORE</dc:creator>
  <cp:lastModifiedBy>mrsThuy</cp:lastModifiedBy>
  <cp:revision>177</cp:revision>
  <cp:lastPrinted>2015-08-03T09:47:39Z</cp:lastPrinted>
  <dcterms:created xsi:type="dcterms:W3CDTF">2015-08-02T10:43:56Z</dcterms:created>
  <dcterms:modified xsi:type="dcterms:W3CDTF">2019-03-29T01:10:50Z</dcterms:modified>
</cp:coreProperties>
</file>