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816" y="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967858" y="2121865"/>
            <a:ext cx="2256282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5940" y="2083308"/>
            <a:ext cx="5031740" cy="38919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46531" y="457198"/>
            <a:ext cx="3703320" cy="95250"/>
          </a:xfrm>
          <a:custGeom>
            <a:avLst/>
            <a:gdLst/>
            <a:ahLst/>
            <a:cxnLst/>
            <a:rect l="l" t="t" r="r" b="b"/>
            <a:pathLst>
              <a:path w="3703320" h="95250">
                <a:moveTo>
                  <a:pt x="3703320" y="0"/>
                </a:moveTo>
                <a:lnTo>
                  <a:pt x="0" y="0"/>
                </a:lnTo>
                <a:lnTo>
                  <a:pt x="0" y="94997"/>
                </a:lnTo>
                <a:lnTo>
                  <a:pt x="3703320" y="94997"/>
                </a:lnTo>
                <a:lnTo>
                  <a:pt x="3703320" y="0"/>
                </a:lnTo>
                <a:close/>
              </a:path>
            </a:pathLst>
          </a:custGeom>
          <a:solidFill>
            <a:srgbClr val="4652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8042147" y="453641"/>
            <a:ext cx="3703320" cy="99060"/>
          </a:xfrm>
          <a:custGeom>
            <a:avLst/>
            <a:gdLst/>
            <a:ahLst/>
            <a:cxnLst/>
            <a:rect l="l" t="t" r="r" b="b"/>
            <a:pathLst>
              <a:path w="3703320" h="99059">
                <a:moveTo>
                  <a:pt x="3703320" y="0"/>
                </a:moveTo>
                <a:lnTo>
                  <a:pt x="0" y="0"/>
                </a:lnTo>
                <a:lnTo>
                  <a:pt x="0" y="98554"/>
                </a:lnTo>
                <a:lnTo>
                  <a:pt x="3703320" y="98554"/>
                </a:lnTo>
                <a:lnTo>
                  <a:pt x="3703320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4241800" y="457200"/>
            <a:ext cx="3703320" cy="91440"/>
          </a:xfrm>
          <a:custGeom>
            <a:avLst/>
            <a:gdLst/>
            <a:ahLst/>
            <a:cxnLst/>
            <a:rect l="l" t="t" r="r" b="b"/>
            <a:pathLst>
              <a:path w="3703320" h="91440">
                <a:moveTo>
                  <a:pt x="3703320" y="0"/>
                </a:moveTo>
                <a:lnTo>
                  <a:pt x="0" y="0"/>
                </a:lnTo>
                <a:lnTo>
                  <a:pt x="0" y="91439"/>
                </a:lnTo>
                <a:lnTo>
                  <a:pt x="3703320" y="91439"/>
                </a:lnTo>
                <a:lnTo>
                  <a:pt x="3703320" y="0"/>
                </a:lnTo>
                <a:close/>
              </a:path>
            </a:pathLst>
          </a:custGeom>
          <a:solidFill>
            <a:srgbClr val="EC84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428701" y="482180"/>
            <a:ext cx="3703320" cy="81280"/>
          </a:xfrm>
          <a:custGeom>
            <a:avLst/>
            <a:gdLst/>
            <a:ahLst/>
            <a:cxnLst/>
            <a:rect l="l" t="t" r="r" b="b"/>
            <a:pathLst>
              <a:path w="3703320" h="81279">
                <a:moveTo>
                  <a:pt x="3703320" y="0"/>
                </a:moveTo>
                <a:lnTo>
                  <a:pt x="0" y="0"/>
                </a:lnTo>
                <a:lnTo>
                  <a:pt x="0" y="81191"/>
                </a:lnTo>
                <a:lnTo>
                  <a:pt x="3703320" y="81191"/>
                </a:lnTo>
                <a:lnTo>
                  <a:pt x="3703320" y="0"/>
                </a:lnTo>
                <a:close/>
              </a:path>
            </a:pathLst>
          </a:custGeom>
          <a:solidFill>
            <a:srgbClr val="5276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4235958" y="482180"/>
            <a:ext cx="3703320" cy="81280"/>
          </a:xfrm>
          <a:custGeom>
            <a:avLst/>
            <a:gdLst/>
            <a:ahLst/>
            <a:cxnLst/>
            <a:rect l="l" t="t" r="r" b="b"/>
            <a:pathLst>
              <a:path w="3703320" h="81279">
                <a:moveTo>
                  <a:pt x="3703320" y="0"/>
                </a:moveTo>
                <a:lnTo>
                  <a:pt x="0" y="0"/>
                </a:lnTo>
                <a:lnTo>
                  <a:pt x="0" y="81191"/>
                </a:lnTo>
                <a:lnTo>
                  <a:pt x="3703320" y="81191"/>
                </a:lnTo>
                <a:lnTo>
                  <a:pt x="3703320" y="0"/>
                </a:lnTo>
                <a:close/>
              </a:path>
            </a:pathLst>
          </a:custGeom>
          <a:solidFill>
            <a:srgbClr val="EC84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8026527" y="482180"/>
            <a:ext cx="3703320" cy="81280"/>
          </a:xfrm>
          <a:custGeom>
            <a:avLst/>
            <a:gdLst/>
            <a:ahLst/>
            <a:cxnLst/>
            <a:rect l="l" t="t" r="r" b="b"/>
            <a:pathLst>
              <a:path w="3703320" h="81279">
                <a:moveTo>
                  <a:pt x="3703320" y="0"/>
                </a:moveTo>
                <a:lnTo>
                  <a:pt x="0" y="0"/>
                </a:lnTo>
                <a:lnTo>
                  <a:pt x="0" y="81191"/>
                </a:lnTo>
                <a:lnTo>
                  <a:pt x="3703320" y="81191"/>
                </a:lnTo>
                <a:lnTo>
                  <a:pt x="3703320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5940" y="723391"/>
            <a:ext cx="11000105" cy="1122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61815" y="2214753"/>
            <a:ext cx="7138034" cy="3150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723391"/>
            <a:ext cx="11000105" cy="1072550"/>
          </a:xfrm>
          <a:prstGeom prst="rect">
            <a:avLst/>
          </a:prstGeom>
        </p:spPr>
        <p:txBody>
          <a:bodyPr vert="horz" wrap="square" lIns="0" tIns="330657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THÔNG</a:t>
            </a:r>
            <a:r>
              <a:rPr sz="2400" spc="-80" dirty="0"/>
              <a:t> </a:t>
            </a:r>
            <a:r>
              <a:rPr sz="2400" dirty="0"/>
              <a:t>TƯ</a:t>
            </a:r>
            <a:r>
              <a:rPr sz="2400" spc="-35" dirty="0"/>
              <a:t> </a:t>
            </a:r>
            <a:r>
              <a:rPr sz="2400" spc="-30" dirty="0"/>
              <a:t>35/2024/TT-</a:t>
            </a:r>
            <a:r>
              <a:rPr sz="2400" dirty="0"/>
              <a:t>BYT</a:t>
            </a:r>
            <a:r>
              <a:rPr sz="2400" spc="-55" dirty="0"/>
              <a:t> </a:t>
            </a:r>
            <a:r>
              <a:rPr sz="2400" dirty="0"/>
              <a:t>NGÀY</a:t>
            </a:r>
            <a:r>
              <a:rPr sz="2400" spc="-75" dirty="0"/>
              <a:t> </a:t>
            </a:r>
            <a:r>
              <a:rPr sz="2400" spc="-20" dirty="0"/>
              <a:t>16/11/2024</a:t>
            </a:r>
            <a:r>
              <a:rPr sz="2400" dirty="0"/>
              <a:t> QUY</a:t>
            </a:r>
            <a:r>
              <a:rPr sz="2400" spc="-80" dirty="0"/>
              <a:t> </a:t>
            </a:r>
            <a:r>
              <a:rPr sz="2400" dirty="0"/>
              <a:t>ĐỊNH</a:t>
            </a:r>
            <a:r>
              <a:rPr sz="2400" spc="-55" dirty="0"/>
              <a:t> </a:t>
            </a:r>
            <a:r>
              <a:rPr sz="2400" dirty="0"/>
              <a:t>TIÊU</a:t>
            </a:r>
            <a:r>
              <a:rPr sz="2400" spc="-45" dirty="0"/>
              <a:t> </a:t>
            </a:r>
            <a:r>
              <a:rPr sz="2400" dirty="0" smtClean="0"/>
              <a:t>CHUẨN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sz="2400" spc="-20" dirty="0" smtClean="0"/>
              <a:t>CHẤT</a:t>
            </a:r>
            <a:r>
              <a:rPr lang="en-US" sz="2400" spc="-20" dirty="0" smtClean="0"/>
              <a:t> </a:t>
            </a:r>
            <a:r>
              <a:rPr sz="2400" dirty="0" smtClean="0"/>
              <a:t>LƯỢNG</a:t>
            </a:r>
            <a:r>
              <a:rPr sz="2400" spc="-45" dirty="0" smtClean="0"/>
              <a:t> </a:t>
            </a:r>
            <a:r>
              <a:rPr sz="2400" dirty="0"/>
              <a:t>CƠ</a:t>
            </a:r>
            <a:r>
              <a:rPr sz="2400" spc="-45" dirty="0"/>
              <a:t> </a:t>
            </a:r>
            <a:r>
              <a:rPr sz="2400" dirty="0"/>
              <a:t>BẢN</a:t>
            </a:r>
            <a:r>
              <a:rPr sz="2400" spc="-45" dirty="0"/>
              <a:t> </a:t>
            </a:r>
            <a:r>
              <a:rPr sz="2400" dirty="0"/>
              <a:t>ĐỐI</a:t>
            </a:r>
            <a:r>
              <a:rPr sz="2400" spc="-65" dirty="0"/>
              <a:t> </a:t>
            </a:r>
            <a:r>
              <a:rPr sz="2400" dirty="0"/>
              <a:t>VỚI</a:t>
            </a:r>
            <a:r>
              <a:rPr sz="2400" spc="-50" dirty="0"/>
              <a:t> </a:t>
            </a:r>
            <a:r>
              <a:rPr sz="2400" dirty="0"/>
              <a:t>BỆNH</a:t>
            </a:r>
            <a:r>
              <a:rPr sz="2400" spc="-45" dirty="0"/>
              <a:t> </a:t>
            </a:r>
            <a:r>
              <a:rPr sz="2400" spc="-20" dirty="0"/>
              <a:t>VIỆN</a:t>
            </a:r>
            <a:endParaRPr sz="2400" dirty="0"/>
          </a:p>
        </p:txBody>
      </p:sp>
      <p:sp>
        <p:nvSpPr>
          <p:cNvPr id="3" name="object 3"/>
          <p:cNvSpPr txBox="1"/>
          <p:nvPr/>
        </p:nvSpPr>
        <p:spPr>
          <a:xfrm>
            <a:off x="535939" y="2079751"/>
            <a:ext cx="11000105" cy="51873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PHÒNG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QUẢN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LÝ</a:t>
            </a:r>
            <a:r>
              <a:rPr sz="16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CHẤT</a:t>
            </a:r>
            <a:r>
              <a:rPr sz="1600" spc="-4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LƯỢNG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VÀ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CHỈ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ĐẠO</a:t>
            </a:r>
            <a:r>
              <a:rPr sz="1600" spc="-4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404040"/>
                </a:solidFill>
                <a:latin typeface="Arial"/>
                <a:cs typeface="Arial"/>
              </a:rPr>
              <a:t>TUYẾN </a:t>
            </a:r>
            <a:endParaRPr lang="en-US" sz="1600" spc="-10" dirty="0" smtClean="0">
              <a:solidFill>
                <a:srgbClr val="404040"/>
              </a:solidFill>
              <a:latin typeface="Arial"/>
              <a:cs typeface="Arial"/>
            </a:endParaRPr>
          </a:p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sz="1600" dirty="0" smtClean="0">
                <a:solidFill>
                  <a:srgbClr val="404040"/>
                </a:solidFill>
                <a:latin typeface="Arial"/>
                <a:cs typeface="Arial"/>
              </a:rPr>
              <a:t>CỤC</a:t>
            </a:r>
            <a:r>
              <a:rPr sz="1600" spc="-20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QUẢN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LÝ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KHÁM,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404040"/>
                </a:solidFill>
                <a:latin typeface="Arial"/>
                <a:cs typeface="Arial"/>
              </a:rPr>
              <a:t>CHỮA</a:t>
            </a:r>
            <a:r>
              <a:rPr sz="1600" spc="-7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BỆNH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–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BỘ</a:t>
            </a:r>
            <a:r>
              <a:rPr sz="1600" spc="-4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1600" spc="-6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TẾ</a:t>
            </a:r>
            <a:endParaRPr sz="1600" dirty="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8055" y="3103626"/>
            <a:ext cx="11274552" cy="328802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3723588"/>
            <a:ext cx="3530600" cy="173291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rgbClr val="404040"/>
                </a:solidFill>
                <a:latin typeface="Arial"/>
                <a:cs typeface="Arial"/>
              </a:rPr>
              <a:t>ĐIỀU</a:t>
            </a:r>
            <a:r>
              <a:rPr sz="28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404040"/>
                </a:solidFill>
                <a:latin typeface="Arial"/>
                <a:cs typeface="Arial"/>
              </a:rPr>
              <a:t>1.</a:t>
            </a:r>
            <a:r>
              <a:rPr sz="2800" spc="-8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404040"/>
                </a:solidFill>
                <a:latin typeface="Arial"/>
                <a:cs typeface="Arial"/>
              </a:rPr>
              <a:t>TIÊU</a:t>
            </a:r>
            <a:r>
              <a:rPr sz="28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404040"/>
                </a:solidFill>
                <a:latin typeface="Arial"/>
                <a:cs typeface="Arial"/>
              </a:rPr>
              <a:t>CHUẨN </a:t>
            </a:r>
            <a:r>
              <a:rPr sz="2800" dirty="0">
                <a:solidFill>
                  <a:srgbClr val="404040"/>
                </a:solidFill>
                <a:latin typeface="Arial"/>
                <a:cs typeface="Arial"/>
              </a:rPr>
              <a:t>CHẤT</a:t>
            </a:r>
            <a:r>
              <a:rPr sz="2800" spc="-1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404040"/>
                </a:solidFill>
                <a:latin typeface="Arial"/>
                <a:cs typeface="Arial"/>
              </a:rPr>
              <a:t>LƯỢNG</a:t>
            </a:r>
            <a:r>
              <a:rPr sz="2800" spc="-10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404040"/>
                </a:solidFill>
                <a:latin typeface="Arial"/>
                <a:cs typeface="Arial"/>
              </a:rPr>
              <a:t>CƠ</a:t>
            </a:r>
            <a:endParaRPr sz="2800">
              <a:latin typeface="Arial"/>
              <a:cs typeface="Arial"/>
            </a:endParaRPr>
          </a:p>
          <a:p>
            <a:pPr marL="12700" marR="227329">
              <a:lnSpc>
                <a:spcPct val="100000"/>
              </a:lnSpc>
              <a:spcBef>
                <a:spcPts val="5"/>
              </a:spcBef>
            </a:pPr>
            <a:r>
              <a:rPr sz="2800" dirty="0">
                <a:solidFill>
                  <a:srgbClr val="404040"/>
                </a:solidFill>
                <a:latin typeface="Arial"/>
                <a:cs typeface="Arial"/>
              </a:rPr>
              <a:t>BẢN</a:t>
            </a:r>
            <a:r>
              <a:rPr sz="28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404040"/>
                </a:solidFill>
                <a:latin typeface="Arial"/>
                <a:cs typeface="Arial"/>
              </a:rPr>
              <a:t>ĐỐI</a:t>
            </a:r>
            <a:r>
              <a:rPr sz="2800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404040"/>
                </a:solidFill>
                <a:latin typeface="Arial"/>
                <a:cs typeface="Arial"/>
              </a:rPr>
              <a:t>VỚI</a:t>
            </a:r>
            <a:r>
              <a:rPr sz="28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404040"/>
                </a:solidFill>
                <a:latin typeface="Arial"/>
                <a:cs typeface="Arial"/>
              </a:rPr>
              <a:t>BỆNH VIỆN</a:t>
            </a:r>
            <a:endParaRPr sz="28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40276" y="670559"/>
            <a:ext cx="7484364" cy="213969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" y="670559"/>
            <a:ext cx="3677792" cy="2139695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385309" y="3429761"/>
            <a:ext cx="6968491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1.</a:t>
            </a:r>
            <a:r>
              <a:rPr sz="1800" spc="-7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Tiêu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chuẩn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chất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lượng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cơ</a:t>
            </a: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bản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đối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với</a:t>
            </a: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bệnh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viện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gồm: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85309" y="3962400"/>
            <a:ext cx="6816091" cy="2197396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L="295910" indent="-283210">
              <a:lnSpc>
                <a:spcPct val="100000"/>
              </a:lnSpc>
              <a:spcBef>
                <a:spcPts val="1135"/>
              </a:spcBef>
              <a:buClr>
                <a:srgbClr val="EC8428"/>
              </a:buClr>
              <a:buSzPct val="91666"/>
              <a:buChar char="•"/>
              <a:tabLst>
                <a:tab pos="295910" algn="l"/>
              </a:tabLst>
            </a:pP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a)</a:t>
            </a:r>
            <a:r>
              <a:rPr sz="2000" spc="-5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Tiêu</a:t>
            </a:r>
            <a:r>
              <a:rPr sz="20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chuẩn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về</a:t>
            </a:r>
            <a:r>
              <a:rPr sz="20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cơ</a:t>
            </a:r>
            <a:r>
              <a:rPr sz="20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sở</a:t>
            </a:r>
            <a:r>
              <a:rPr sz="2000" spc="-4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vật</a:t>
            </a:r>
            <a:r>
              <a:rPr sz="2000" spc="-20" dirty="0">
                <a:solidFill>
                  <a:srgbClr val="404040"/>
                </a:solidFill>
                <a:latin typeface="Arial"/>
                <a:cs typeface="Arial"/>
              </a:rPr>
              <a:t> chất</a:t>
            </a:r>
            <a:endParaRPr sz="2000" dirty="0">
              <a:latin typeface="Arial"/>
              <a:cs typeface="Arial"/>
            </a:endParaRPr>
          </a:p>
          <a:p>
            <a:pPr marL="295910" indent="-283210">
              <a:lnSpc>
                <a:spcPct val="100000"/>
              </a:lnSpc>
              <a:spcBef>
                <a:spcPts val="1035"/>
              </a:spcBef>
              <a:buClr>
                <a:srgbClr val="EC8428"/>
              </a:buClr>
              <a:buSzPct val="91666"/>
              <a:buChar char="•"/>
              <a:tabLst>
                <a:tab pos="295910" algn="l"/>
              </a:tabLst>
            </a:pP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b)</a:t>
            </a:r>
            <a:r>
              <a:rPr sz="2000" spc="-5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Tiêu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chuẩn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về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quy</a:t>
            </a:r>
            <a:r>
              <a:rPr sz="20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mô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và</a:t>
            </a:r>
            <a:r>
              <a:rPr sz="20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cơ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cấu</a:t>
            </a:r>
            <a:r>
              <a:rPr sz="20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tổ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404040"/>
                </a:solidFill>
                <a:latin typeface="Arial"/>
                <a:cs typeface="Arial"/>
              </a:rPr>
              <a:t>chức</a:t>
            </a:r>
            <a:endParaRPr sz="2000" dirty="0">
              <a:latin typeface="Arial"/>
              <a:cs typeface="Arial"/>
            </a:endParaRPr>
          </a:p>
          <a:p>
            <a:pPr marL="295910" indent="-283210">
              <a:lnSpc>
                <a:spcPct val="100000"/>
              </a:lnSpc>
              <a:spcBef>
                <a:spcPts val="1030"/>
              </a:spcBef>
              <a:buClr>
                <a:srgbClr val="EC8428"/>
              </a:buClr>
              <a:buSzPct val="91666"/>
              <a:buChar char="•"/>
              <a:tabLst>
                <a:tab pos="295910" algn="l"/>
              </a:tabLst>
            </a:pP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c)</a:t>
            </a:r>
            <a:r>
              <a:rPr sz="2000" spc="-7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Tiêu</a:t>
            </a:r>
            <a:r>
              <a:rPr sz="20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chuẩn</a:t>
            </a:r>
            <a:r>
              <a:rPr sz="20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về</a:t>
            </a:r>
            <a:r>
              <a:rPr sz="20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nhân</a:t>
            </a:r>
            <a:r>
              <a:rPr sz="20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404040"/>
                </a:solidFill>
                <a:latin typeface="Arial"/>
                <a:cs typeface="Arial"/>
              </a:rPr>
              <a:t>sự</a:t>
            </a:r>
            <a:endParaRPr sz="2000" dirty="0">
              <a:latin typeface="Arial"/>
              <a:cs typeface="Arial"/>
            </a:endParaRPr>
          </a:p>
          <a:p>
            <a:pPr marL="295910" indent="-283210">
              <a:lnSpc>
                <a:spcPct val="100000"/>
              </a:lnSpc>
              <a:spcBef>
                <a:spcPts val="1035"/>
              </a:spcBef>
              <a:buClr>
                <a:srgbClr val="EC8428"/>
              </a:buClr>
              <a:buSzPct val="91666"/>
              <a:buChar char="•"/>
              <a:tabLst>
                <a:tab pos="295910" algn="l"/>
              </a:tabLst>
            </a:pP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d)</a:t>
            </a:r>
            <a:r>
              <a:rPr sz="2000" spc="-6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Tiêu</a:t>
            </a:r>
            <a:r>
              <a:rPr sz="20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chuẩn</a:t>
            </a:r>
            <a:r>
              <a:rPr sz="20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về</a:t>
            </a:r>
            <a:r>
              <a:rPr sz="2000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thiết</a:t>
            </a:r>
            <a:r>
              <a:rPr sz="20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bị</a:t>
            </a:r>
            <a:r>
              <a:rPr sz="20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2000" spc="-25" dirty="0">
                <a:solidFill>
                  <a:srgbClr val="404040"/>
                </a:solidFill>
                <a:latin typeface="Arial"/>
                <a:cs typeface="Arial"/>
              </a:rPr>
              <a:t> tế</a:t>
            </a:r>
            <a:endParaRPr sz="2000" dirty="0">
              <a:latin typeface="Arial"/>
              <a:cs typeface="Arial"/>
            </a:endParaRPr>
          </a:p>
          <a:p>
            <a:pPr marL="295910" indent="-283210">
              <a:lnSpc>
                <a:spcPct val="100000"/>
              </a:lnSpc>
              <a:spcBef>
                <a:spcPts val="1035"/>
              </a:spcBef>
              <a:buClr>
                <a:srgbClr val="EC8428"/>
              </a:buClr>
              <a:buSzPct val="91666"/>
              <a:buChar char="•"/>
              <a:tabLst>
                <a:tab pos="295910" algn="l"/>
              </a:tabLst>
            </a:pP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đ)</a:t>
            </a:r>
            <a:r>
              <a:rPr sz="2000" spc="-7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Tiêu</a:t>
            </a:r>
            <a:r>
              <a:rPr sz="2000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chuẩn</a:t>
            </a:r>
            <a:r>
              <a:rPr sz="20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về</a:t>
            </a:r>
            <a:r>
              <a:rPr sz="20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chuyên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404040"/>
                </a:solidFill>
                <a:latin typeface="Arial"/>
                <a:cs typeface="Arial"/>
              </a:rPr>
              <a:t>môn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286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ĐIỀU</a:t>
            </a:r>
            <a:r>
              <a:rPr spc="-75" dirty="0"/>
              <a:t> </a:t>
            </a:r>
            <a:r>
              <a:rPr dirty="0"/>
              <a:t>1.</a:t>
            </a:r>
            <a:r>
              <a:rPr spc="-120" dirty="0"/>
              <a:t> </a:t>
            </a:r>
            <a:r>
              <a:rPr dirty="0"/>
              <a:t>TIÊU</a:t>
            </a:r>
            <a:r>
              <a:rPr spc="-65" dirty="0"/>
              <a:t> </a:t>
            </a:r>
            <a:r>
              <a:rPr dirty="0"/>
              <a:t>CHUẨN</a:t>
            </a:r>
            <a:r>
              <a:rPr spc="-40" dirty="0"/>
              <a:t> </a:t>
            </a:r>
            <a:r>
              <a:rPr dirty="0"/>
              <a:t>CHẤT</a:t>
            </a:r>
            <a:r>
              <a:rPr spc="-110" dirty="0"/>
              <a:t> </a:t>
            </a:r>
            <a:r>
              <a:rPr dirty="0"/>
              <a:t>LƯỢNG</a:t>
            </a:r>
            <a:r>
              <a:rPr spc="-60" dirty="0"/>
              <a:t> </a:t>
            </a:r>
            <a:r>
              <a:rPr dirty="0"/>
              <a:t>CƠ</a:t>
            </a:r>
            <a:r>
              <a:rPr spc="-55" dirty="0"/>
              <a:t> </a:t>
            </a:r>
            <a:r>
              <a:rPr dirty="0"/>
              <a:t>BẢN</a:t>
            </a:r>
            <a:r>
              <a:rPr spc="-75" dirty="0"/>
              <a:t> </a:t>
            </a:r>
            <a:r>
              <a:rPr dirty="0"/>
              <a:t>ĐỐI</a:t>
            </a:r>
            <a:r>
              <a:rPr spc="-70" dirty="0"/>
              <a:t> </a:t>
            </a:r>
            <a:r>
              <a:rPr dirty="0"/>
              <a:t>VỚI</a:t>
            </a:r>
            <a:r>
              <a:rPr spc="-70" dirty="0"/>
              <a:t> </a:t>
            </a:r>
            <a:r>
              <a:rPr dirty="0"/>
              <a:t>BỆNH</a:t>
            </a:r>
            <a:r>
              <a:rPr spc="-60" dirty="0"/>
              <a:t> </a:t>
            </a:r>
            <a:r>
              <a:rPr spc="-20" dirty="0"/>
              <a:t>VIỆN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2083308"/>
            <a:ext cx="3412490" cy="1934845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35"/>
              </a:spcBef>
            </a:pP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2.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Phạm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vi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áp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dụng: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035"/>
              </a:spcBef>
            </a:pP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Tiêu</a:t>
            </a:r>
            <a:r>
              <a:rPr sz="1800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chuẩn</a:t>
            </a: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chất</a:t>
            </a: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lượng</a:t>
            </a: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cơ</a:t>
            </a:r>
            <a:r>
              <a:rPr sz="1800" spc="-4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bản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này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chỉ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áp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dụng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đối với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cơ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sở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khám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bệnh,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chữa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bệnh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được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cấp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giấy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phép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hoạt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động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theo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hình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thức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tổ</a:t>
            </a: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chức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là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bệnh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viện.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4361815" y="2214753"/>
            <a:ext cx="7138034" cy="46243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indent="-254000">
              <a:lnSpc>
                <a:spcPct val="100000"/>
              </a:lnSpc>
              <a:spcBef>
                <a:spcPts val="100"/>
              </a:spcBef>
              <a:buAutoNum type="arabicPeriod" startAt="3"/>
              <a:tabLst>
                <a:tab pos="266700" algn="l"/>
              </a:tabLst>
            </a:pPr>
            <a:r>
              <a:rPr sz="2000" dirty="0"/>
              <a:t>Việc</a:t>
            </a:r>
            <a:r>
              <a:rPr sz="2000" spc="-20" dirty="0"/>
              <a:t> </a:t>
            </a:r>
            <a:r>
              <a:rPr sz="2000" dirty="0"/>
              <a:t>đánh</a:t>
            </a:r>
            <a:r>
              <a:rPr sz="2000" spc="-15" dirty="0"/>
              <a:t> </a:t>
            </a:r>
            <a:r>
              <a:rPr sz="2000" dirty="0"/>
              <a:t>giá</a:t>
            </a:r>
            <a:r>
              <a:rPr sz="2000" spc="-15" dirty="0"/>
              <a:t> </a:t>
            </a:r>
            <a:r>
              <a:rPr sz="2000" dirty="0"/>
              <a:t>chất</a:t>
            </a:r>
            <a:r>
              <a:rPr sz="2000" spc="-20" dirty="0"/>
              <a:t> </a:t>
            </a:r>
            <a:r>
              <a:rPr sz="2000" dirty="0"/>
              <a:t>lượng</a:t>
            </a:r>
            <a:r>
              <a:rPr sz="2000" spc="-15" dirty="0"/>
              <a:t> </a:t>
            </a:r>
            <a:r>
              <a:rPr sz="2000" dirty="0"/>
              <a:t>cơ</a:t>
            </a:r>
            <a:r>
              <a:rPr sz="2000" spc="-30" dirty="0"/>
              <a:t> </a:t>
            </a:r>
            <a:r>
              <a:rPr sz="2000" dirty="0"/>
              <a:t>bản</a:t>
            </a:r>
            <a:r>
              <a:rPr sz="2000" spc="-15" dirty="0"/>
              <a:t> </a:t>
            </a:r>
            <a:r>
              <a:rPr sz="2000" dirty="0"/>
              <a:t>đối</a:t>
            </a:r>
            <a:r>
              <a:rPr sz="2000" spc="-20" dirty="0"/>
              <a:t> </a:t>
            </a:r>
            <a:r>
              <a:rPr sz="2000" dirty="0"/>
              <a:t>với</a:t>
            </a:r>
            <a:r>
              <a:rPr sz="2000" spc="-30" dirty="0"/>
              <a:t> </a:t>
            </a:r>
            <a:r>
              <a:rPr sz="2000" dirty="0"/>
              <a:t>bệnh</a:t>
            </a:r>
            <a:r>
              <a:rPr sz="2000" spc="-15" dirty="0"/>
              <a:t> </a:t>
            </a:r>
            <a:r>
              <a:rPr sz="2000" dirty="0"/>
              <a:t>viện</a:t>
            </a:r>
            <a:r>
              <a:rPr sz="2000" spc="-15" dirty="0"/>
              <a:t> </a:t>
            </a:r>
            <a:r>
              <a:rPr sz="2000" dirty="0"/>
              <a:t>thực</a:t>
            </a:r>
            <a:r>
              <a:rPr sz="2000" spc="-20" dirty="0"/>
              <a:t> </a:t>
            </a:r>
            <a:r>
              <a:rPr sz="2000" dirty="0"/>
              <a:t>hiện</a:t>
            </a:r>
            <a:r>
              <a:rPr sz="2000" spc="-15" dirty="0"/>
              <a:t> </a:t>
            </a:r>
            <a:r>
              <a:rPr sz="2000" spc="-25" dirty="0"/>
              <a:t>như</a:t>
            </a:r>
          </a:p>
          <a:p>
            <a:pPr marL="12700">
              <a:lnSpc>
                <a:spcPct val="100000"/>
              </a:lnSpc>
            </a:pPr>
            <a:r>
              <a:rPr sz="2000" spc="-20" dirty="0"/>
              <a:t>sau:</a:t>
            </a:r>
          </a:p>
          <a:p>
            <a:pPr marL="274320" lvl="1" indent="-261620">
              <a:lnSpc>
                <a:spcPct val="100000"/>
              </a:lnSpc>
              <a:spcBef>
                <a:spcPts val="1035"/>
              </a:spcBef>
              <a:buAutoNum type="alphaLcParenR"/>
              <a:tabLst>
                <a:tab pos="274320" algn="l"/>
              </a:tabLst>
            </a:pP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Thực</a:t>
            </a:r>
            <a:r>
              <a:rPr sz="20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hiện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đánh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giá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tiêu</a:t>
            </a:r>
            <a:r>
              <a:rPr sz="20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chuẩn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chất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lượng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cơ</a:t>
            </a:r>
            <a:r>
              <a:rPr sz="20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bản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một</a:t>
            </a:r>
            <a:r>
              <a:rPr sz="20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lần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một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404040"/>
                </a:solidFill>
                <a:latin typeface="Arial"/>
                <a:cs typeface="Arial"/>
              </a:rPr>
              <a:t>năm;</a:t>
            </a:r>
            <a:endParaRPr sz="2000" dirty="0">
              <a:latin typeface="Arial"/>
              <a:cs typeface="Arial"/>
            </a:endParaRPr>
          </a:p>
          <a:p>
            <a:pPr marL="274320" lvl="1" indent="-261620">
              <a:lnSpc>
                <a:spcPct val="100000"/>
              </a:lnSpc>
              <a:spcBef>
                <a:spcPts val="1030"/>
              </a:spcBef>
              <a:buAutoNum type="alphaLcParenR"/>
              <a:tabLst>
                <a:tab pos="274320" algn="l"/>
              </a:tabLst>
            </a:pP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Thời</a:t>
            </a:r>
            <a:r>
              <a:rPr sz="20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gian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thực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hiện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đánh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giá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trong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Quý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của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năm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liền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kề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tiếp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theo;</a:t>
            </a:r>
            <a:endParaRPr sz="2000" dirty="0">
              <a:latin typeface="Arial"/>
              <a:cs typeface="Arial"/>
            </a:endParaRPr>
          </a:p>
          <a:p>
            <a:pPr marL="266700" lvl="1" indent="-254000">
              <a:lnSpc>
                <a:spcPct val="100000"/>
              </a:lnSpc>
              <a:spcBef>
                <a:spcPts val="1030"/>
              </a:spcBef>
              <a:buAutoNum type="alphaLcParenR"/>
              <a:tabLst>
                <a:tab pos="266700" algn="l"/>
              </a:tabLst>
            </a:pP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Xếp</a:t>
            </a:r>
            <a:r>
              <a:rPr sz="20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loại</a:t>
            </a:r>
            <a:r>
              <a:rPr sz="20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đánh</a:t>
            </a:r>
            <a:r>
              <a:rPr sz="2000" spc="-20" dirty="0">
                <a:solidFill>
                  <a:srgbClr val="404040"/>
                </a:solidFill>
                <a:latin typeface="Arial"/>
                <a:cs typeface="Arial"/>
              </a:rPr>
              <a:t> giá.</a:t>
            </a:r>
            <a:endParaRPr sz="2000" dirty="0">
              <a:latin typeface="Arial"/>
              <a:cs typeface="Arial"/>
            </a:endParaRPr>
          </a:p>
          <a:p>
            <a:pPr marL="12700" marR="330200">
              <a:lnSpc>
                <a:spcPct val="100000"/>
              </a:lnSpc>
              <a:spcBef>
                <a:spcPts val="1035"/>
              </a:spcBef>
            </a:pPr>
            <a:r>
              <a:rPr sz="2000" dirty="0"/>
              <a:t>Đạt</a:t>
            </a:r>
            <a:r>
              <a:rPr sz="2000" spc="-25" dirty="0"/>
              <a:t> </a:t>
            </a:r>
            <a:r>
              <a:rPr sz="2000" dirty="0"/>
              <a:t>tiêu</a:t>
            </a:r>
            <a:r>
              <a:rPr sz="2000" spc="-25" dirty="0"/>
              <a:t> </a:t>
            </a:r>
            <a:r>
              <a:rPr sz="2000" dirty="0"/>
              <a:t>chuẩn</a:t>
            </a:r>
            <a:r>
              <a:rPr sz="2000" spc="-15" dirty="0"/>
              <a:t> </a:t>
            </a:r>
            <a:r>
              <a:rPr sz="2000" dirty="0"/>
              <a:t>chất</a:t>
            </a:r>
            <a:r>
              <a:rPr sz="2000" spc="-10" dirty="0"/>
              <a:t> </a:t>
            </a:r>
            <a:r>
              <a:rPr sz="2000" dirty="0"/>
              <a:t>lượng</a:t>
            </a:r>
            <a:r>
              <a:rPr sz="2000" spc="-15" dirty="0"/>
              <a:t> </a:t>
            </a:r>
            <a:r>
              <a:rPr sz="2000" dirty="0"/>
              <a:t>cơ</a:t>
            </a:r>
            <a:r>
              <a:rPr sz="2000" spc="-15" dirty="0"/>
              <a:t> </a:t>
            </a:r>
            <a:r>
              <a:rPr sz="2000" dirty="0"/>
              <a:t>bản:</a:t>
            </a:r>
            <a:r>
              <a:rPr sz="2000" spc="-15" dirty="0"/>
              <a:t> </a:t>
            </a:r>
            <a:r>
              <a:rPr sz="2000" dirty="0"/>
              <a:t>toàn</a:t>
            </a:r>
            <a:r>
              <a:rPr sz="2000" spc="-15" dirty="0"/>
              <a:t> </a:t>
            </a:r>
            <a:r>
              <a:rPr sz="2000" dirty="0"/>
              <a:t>bộ</a:t>
            </a:r>
            <a:r>
              <a:rPr sz="2000" spc="-15" dirty="0"/>
              <a:t> </a:t>
            </a:r>
            <a:r>
              <a:rPr sz="2000" dirty="0"/>
              <a:t>các</a:t>
            </a:r>
            <a:r>
              <a:rPr sz="2000" spc="-15" dirty="0"/>
              <a:t> </a:t>
            </a:r>
            <a:r>
              <a:rPr sz="2000" dirty="0"/>
              <a:t>tiêu</a:t>
            </a:r>
            <a:r>
              <a:rPr sz="2000" spc="-20" dirty="0"/>
              <a:t> </a:t>
            </a:r>
            <a:r>
              <a:rPr sz="2000" dirty="0"/>
              <a:t>chuẩn</a:t>
            </a:r>
            <a:r>
              <a:rPr sz="2000" spc="-10" dirty="0"/>
              <a:t> </a:t>
            </a:r>
            <a:r>
              <a:rPr sz="2000" dirty="0"/>
              <a:t>đều</a:t>
            </a:r>
            <a:r>
              <a:rPr sz="2000" spc="-10" dirty="0"/>
              <a:t> </a:t>
            </a:r>
            <a:r>
              <a:rPr sz="2000" spc="-20" dirty="0"/>
              <a:t>“Có” </a:t>
            </a:r>
            <a:r>
              <a:rPr sz="2000" dirty="0"/>
              <a:t>trong</a:t>
            </a:r>
            <a:r>
              <a:rPr sz="2000" spc="-20" dirty="0"/>
              <a:t> </a:t>
            </a:r>
            <a:r>
              <a:rPr sz="2000" dirty="0"/>
              <a:t>cột</a:t>
            </a:r>
            <a:r>
              <a:rPr sz="2000" spc="-10" dirty="0"/>
              <a:t> </a:t>
            </a:r>
            <a:r>
              <a:rPr sz="2000" dirty="0"/>
              <a:t>“Kết</a:t>
            </a:r>
            <a:r>
              <a:rPr sz="2000" spc="-15" dirty="0"/>
              <a:t> </a:t>
            </a:r>
            <a:r>
              <a:rPr sz="2000" dirty="0"/>
              <a:t>quả</a:t>
            </a:r>
            <a:r>
              <a:rPr sz="2000" spc="-15" dirty="0"/>
              <a:t> </a:t>
            </a:r>
            <a:r>
              <a:rPr sz="2000" dirty="0"/>
              <a:t>đánh</a:t>
            </a:r>
            <a:r>
              <a:rPr sz="2000" spc="-10" dirty="0"/>
              <a:t> giá”;</a:t>
            </a:r>
          </a:p>
          <a:p>
            <a:pPr marL="12700">
              <a:lnSpc>
                <a:spcPct val="100000"/>
              </a:lnSpc>
              <a:spcBef>
                <a:spcPts val="1035"/>
              </a:spcBef>
            </a:pPr>
            <a:r>
              <a:rPr sz="2000" dirty="0"/>
              <a:t>Không</a:t>
            </a:r>
            <a:r>
              <a:rPr sz="2000" spc="-20" dirty="0"/>
              <a:t> </a:t>
            </a:r>
            <a:r>
              <a:rPr sz="2000" dirty="0"/>
              <a:t>đạt</a:t>
            </a:r>
            <a:r>
              <a:rPr sz="2000" spc="-10" dirty="0"/>
              <a:t> </a:t>
            </a:r>
            <a:r>
              <a:rPr sz="2000" dirty="0"/>
              <a:t>tiêu</a:t>
            </a:r>
            <a:r>
              <a:rPr sz="2000" spc="-25" dirty="0"/>
              <a:t> </a:t>
            </a:r>
            <a:r>
              <a:rPr sz="2000" dirty="0"/>
              <a:t>chuẩn</a:t>
            </a:r>
            <a:r>
              <a:rPr sz="2000" spc="-10" dirty="0"/>
              <a:t> </a:t>
            </a:r>
            <a:r>
              <a:rPr sz="2000" dirty="0"/>
              <a:t>chất</a:t>
            </a:r>
            <a:r>
              <a:rPr sz="2000" spc="-10" dirty="0"/>
              <a:t> </a:t>
            </a:r>
            <a:r>
              <a:rPr sz="2000" dirty="0"/>
              <a:t>lượng</a:t>
            </a:r>
            <a:r>
              <a:rPr sz="2000" spc="-10" dirty="0"/>
              <a:t> </a:t>
            </a:r>
            <a:r>
              <a:rPr sz="2000" dirty="0"/>
              <a:t>cơ</a:t>
            </a:r>
            <a:r>
              <a:rPr sz="2000" spc="-10" dirty="0"/>
              <a:t> </a:t>
            </a:r>
            <a:r>
              <a:rPr sz="2000" dirty="0"/>
              <a:t>bản:</a:t>
            </a:r>
            <a:r>
              <a:rPr sz="2000" spc="-10" dirty="0"/>
              <a:t> </a:t>
            </a:r>
            <a:r>
              <a:rPr sz="2000" dirty="0"/>
              <a:t>có</a:t>
            </a:r>
            <a:r>
              <a:rPr sz="2000" spc="-15" dirty="0"/>
              <a:t> </a:t>
            </a:r>
            <a:r>
              <a:rPr sz="2000" dirty="0"/>
              <a:t>bất</a:t>
            </a:r>
            <a:r>
              <a:rPr sz="2000" spc="-15" dirty="0"/>
              <a:t> </a:t>
            </a:r>
            <a:r>
              <a:rPr sz="2000" dirty="0"/>
              <a:t>kì</a:t>
            </a:r>
            <a:r>
              <a:rPr sz="2000" spc="-20" dirty="0"/>
              <a:t> </a:t>
            </a:r>
            <a:r>
              <a:rPr sz="2000" dirty="0"/>
              <a:t>một</a:t>
            </a:r>
            <a:r>
              <a:rPr sz="2000" spc="-15" dirty="0"/>
              <a:t> </a:t>
            </a:r>
            <a:r>
              <a:rPr sz="2000" dirty="0"/>
              <a:t>tiêu</a:t>
            </a:r>
            <a:r>
              <a:rPr sz="2000" spc="-10" dirty="0"/>
              <a:t> chuẩn</a:t>
            </a:r>
          </a:p>
          <a:p>
            <a:pPr marL="12700">
              <a:lnSpc>
                <a:spcPct val="100000"/>
              </a:lnSpc>
            </a:pPr>
            <a:r>
              <a:rPr sz="2000" dirty="0"/>
              <a:t>“Không”</a:t>
            </a:r>
            <a:r>
              <a:rPr sz="2000" spc="-25" dirty="0"/>
              <a:t> </a:t>
            </a:r>
            <a:r>
              <a:rPr sz="2000" dirty="0"/>
              <a:t>trong</a:t>
            </a:r>
            <a:r>
              <a:rPr sz="2000" spc="-30" dirty="0"/>
              <a:t> </a:t>
            </a:r>
            <a:r>
              <a:rPr sz="2000" dirty="0"/>
              <a:t>cột</a:t>
            </a:r>
            <a:r>
              <a:rPr sz="2000" spc="-25" dirty="0"/>
              <a:t> </a:t>
            </a:r>
            <a:r>
              <a:rPr sz="2000" dirty="0"/>
              <a:t>“Kết</a:t>
            </a:r>
            <a:r>
              <a:rPr sz="2000" spc="-20" dirty="0"/>
              <a:t> </a:t>
            </a:r>
            <a:r>
              <a:rPr sz="2000" dirty="0"/>
              <a:t>quả</a:t>
            </a:r>
            <a:r>
              <a:rPr sz="2000" spc="-30" dirty="0"/>
              <a:t> </a:t>
            </a:r>
            <a:r>
              <a:rPr sz="2000" dirty="0"/>
              <a:t>đánh</a:t>
            </a:r>
            <a:r>
              <a:rPr sz="2000" spc="-15" dirty="0"/>
              <a:t> </a:t>
            </a:r>
            <a:r>
              <a:rPr sz="2000" spc="-10" dirty="0"/>
              <a:t>giá”.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286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ĐIỀU</a:t>
            </a:r>
            <a:r>
              <a:rPr spc="-75" dirty="0"/>
              <a:t> </a:t>
            </a:r>
            <a:r>
              <a:rPr dirty="0"/>
              <a:t>2.</a:t>
            </a:r>
            <a:r>
              <a:rPr spc="-120" dirty="0"/>
              <a:t> </a:t>
            </a:r>
            <a:r>
              <a:rPr dirty="0"/>
              <a:t>TỔ</a:t>
            </a:r>
            <a:r>
              <a:rPr spc="-75" dirty="0"/>
              <a:t> </a:t>
            </a:r>
            <a:r>
              <a:rPr dirty="0"/>
              <a:t>CHỨC</a:t>
            </a:r>
            <a:r>
              <a:rPr spc="-95" dirty="0"/>
              <a:t> </a:t>
            </a:r>
            <a:r>
              <a:rPr dirty="0"/>
              <a:t>THỰC</a:t>
            </a:r>
            <a:r>
              <a:rPr spc="-55" dirty="0"/>
              <a:t> </a:t>
            </a:r>
            <a:r>
              <a:rPr spc="-20" dirty="0"/>
              <a:t>HIỆN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915"/>
              </a:spcBef>
              <a:buClr>
                <a:srgbClr val="EC8428"/>
              </a:buClr>
              <a:buSzPct val="91666"/>
              <a:buAutoNum type="arabicPeriod"/>
              <a:tabLst>
                <a:tab pos="354965" algn="l"/>
              </a:tabLst>
            </a:pPr>
            <a:r>
              <a:rPr dirty="0"/>
              <a:t>Cục</a:t>
            </a:r>
            <a:r>
              <a:rPr spc="-25" dirty="0"/>
              <a:t> </a:t>
            </a:r>
            <a:r>
              <a:rPr dirty="0"/>
              <a:t>Quản</a:t>
            </a:r>
            <a:r>
              <a:rPr spc="-25" dirty="0"/>
              <a:t> </a:t>
            </a:r>
            <a:r>
              <a:rPr dirty="0"/>
              <a:t>lý</a:t>
            </a:r>
            <a:r>
              <a:rPr spc="-20" dirty="0"/>
              <a:t> </a:t>
            </a:r>
            <a:r>
              <a:rPr dirty="0"/>
              <a:t>Khám,</a:t>
            </a:r>
            <a:r>
              <a:rPr spc="-10" dirty="0"/>
              <a:t> </a:t>
            </a:r>
            <a:r>
              <a:rPr dirty="0"/>
              <a:t>chữa</a:t>
            </a:r>
            <a:r>
              <a:rPr spc="-20" dirty="0"/>
              <a:t> </a:t>
            </a:r>
            <a:r>
              <a:rPr spc="-10" dirty="0"/>
              <a:t>bệnh:</a:t>
            </a:r>
          </a:p>
          <a:p>
            <a:pPr marL="12700" marR="222885" lvl="1" indent="266700">
              <a:lnSpc>
                <a:spcPts val="1939"/>
              </a:lnSpc>
              <a:spcBef>
                <a:spcPts val="1070"/>
              </a:spcBef>
              <a:buAutoNum type="alphaLcParenR"/>
              <a:tabLst>
                <a:tab pos="279400" algn="l"/>
              </a:tabLst>
            </a:pP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Làm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đầu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mối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chỉ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đạo,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tổ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chức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triển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khai 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thực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hiện</a:t>
            </a:r>
            <a:r>
              <a:rPr sz="1800" spc="-4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Thông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tư</a:t>
            </a: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này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và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hướng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dẫn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đánh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giá,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nội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dung</a:t>
            </a:r>
            <a:r>
              <a:rPr sz="1800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chuyên môn</a:t>
            </a:r>
            <a:r>
              <a:rPr sz="1800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thuộc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chức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năng,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nhiệm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vụ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được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giao;</a:t>
            </a:r>
            <a:endParaRPr sz="1800">
              <a:latin typeface="Arial"/>
              <a:cs typeface="Arial"/>
            </a:endParaRPr>
          </a:p>
          <a:p>
            <a:pPr marL="12700" marR="5080" lvl="1" indent="260985">
              <a:lnSpc>
                <a:spcPct val="90000"/>
              </a:lnSpc>
              <a:spcBef>
                <a:spcPts val="1015"/>
              </a:spcBef>
              <a:buAutoNum type="alphaLcParenR"/>
              <a:tabLst>
                <a:tab pos="273685" algn="l"/>
              </a:tabLst>
            </a:pP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Theo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dõi,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đôn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đốc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các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cơ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sở</a:t>
            </a: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khám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bệnh, 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chữa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bệnh</a:t>
            </a: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thuộc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thẩm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quyền quản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lý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thực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hiện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đánh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giá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tiêu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chuẩn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chất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lượng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cơ</a:t>
            </a: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bản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đối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với</a:t>
            </a:r>
            <a:r>
              <a:rPr sz="1800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bệnh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viện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theo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quy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định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của</a:t>
            </a:r>
            <a:r>
              <a:rPr sz="1800" spc="-4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Thông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tư</a:t>
            </a: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này.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/>
              <a:t>2.</a:t>
            </a:r>
            <a:r>
              <a:rPr spc="-25" dirty="0"/>
              <a:t> </a:t>
            </a:r>
            <a:r>
              <a:rPr dirty="0"/>
              <a:t>Cục</a:t>
            </a:r>
            <a:r>
              <a:rPr spc="-10" dirty="0"/>
              <a:t> </a:t>
            </a:r>
            <a:r>
              <a:rPr dirty="0"/>
              <a:t>Quản</a:t>
            </a:r>
            <a:r>
              <a:rPr spc="-20" dirty="0"/>
              <a:t> </a:t>
            </a:r>
            <a:r>
              <a:rPr dirty="0"/>
              <a:t>lý</a:t>
            </a:r>
            <a:r>
              <a:rPr spc="-40" dirty="0"/>
              <a:t> </a:t>
            </a:r>
            <a:r>
              <a:rPr spc="-90" dirty="0"/>
              <a:t>Y,</a:t>
            </a:r>
            <a:r>
              <a:rPr spc="-10" dirty="0"/>
              <a:t> </a:t>
            </a:r>
            <a:r>
              <a:rPr dirty="0"/>
              <a:t>Dược</a:t>
            </a:r>
            <a:r>
              <a:rPr spc="-25" dirty="0"/>
              <a:t> </a:t>
            </a:r>
            <a:r>
              <a:rPr dirty="0"/>
              <a:t>cổ</a:t>
            </a:r>
            <a:r>
              <a:rPr spc="-10" dirty="0"/>
              <a:t> truyền:</a:t>
            </a:r>
          </a:p>
          <a:p>
            <a:pPr marL="12700" marR="99060">
              <a:lnSpc>
                <a:spcPct val="90100"/>
              </a:lnSpc>
              <a:spcBef>
                <a:spcPts val="1030"/>
              </a:spcBef>
            </a:pPr>
            <a:r>
              <a:rPr b="0" dirty="0">
                <a:latin typeface="Arial"/>
                <a:cs typeface="Arial"/>
              </a:rPr>
              <a:t>Chỉ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đạo,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hướng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dẫn,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kiểm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tra,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đôn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đốc</a:t>
            </a:r>
            <a:r>
              <a:rPr b="0" spc="-1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việc</a:t>
            </a:r>
            <a:r>
              <a:rPr b="0" spc="-20" dirty="0">
                <a:latin typeface="Arial"/>
                <a:cs typeface="Arial"/>
              </a:rPr>
              <a:t> thực </a:t>
            </a:r>
            <a:r>
              <a:rPr b="0" dirty="0">
                <a:latin typeface="Arial"/>
                <a:cs typeface="Arial"/>
              </a:rPr>
              <a:t>hiện</a:t>
            </a:r>
            <a:r>
              <a:rPr b="0" spc="-5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Thông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tư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này</a:t>
            </a:r>
            <a:r>
              <a:rPr b="0" spc="-1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theo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chức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năng,</a:t>
            </a:r>
            <a:r>
              <a:rPr b="0" spc="-1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nhiệm</a:t>
            </a:r>
            <a:r>
              <a:rPr b="0" spc="-10" dirty="0">
                <a:latin typeface="Arial"/>
                <a:cs typeface="Arial"/>
              </a:rPr>
              <a:t> </a:t>
            </a:r>
            <a:r>
              <a:rPr b="0" spc="-25" dirty="0">
                <a:latin typeface="Arial"/>
                <a:cs typeface="Arial"/>
              </a:rPr>
              <a:t>vụ </a:t>
            </a:r>
            <a:r>
              <a:rPr b="0" dirty="0">
                <a:latin typeface="Arial"/>
                <a:cs typeface="Arial"/>
              </a:rPr>
              <a:t>được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giao.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175628" y="2091192"/>
            <a:ext cx="5568315" cy="4070985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1080"/>
              </a:spcBef>
              <a:buAutoNum type="arabicPeriod" startAt="3"/>
              <a:tabLst>
                <a:tab pos="240029" algn="l"/>
              </a:tabLst>
            </a:pPr>
            <a:r>
              <a:rPr sz="1600" b="1" dirty="0">
                <a:solidFill>
                  <a:srgbClr val="404040"/>
                </a:solidFill>
                <a:latin typeface="Arial"/>
                <a:cs typeface="Arial"/>
              </a:rPr>
              <a:t>Sở</a:t>
            </a:r>
            <a:r>
              <a:rPr sz="1600" b="1" spc="-6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1600" b="1" spc="-6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404040"/>
                </a:solidFill>
                <a:latin typeface="Arial"/>
                <a:cs typeface="Arial"/>
              </a:rPr>
              <a:t>tế</a:t>
            </a:r>
            <a:r>
              <a:rPr sz="1600" b="1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404040"/>
                </a:solidFill>
                <a:latin typeface="Arial"/>
                <a:cs typeface="Arial"/>
              </a:rPr>
              <a:t>các</a:t>
            </a:r>
            <a:r>
              <a:rPr sz="1600" b="1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404040"/>
                </a:solidFill>
                <a:latin typeface="Arial"/>
                <a:cs typeface="Arial"/>
              </a:rPr>
              <a:t>tỉnh,</a:t>
            </a:r>
            <a:r>
              <a:rPr sz="1600" b="1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404040"/>
                </a:solidFill>
                <a:latin typeface="Arial"/>
                <a:cs typeface="Arial"/>
              </a:rPr>
              <a:t>thành</a:t>
            </a:r>
            <a:r>
              <a:rPr sz="1600" b="1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404040"/>
                </a:solidFill>
                <a:latin typeface="Arial"/>
                <a:cs typeface="Arial"/>
              </a:rPr>
              <a:t>phố</a:t>
            </a:r>
            <a:r>
              <a:rPr sz="1600" b="1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404040"/>
                </a:solidFill>
                <a:latin typeface="Arial"/>
                <a:cs typeface="Arial"/>
              </a:rPr>
              <a:t>trực</a:t>
            </a:r>
            <a:r>
              <a:rPr sz="1600" b="1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404040"/>
                </a:solidFill>
                <a:latin typeface="Arial"/>
                <a:cs typeface="Arial"/>
              </a:rPr>
              <a:t>thuộc</a:t>
            </a:r>
            <a:r>
              <a:rPr sz="1600" b="1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404040"/>
                </a:solidFill>
                <a:latin typeface="Arial"/>
                <a:cs typeface="Arial"/>
              </a:rPr>
              <a:t>Trung</a:t>
            </a:r>
            <a:r>
              <a:rPr sz="1600" b="1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404040"/>
                </a:solidFill>
                <a:latin typeface="Arial"/>
                <a:cs typeface="Arial"/>
              </a:rPr>
              <a:t>ương:</a:t>
            </a:r>
            <a:endParaRPr sz="1600">
              <a:latin typeface="Arial"/>
              <a:cs typeface="Arial"/>
            </a:endParaRPr>
          </a:p>
          <a:p>
            <a:pPr marL="12700" marR="19050" lvl="1" indent="237490">
              <a:lnSpc>
                <a:spcPct val="100000"/>
              </a:lnSpc>
              <a:spcBef>
                <a:spcPts val="985"/>
              </a:spcBef>
              <a:buAutoNum type="alphaLcParenR"/>
              <a:tabLst>
                <a:tab pos="250190" algn="l"/>
              </a:tabLst>
            </a:pP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Chỉ</a:t>
            </a:r>
            <a:r>
              <a:rPr sz="16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đạo,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hướng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dẫn,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kiểm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tra,</a:t>
            </a:r>
            <a:r>
              <a:rPr sz="1600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đôn</a:t>
            </a:r>
            <a:r>
              <a:rPr sz="16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đốc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việc</a:t>
            </a:r>
            <a:r>
              <a:rPr sz="1600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thực 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hiện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Thông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tư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này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đối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với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các</a:t>
            </a:r>
            <a:r>
              <a:rPr sz="1600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cơ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sở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khám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bệnh,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chữa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bệnh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404040"/>
                </a:solidFill>
                <a:latin typeface="Arial"/>
                <a:cs typeface="Arial"/>
              </a:rPr>
              <a:t>thuộc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thẩm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quyền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quản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lý;</a:t>
            </a:r>
            <a:endParaRPr sz="1600">
              <a:latin typeface="Arial"/>
              <a:cs typeface="Arial"/>
            </a:endParaRPr>
          </a:p>
          <a:p>
            <a:pPr marL="12700" marR="5080" lvl="1" indent="234315" algn="just">
              <a:lnSpc>
                <a:spcPct val="100000"/>
              </a:lnSpc>
              <a:spcBef>
                <a:spcPts val="985"/>
              </a:spcBef>
              <a:buAutoNum type="alphaLcParenR"/>
              <a:tabLst>
                <a:tab pos="247015" algn="l"/>
              </a:tabLst>
            </a:pP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Theo</a:t>
            </a:r>
            <a:r>
              <a:rPr sz="16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dõi,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đôn</a:t>
            </a:r>
            <a:r>
              <a:rPr sz="16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đốc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các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cơ</a:t>
            </a:r>
            <a:r>
              <a:rPr sz="16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sở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khám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bệnh,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chữa</a:t>
            </a:r>
            <a:r>
              <a:rPr sz="16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bệnh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404040"/>
                </a:solidFill>
                <a:latin typeface="Arial"/>
                <a:cs typeface="Arial"/>
              </a:rPr>
              <a:t>thuộc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thẩm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quyền quản</a:t>
            </a:r>
            <a:r>
              <a:rPr sz="16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lý</a:t>
            </a:r>
            <a:r>
              <a:rPr sz="16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thực</a:t>
            </a:r>
            <a:r>
              <a:rPr sz="1600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hiện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đánh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giá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tiêu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chuẩn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chất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404040"/>
                </a:solidFill>
                <a:latin typeface="Arial"/>
                <a:cs typeface="Arial"/>
              </a:rPr>
              <a:t>lượng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cơ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bản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đối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với</a:t>
            </a:r>
            <a:r>
              <a:rPr sz="16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bệnh</a:t>
            </a:r>
            <a:r>
              <a:rPr sz="16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viện</a:t>
            </a:r>
            <a:r>
              <a:rPr sz="16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theo</a:t>
            </a:r>
            <a:r>
              <a:rPr sz="16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quy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định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của</a:t>
            </a:r>
            <a:r>
              <a:rPr sz="1600" spc="-5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Thông</a:t>
            </a:r>
            <a:r>
              <a:rPr sz="16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tư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này.</a:t>
            </a:r>
            <a:endParaRPr sz="1600">
              <a:latin typeface="Arial"/>
              <a:cs typeface="Arial"/>
            </a:endParaRPr>
          </a:p>
          <a:p>
            <a:pPr marL="240029" indent="-227329" algn="just">
              <a:lnSpc>
                <a:spcPct val="100000"/>
              </a:lnSpc>
              <a:spcBef>
                <a:spcPts val="985"/>
              </a:spcBef>
              <a:buAutoNum type="arabicPeriod" startAt="4"/>
              <a:tabLst>
                <a:tab pos="240029" algn="l"/>
              </a:tabLst>
            </a:pPr>
            <a:r>
              <a:rPr sz="1600" b="1" dirty="0">
                <a:solidFill>
                  <a:srgbClr val="404040"/>
                </a:solidFill>
                <a:latin typeface="Arial"/>
                <a:cs typeface="Arial"/>
              </a:rPr>
              <a:t>Cơ</a:t>
            </a:r>
            <a:r>
              <a:rPr sz="1600" b="1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404040"/>
                </a:solidFill>
                <a:latin typeface="Arial"/>
                <a:cs typeface="Arial"/>
              </a:rPr>
              <a:t>sở</a:t>
            </a:r>
            <a:r>
              <a:rPr sz="1600" b="1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404040"/>
                </a:solidFill>
                <a:latin typeface="Arial"/>
                <a:cs typeface="Arial"/>
              </a:rPr>
              <a:t>khám</a:t>
            </a:r>
            <a:r>
              <a:rPr sz="1600" b="1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404040"/>
                </a:solidFill>
                <a:latin typeface="Arial"/>
                <a:cs typeface="Arial"/>
              </a:rPr>
              <a:t>bệnh,</a:t>
            </a:r>
            <a:r>
              <a:rPr sz="1600" b="1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404040"/>
                </a:solidFill>
                <a:latin typeface="Arial"/>
                <a:cs typeface="Arial"/>
              </a:rPr>
              <a:t>chữa</a:t>
            </a:r>
            <a:r>
              <a:rPr sz="1600" b="1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404040"/>
                </a:solidFill>
                <a:latin typeface="Arial"/>
                <a:cs typeface="Arial"/>
              </a:rPr>
              <a:t>bệnh:</a:t>
            </a:r>
            <a:endParaRPr sz="1600">
              <a:latin typeface="Arial"/>
              <a:cs typeface="Arial"/>
            </a:endParaRPr>
          </a:p>
          <a:p>
            <a:pPr marL="247015" lvl="1" indent="-234315" algn="just">
              <a:lnSpc>
                <a:spcPct val="100000"/>
              </a:lnSpc>
              <a:spcBef>
                <a:spcPts val="985"/>
              </a:spcBef>
              <a:buAutoNum type="alphaLcParenR"/>
              <a:tabLst>
                <a:tab pos="247015" algn="l"/>
              </a:tabLst>
            </a:pPr>
            <a:r>
              <a:rPr sz="1600" spc="-10" dirty="0">
                <a:solidFill>
                  <a:srgbClr val="404040"/>
                </a:solidFill>
                <a:latin typeface="Arial"/>
                <a:cs typeface="Arial"/>
              </a:rPr>
              <a:t>Triển</a:t>
            </a:r>
            <a:r>
              <a:rPr sz="1600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khai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thực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hiện</a:t>
            </a:r>
            <a:r>
              <a:rPr sz="1600" spc="-6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Thông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tư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này;</a:t>
            </a:r>
            <a:endParaRPr sz="1600">
              <a:latin typeface="Arial"/>
              <a:cs typeface="Arial"/>
            </a:endParaRPr>
          </a:p>
          <a:p>
            <a:pPr marL="12700" marR="325120" lvl="1" indent="237490">
              <a:lnSpc>
                <a:spcPct val="100000"/>
              </a:lnSpc>
              <a:spcBef>
                <a:spcPts val="985"/>
              </a:spcBef>
              <a:buAutoNum type="alphaLcParenR"/>
              <a:tabLst>
                <a:tab pos="250190" algn="l"/>
              </a:tabLst>
            </a:pP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Rà</a:t>
            </a:r>
            <a:r>
              <a:rPr sz="16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soát,</a:t>
            </a:r>
            <a:r>
              <a:rPr sz="16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bổ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sung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và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khắc</a:t>
            </a:r>
            <a:r>
              <a:rPr sz="16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phục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để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bảo</a:t>
            </a:r>
            <a:r>
              <a:rPr sz="16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đảm</a:t>
            </a:r>
            <a:r>
              <a:rPr sz="16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duy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trì 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chất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lượng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khám</a:t>
            </a:r>
            <a:r>
              <a:rPr sz="1600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bệnh,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chữa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bệnh</a:t>
            </a:r>
            <a:r>
              <a:rPr sz="1600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ở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mức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cơ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bản;</a:t>
            </a:r>
            <a:endParaRPr sz="1600">
              <a:latin typeface="Arial"/>
              <a:cs typeface="Arial"/>
            </a:endParaRPr>
          </a:p>
          <a:p>
            <a:pPr marL="12700" marR="130810" lvl="1" indent="222885">
              <a:lnSpc>
                <a:spcPct val="100000"/>
              </a:lnSpc>
              <a:spcBef>
                <a:spcPts val="985"/>
              </a:spcBef>
              <a:buAutoNum type="alphaLcParenR"/>
              <a:tabLst>
                <a:tab pos="235585" algn="l"/>
              </a:tabLst>
            </a:pP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Thực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hiện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đánh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giá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và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báo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cáo</a:t>
            </a:r>
            <a:r>
              <a:rPr sz="1600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kết</a:t>
            </a:r>
            <a:r>
              <a:rPr sz="16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quả</a:t>
            </a:r>
            <a:r>
              <a:rPr sz="1600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đánh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giá</a:t>
            </a:r>
            <a:r>
              <a:rPr sz="16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404040"/>
                </a:solidFill>
                <a:latin typeface="Arial"/>
                <a:cs typeface="Arial"/>
              </a:rPr>
              <a:t>theo</a:t>
            </a:r>
            <a:r>
              <a:rPr sz="1600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404040"/>
                </a:solidFill>
                <a:latin typeface="Arial"/>
                <a:cs typeface="Arial"/>
              </a:rPr>
              <a:t>quy </a:t>
            </a:r>
            <a:r>
              <a:rPr sz="1600" spc="-20" dirty="0">
                <a:solidFill>
                  <a:srgbClr val="404040"/>
                </a:solidFill>
                <a:latin typeface="Arial"/>
                <a:cs typeface="Arial"/>
              </a:rPr>
              <a:t>định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286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ĐIỀU</a:t>
            </a:r>
            <a:r>
              <a:rPr spc="-65" dirty="0"/>
              <a:t> </a:t>
            </a:r>
            <a:r>
              <a:rPr dirty="0"/>
              <a:t>3.</a:t>
            </a:r>
            <a:r>
              <a:rPr spc="-75" dirty="0"/>
              <a:t> </a:t>
            </a:r>
            <a:r>
              <a:rPr dirty="0"/>
              <a:t>ĐIỀU</a:t>
            </a:r>
            <a:r>
              <a:rPr spc="-70" dirty="0"/>
              <a:t> </a:t>
            </a:r>
            <a:r>
              <a:rPr dirty="0"/>
              <a:t>KHOẢN</a:t>
            </a:r>
            <a:r>
              <a:rPr spc="-95" dirty="0"/>
              <a:t> </a:t>
            </a:r>
            <a:r>
              <a:rPr dirty="0"/>
              <a:t>THI</a:t>
            </a:r>
            <a:r>
              <a:rPr spc="-70" dirty="0"/>
              <a:t> </a:t>
            </a:r>
            <a:r>
              <a:rPr spc="-20" dirty="0"/>
              <a:t>HÀNH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2214753"/>
            <a:ext cx="343979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Thông</a:t>
            </a:r>
            <a:r>
              <a:rPr sz="24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tư</a:t>
            </a:r>
            <a:r>
              <a:rPr sz="24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này</a:t>
            </a:r>
            <a:r>
              <a:rPr sz="24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có</a:t>
            </a:r>
            <a:r>
              <a:rPr sz="24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hiệu</a:t>
            </a:r>
            <a:r>
              <a:rPr sz="2400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lực</a:t>
            </a:r>
            <a:r>
              <a:rPr sz="24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thi</a:t>
            </a:r>
            <a:r>
              <a:rPr sz="2400" spc="-20" dirty="0">
                <a:solidFill>
                  <a:srgbClr val="404040"/>
                </a:solidFill>
                <a:latin typeface="Arial"/>
                <a:cs typeface="Arial"/>
              </a:rPr>
              <a:t> hành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kể</a:t>
            </a:r>
            <a:r>
              <a:rPr sz="24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từ</a:t>
            </a:r>
            <a:r>
              <a:rPr sz="24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b="1" i="1" dirty="0">
                <a:solidFill>
                  <a:srgbClr val="FF0000"/>
                </a:solidFill>
                <a:latin typeface="Arial"/>
                <a:cs typeface="Arial"/>
              </a:rPr>
              <a:t>ngày</a:t>
            </a:r>
            <a:r>
              <a:rPr sz="2400" b="1" i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b="1" i="1" dirty="0">
                <a:solidFill>
                  <a:srgbClr val="FF0000"/>
                </a:solidFill>
                <a:latin typeface="Arial"/>
                <a:cs typeface="Arial"/>
              </a:rPr>
              <a:t>01</a:t>
            </a:r>
            <a:r>
              <a:rPr sz="2400" b="1" i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b="1" i="1" dirty="0">
                <a:solidFill>
                  <a:srgbClr val="FF0000"/>
                </a:solidFill>
                <a:latin typeface="Arial"/>
                <a:cs typeface="Arial"/>
              </a:rPr>
              <a:t>tháng</a:t>
            </a:r>
            <a:r>
              <a:rPr sz="2400" b="1" i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b="1" i="1" dirty="0">
                <a:solidFill>
                  <a:srgbClr val="FF0000"/>
                </a:solidFill>
                <a:latin typeface="Arial"/>
                <a:cs typeface="Arial"/>
              </a:rPr>
              <a:t>01</a:t>
            </a:r>
            <a:r>
              <a:rPr sz="2400" b="1" i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b="1" i="1" spc="-25" dirty="0">
                <a:solidFill>
                  <a:srgbClr val="FF0000"/>
                </a:solidFill>
                <a:latin typeface="Arial"/>
                <a:cs typeface="Arial"/>
              </a:rPr>
              <a:t>năm </a:t>
            </a:r>
            <a:r>
              <a:rPr sz="2400" b="1" i="1" spc="-10" dirty="0">
                <a:solidFill>
                  <a:srgbClr val="FF0000"/>
                </a:solidFill>
                <a:latin typeface="Arial"/>
                <a:cs typeface="Arial"/>
              </a:rPr>
              <a:t>2025</a:t>
            </a:r>
            <a:r>
              <a:rPr sz="2400" spc="-10" dirty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361815" y="2214753"/>
            <a:ext cx="6912609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Trong</a:t>
            </a:r>
            <a:r>
              <a:rPr sz="24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quá</a:t>
            </a:r>
            <a:r>
              <a:rPr sz="24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trình</a:t>
            </a:r>
            <a:r>
              <a:rPr sz="2400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thực</a:t>
            </a:r>
            <a:r>
              <a:rPr sz="24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hiện,</a:t>
            </a:r>
            <a:r>
              <a:rPr sz="24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nếu</a:t>
            </a:r>
            <a:r>
              <a:rPr sz="24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có</a:t>
            </a:r>
            <a:r>
              <a:rPr sz="24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khó</a:t>
            </a:r>
            <a:r>
              <a:rPr sz="24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khăn</a:t>
            </a:r>
            <a:r>
              <a:rPr sz="24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vướng</a:t>
            </a:r>
            <a:r>
              <a:rPr sz="24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mắc,</a:t>
            </a:r>
            <a:r>
              <a:rPr sz="24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đề</a:t>
            </a:r>
            <a:r>
              <a:rPr sz="24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nghị</a:t>
            </a:r>
            <a:r>
              <a:rPr sz="24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404040"/>
                </a:solidFill>
                <a:latin typeface="Arial"/>
                <a:cs typeface="Arial"/>
              </a:rPr>
              <a:t>cơ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quan,</a:t>
            </a:r>
            <a:r>
              <a:rPr sz="24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tổ</a:t>
            </a:r>
            <a:r>
              <a:rPr sz="24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chức,</a:t>
            </a:r>
            <a:r>
              <a:rPr sz="24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cá</a:t>
            </a:r>
            <a:r>
              <a:rPr sz="24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nhân</a:t>
            </a:r>
            <a:r>
              <a:rPr sz="24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báo</a:t>
            </a:r>
            <a:r>
              <a:rPr sz="24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cáo</a:t>
            </a:r>
            <a:r>
              <a:rPr sz="24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về</a:t>
            </a:r>
            <a:r>
              <a:rPr sz="24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Bộ</a:t>
            </a:r>
            <a:r>
              <a:rPr sz="2400" spc="-6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2400" spc="-5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tế</a:t>
            </a:r>
            <a:r>
              <a:rPr sz="24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(qua</a:t>
            </a:r>
            <a:r>
              <a:rPr sz="24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Cục</a:t>
            </a:r>
            <a:r>
              <a:rPr sz="24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Quản</a:t>
            </a:r>
            <a:r>
              <a:rPr sz="24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lý</a:t>
            </a:r>
            <a:r>
              <a:rPr sz="2400" spc="-10" dirty="0">
                <a:solidFill>
                  <a:srgbClr val="404040"/>
                </a:solidFill>
                <a:latin typeface="Arial"/>
                <a:cs typeface="Arial"/>
              </a:rPr>
              <a:t> Khám,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chữa</a:t>
            </a:r>
            <a:r>
              <a:rPr sz="24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bệnh)</a:t>
            </a:r>
            <a:r>
              <a:rPr sz="24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để</a:t>
            </a:r>
            <a:r>
              <a:rPr sz="24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xem</a:t>
            </a:r>
            <a:r>
              <a:rPr sz="24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xét,</a:t>
            </a:r>
            <a:r>
              <a:rPr sz="24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giải</a:t>
            </a:r>
            <a:r>
              <a:rPr sz="2400" spc="-10" dirty="0">
                <a:solidFill>
                  <a:srgbClr val="404040"/>
                </a:solidFill>
                <a:latin typeface="Arial"/>
                <a:cs typeface="Arial"/>
              </a:rPr>
              <a:t> quyết./.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240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PHỤ</a:t>
            </a:r>
            <a:r>
              <a:rPr sz="4000" spc="-15" dirty="0"/>
              <a:t> </a:t>
            </a:r>
            <a:r>
              <a:rPr sz="4000" spc="-25" dirty="0"/>
              <a:t>LỤC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2438399" y="3124200"/>
            <a:ext cx="7315200" cy="3877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TIÊU</a:t>
            </a:r>
            <a:r>
              <a:rPr sz="1800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CHUẨN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CHẤT</a:t>
            </a: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04040"/>
                </a:solidFill>
                <a:latin typeface="Arial"/>
                <a:cs typeface="Arial"/>
              </a:rPr>
              <a:t>LƯỢNG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CƠ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BẢN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ĐỐI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VỚI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BỆNH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VIỆN</a:t>
            </a: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60375" y="703580"/>
          <a:ext cx="11305538" cy="56533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92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64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42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7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085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048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TT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527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TIÊU</a:t>
                      </a:r>
                      <a:r>
                        <a:rPr sz="16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CHUẨN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527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796925" marR="189865" indent="-597535">
                        <a:lnSpc>
                          <a:spcPts val="1800"/>
                        </a:lnSpc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KẾT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QUẢ 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ĐÁNH 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GIÁ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15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27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27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60"/>
                        </a:lnSpc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Có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ts val="1860"/>
                        </a:lnSpc>
                      </a:pPr>
                      <a:r>
                        <a:rPr sz="1600" b="1" spc="-10" dirty="0">
                          <a:latin typeface="Arial"/>
                          <a:cs typeface="Arial"/>
                        </a:rPr>
                        <a:t>Không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64"/>
                        </a:lnSpc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I.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860"/>
                        </a:lnSpc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Tiêu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chuẩn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về</a:t>
                      </a:r>
                      <a:r>
                        <a:rPr sz="1600" b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cơ</a:t>
                      </a:r>
                      <a:r>
                        <a:rPr sz="16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sở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vật</a:t>
                      </a:r>
                      <a:r>
                        <a:rPr sz="16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chất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64"/>
                        </a:lnSpc>
                      </a:pPr>
                      <a:r>
                        <a:rPr sz="1600" spc="-25" dirty="0">
                          <a:latin typeface="Arial"/>
                          <a:cs typeface="Arial"/>
                        </a:rPr>
                        <a:t>1.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860"/>
                        </a:lnSpc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viện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phải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địa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điểm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cố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định.*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020">
                <a:tc>
                  <a:txBody>
                    <a:bodyPr/>
                    <a:lstStyle/>
                    <a:p>
                      <a:pPr algn="ctr">
                        <a:lnSpc>
                          <a:spcPts val="1764"/>
                        </a:lnSpc>
                      </a:pPr>
                      <a:r>
                        <a:rPr sz="1600" spc="-25" dirty="0">
                          <a:latin typeface="Arial"/>
                          <a:cs typeface="Arial"/>
                        </a:rPr>
                        <a:t>2.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860"/>
                        </a:lnSpc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viện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phải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lối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đi</a:t>
                      </a:r>
                      <a:r>
                        <a:rPr sz="16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cho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xe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cứu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thương ra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vào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khu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vực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cấp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cứu.*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64"/>
                        </a:lnSpc>
                      </a:pPr>
                      <a:r>
                        <a:rPr sz="1600" spc="-25" dirty="0">
                          <a:latin typeface="Arial"/>
                          <a:cs typeface="Arial"/>
                        </a:rPr>
                        <a:t>3.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860"/>
                        </a:lnSpc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Các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khoa,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phòng,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bộ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phận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chuyên 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môn: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64"/>
                        </a:lnSpc>
                      </a:pPr>
                      <a:r>
                        <a:rPr sz="1600" i="1" spc="-20" dirty="0">
                          <a:latin typeface="Arial"/>
                          <a:cs typeface="Arial"/>
                        </a:rPr>
                        <a:t>3.1.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860"/>
                        </a:lnSpc>
                      </a:pPr>
                      <a:r>
                        <a:rPr sz="1600" i="1" dirty="0">
                          <a:latin typeface="Arial"/>
                          <a:cs typeface="Arial"/>
                        </a:rPr>
                        <a:t>Được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bố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trí</a:t>
                      </a:r>
                      <a:r>
                        <a:rPr sz="16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phù hợp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với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chức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năng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của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từng</a:t>
                      </a:r>
                      <a:r>
                        <a:rPr sz="16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bộ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phận*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2295">
                <a:tc>
                  <a:txBody>
                    <a:bodyPr/>
                    <a:lstStyle/>
                    <a:p>
                      <a:pPr algn="ctr">
                        <a:lnSpc>
                          <a:spcPts val="1764"/>
                        </a:lnSpc>
                      </a:pPr>
                      <a:r>
                        <a:rPr sz="1600" i="1" spc="-20" dirty="0">
                          <a:latin typeface="Arial"/>
                          <a:cs typeface="Arial"/>
                        </a:rPr>
                        <a:t>3.2.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6510">
                        <a:lnSpc>
                          <a:spcPts val="1900"/>
                        </a:lnSpc>
                        <a:spcBef>
                          <a:spcPts val="20"/>
                        </a:spcBef>
                      </a:pPr>
                      <a:r>
                        <a:rPr sz="1600" i="1" dirty="0">
                          <a:latin typeface="Arial"/>
                          <a:cs typeface="Arial"/>
                        </a:rPr>
                        <a:t>Bảo</a:t>
                      </a:r>
                      <a:r>
                        <a:rPr sz="1600" i="1" spc="1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đảm</a:t>
                      </a:r>
                      <a:r>
                        <a:rPr sz="1600" i="1" spc="1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kết</a:t>
                      </a:r>
                      <a:r>
                        <a:rPr sz="1600" i="1" spc="1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nối</a:t>
                      </a:r>
                      <a:r>
                        <a:rPr sz="1600" i="1" spc="1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về</a:t>
                      </a:r>
                      <a:r>
                        <a:rPr sz="1600" i="1" spc="1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hạ</a:t>
                      </a:r>
                      <a:r>
                        <a:rPr sz="1600" i="1" spc="1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tầng</a:t>
                      </a:r>
                      <a:r>
                        <a:rPr sz="1600" i="1" spc="1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giao</a:t>
                      </a:r>
                      <a:r>
                        <a:rPr sz="1600" i="1" spc="1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thông</a:t>
                      </a:r>
                      <a:r>
                        <a:rPr sz="1600" i="1" spc="1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giữa</a:t>
                      </a:r>
                      <a:r>
                        <a:rPr sz="1600" i="1" spc="1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các</a:t>
                      </a:r>
                      <a:r>
                        <a:rPr sz="1600" i="1" spc="1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bộ</a:t>
                      </a:r>
                      <a:r>
                        <a:rPr sz="1600" i="1" spc="1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phận</a:t>
                      </a:r>
                      <a:r>
                        <a:rPr sz="1600" i="1" spc="1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chuyên</a:t>
                      </a:r>
                      <a:r>
                        <a:rPr sz="1600" i="1" spc="1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môn</a:t>
                      </a:r>
                      <a:r>
                        <a:rPr sz="1600" i="1" spc="1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thuận</a:t>
                      </a:r>
                      <a:r>
                        <a:rPr sz="1600" i="1" spc="1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tiện</a:t>
                      </a:r>
                      <a:r>
                        <a:rPr sz="1600" i="1" spc="1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cho</a:t>
                      </a:r>
                      <a:r>
                        <a:rPr sz="1600" i="1" spc="1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việc</a:t>
                      </a:r>
                      <a:r>
                        <a:rPr sz="1600" i="1" spc="1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khám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bệnh,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chữa</a:t>
                      </a:r>
                      <a:r>
                        <a:rPr sz="1600" i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bệnh,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toàn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cho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người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bệnh,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người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nhà</a:t>
                      </a:r>
                      <a:r>
                        <a:rPr sz="1600" i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người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và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nhân</a:t>
                      </a:r>
                      <a:r>
                        <a:rPr sz="1600" i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viên</a:t>
                      </a:r>
                      <a:r>
                        <a:rPr sz="1600" i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tế.*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7020">
                <a:tc>
                  <a:txBody>
                    <a:bodyPr/>
                    <a:lstStyle/>
                    <a:p>
                      <a:pPr algn="ctr">
                        <a:lnSpc>
                          <a:spcPts val="1764"/>
                        </a:lnSpc>
                      </a:pPr>
                      <a:r>
                        <a:rPr sz="1600" spc="-25" dirty="0">
                          <a:latin typeface="Arial"/>
                          <a:cs typeface="Arial"/>
                        </a:rPr>
                        <a:t>4.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864"/>
                        </a:lnSpc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biển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hiệu,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sơ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đồ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và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biển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chỉ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dẫn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đến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các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khoa,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phòng,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bộ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phận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chuyên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môn,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hành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chính.*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70"/>
                        </a:lnSpc>
                      </a:pPr>
                      <a:r>
                        <a:rPr sz="1600" spc="-25" dirty="0">
                          <a:latin typeface="Arial"/>
                          <a:cs typeface="Arial"/>
                        </a:rPr>
                        <a:t>5.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864"/>
                        </a:lnSpc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6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phương</a:t>
                      </a:r>
                      <a:r>
                        <a:rPr sz="16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tiện</a:t>
                      </a:r>
                      <a:r>
                        <a:rPr sz="1600" spc="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vận</a:t>
                      </a:r>
                      <a:r>
                        <a:rPr sz="16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chuyển</a:t>
                      </a:r>
                      <a:r>
                        <a:rPr sz="16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cấp</a:t>
                      </a:r>
                      <a:r>
                        <a:rPr sz="16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cứu</a:t>
                      </a:r>
                      <a:r>
                        <a:rPr sz="16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trong</a:t>
                      </a:r>
                      <a:r>
                        <a:rPr sz="1600" spc="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và</a:t>
                      </a:r>
                      <a:r>
                        <a:rPr sz="16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ngoài</a:t>
                      </a:r>
                      <a:r>
                        <a:rPr sz="16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6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viện.*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70"/>
                        </a:lnSpc>
                      </a:pPr>
                      <a:r>
                        <a:rPr sz="1600" spc="-25" dirty="0">
                          <a:latin typeface="Arial"/>
                          <a:cs typeface="Arial"/>
                        </a:rPr>
                        <a:t>6.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864"/>
                        </a:lnSpc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Tiêu</a:t>
                      </a:r>
                      <a:r>
                        <a:rPr sz="16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chuẩn</a:t>
                      </a:r>
                      <a:r>
                        <a:rPr sz="16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về</a:t>
                      </a:r>
                      <a:r>
                        <a:rPr sz="16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môi</a:t>
                      </a:r>
                      <a:r>
                        <a:rPr sz="16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trường: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70"/>
                        </a:lnSpc>
                      </a:pPr>
                      <a:r>
                        <a:rPr sz="1600" i="1" spc="-20" dirty="0">
                          <a:latin typeface="Arial"/>
                          <a:cs typeface="Arial"/>
                        </a:rPr>
                        <a:t>6.1.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864"/>
                        </a:lnSpc>
                      </a:pPr>
                      <a:r>
                        <a:rPr sz="1600" i="1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biện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pháp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xử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lý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chất thải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sinh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hoạt.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70"/>
                        </a:lnSpc>
                      </a:pPr>
                      <a:r>
                        <a:rPr sz="1600" i="1" spc="-20" dirty="0">
                          <a:latin typeface="Arial"/>
                          <a:cs typeface="Arial"/>
                        </a:rPr>
                        <a:t>6.2.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864"/>
                        </a:lnSpc>
                      </a:pPr>
                      <a:r>
                        <a:rPr sz="1600" i="1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biện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pháp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xử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lý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chất thải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spc="-25" dirty="0">
                          <a:latin typeface="Arial"/>
                          <a:cs typeface="Arial"/>
                        </a:rPr>
                        <a:t>tế.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70"/>
                        </a:lnSpc>
                      </a:pPr>
                      <a:r>
                        <a:rPr sz="1600" spc="-25" dirty="0">
                          <a:latin typeface="Arial"/>
                          <a:cs typeface="Arial"/>
                        </a:rPr>
                        <a:t>7.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864"/>
                        </a:lnSpc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Tiêu</a:t>
                      </a:r>
                      <a:r>
                        <a:rPr sz="16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chuẩn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về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16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toàn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bức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xạ: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70"/>
                        </a:lnSpc>
                      </a:pPr>
                      <a:r>
                        <a:rPr sz="1600" i="1" spc="-20" dirty="0">
                          <a:latin typeface="Arial"/>
                          <a:cs typeface="Arial"/>
                        </a:rPr>
                        <a:t>7.1.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864"/>
                        </a:lnSpc>
                      </a:pPr>
                      <a:r>
                        <a:rPr sz="1600" i="1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Giấy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phép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tiến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hành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công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việc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bức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spc="-25" dirty="0">
                          <a:latin typeface="Arial"/>
                          <a:cs typeface="Arial"/>
                        </a:rPr>
                        <a:t>xạ.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7020">
                <a:tc>
                  <a:txBody>
                    <a:bodyPr/>
                    <a:lstStyle/>
                    <a:p>
                      <a:pPr algn="ctr">
                        <a:lnSpc>
                          <a:spcPts val="1770"/>
                        </a:lnSpc>
                      </a:pPr>
                      <a:r>
                        <a:rPr sz="1600" i="1" spc="-20" dirty="0">
                          <a:latin typeface="Arial"/>
                          <a:cs typeface="Arial"/>
                        </a:rPr>
                        <a:t>7.2.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864"/>
                        </a:lnSpc>
                      </a:pPr>
                      <a:r>
                        <a:rPr sz="1600" i="1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văn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bản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phân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công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người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chịu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trách nhiệm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về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công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tác an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toàn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bức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spc="-25" dirty="0">
                          <a:latin typeface="Arial"/>
                          <a:cs typeface="Arial"/>
                        </a:rPr>
                        <a:t>xạ.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70"/>
                        </a:lnSpc>
                      </a:pPr>
                      <a:r>
                        <a:rPr sz="1600" i="1" spc="-20" dirty="0">
                          <a:latin typeface="Arial"/>
                          <a:cs typeface="Arial"/>
                        </a:rPr>
                        <a:t>7.3.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864"/>
                        </a:lnSpc>
                      </a:pPr>
                      <a:r>
                        <a:rPr sz="1600" i="1" dirty="0">
                          <a:latin typeface="Arial"/>
                          <a:cs typeface="Arial"/>
                        </a:rPr>
                        <a:t>Nhân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viên</a:t>
                      </a:r>
                      <a:r>
                        <a:rPr sz="1600" i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thực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hiện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công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việc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bức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xạ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Chứng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chỉ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nhân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viên</a:t>
                      </a:r>
                      <a:r>
                        <a:rPr sz="1600" i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bức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spc="-25" dirty="0">
                          <a:latin typeface="Arial"/>
                          <a:cs typeface="Arial"/>
                        </a:rPr>
                        <a:t>xạ.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70"/>
                        </a:lnSpc>
                      </a:pPr>
                      <a:r>
                        <a:rPr sz="1600" i="1" spc="-20" dirty="0">
                          <a:latin typeface="Arial"/>
                          <a:cs typeface="Arial"/>
                        </a:rPr>
                        <a:t>7.4.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864"/>
                        </a:lnSpc>
                      </a:pPr>
                      <a:r>
                        <a:rPr sz="1600" i="1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trang</a:t>
                      </a:r>
                      <a:r>
                        <a:rPr sz="16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bị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liều</a:t>
                      </a:r>
                      <a:r>
                        <a:rPr sz="1600" i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kế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cho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nhân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viên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bức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spc="-25" dirty="0">
                          <a:latin typeface="Arial"/>
                          <a:cs typeface="Arial"/>
                        </a:rPr>
                        <a:t>xạ.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70"/>
                        </a:lnSpc>
                      </a:pPr>
                      <a:r>
                        <a:rPr sz="1600" spc="-25" dirty="0">
                          <a:latin typeface="Arial"/>
                          <a:cs typeface="Arial"/>
                        </a:rPr>
                        <a:t>8.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864"/>
                        </a:lnSpc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điện,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nước phục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vụ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hoạt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động</a:t>
                      </a:r>
                      <a:r>
                        <a:rPr sz="16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của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cơ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sở</a:t>
                      </a:r>
                      <a:r>
                        <a:rPr sz="16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khám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bệnh,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chữa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bệnh.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60375" y="703580"/>
          <a:ext cx="11305538" cy="59848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92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64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42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7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085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048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TT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TIÊU</a:t>
                      </a:r>
                      <a:r>
                        <a:rPr sz="16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CHUẨN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796925" marR="189865" indent="-597535">
                        <a:lnSpc>
                          <a:spcPts val="1800"/>
                        </a:lnSpc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KẾT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QUẢ 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ĐÁNH 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GIÁ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0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60"/>
                        </a:lnSpc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Có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ts val="1860"/>
                        </a:lnSpc>
                      </a:pPr>
                      <a:r>
                        <a:rPr sz="1600" b="1" spc="-10" dirty="0">
                          <a:latin typeface="Arial"/>
                          <a:cs typeface="Arial"/>
                        </a:rPr>
                        <a:t>Không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b="1" spc="-25" dirty="0">
                          <a:latin typeface="Arial"/>
                          <a:cs typeface="Arial"/>
                        </a:rPr>
                        <a:t>II.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400" b="1" dirty="0">
                          <a:latin typeface="Arial"/>
                          <a:cs typeface="Arial"/>
                        </a:rPr>
                        <a:t>Tiêu</a:t>
                      </a:r>
                      <a:r>
                        <a:rPr sz="14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chuẩn</a:t>
                      </a:r>
                      <a:r>
                        <a:rPr sz="14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về</a:t>
                      </a:r>
                      <a:r>
                        <a:rPr sz="14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quy</a:t>
                      </a:r>
                      <a:r>
                        <a:rPr sz="14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mô</a:t>
                      </a:r>
                      <a:r>
                        <a:rPr sz="14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và</a:t>
                      </a:r>
                      <a:r>
                        <a:rPr sz="14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cơ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cấu</a:t>
                      </a:r>
                      <a:r>
                        <a:rPr sz="14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tổ</a:t>
                      </a:r>
                      <a:r>
                        <a:rPr sz="1400" b="1" spc="-20" dirty="0">
                          <a:latin typeface="Arial"/>
                          <a:cs typeface="Arial"/>
                        </a:rPr>
                        <a:t> chức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2280"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spc="-25" dirty="0">
                          <a:latin typeface="Arial"/>
                          <a:cs typeface="Arial"/>
                        </a:rPr>
                        <a:t>1.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4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viện</a:t>
                      </a:r>
                      <a:r>
                        <a:rPr sz="1400" spc="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phải</a:t>
                      </a:r>
                      <a:r>
                        <a:rPr sz="14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4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cơ</a:t>
                      </a:r>
                      <a:r>
                        <a:rPr sz="1400" spc="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cấu</a:t>
                      </a:r>
                      <a:r>
                        <a:rPr sz="14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tổ</a:t>
                      </a:r>
                      <a:r>
                        <a:rPr sz="1400" spc="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chức</a:t>
                      </a:r>
                      <a:r>
                        <a:rPr sz="14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gồm</a:t>
                      </a:r>
                      <a:r>
                        <a:rPr sz="14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các</a:t>
                      </a:r>
                      <a:r>
                        <a:rPr sz="14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khoa:</a:t>
                      </a:r>
                      <a:r>
                        <a:rPr sz="14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khám</a:t>
                      </a:r>
                      <a:r>
                        <a:rPr sz="14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bệnh,</a:t>
                      </a:r>
                      <a:r>
                        <a:rPr sz="1400" spc="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lâm</a:t>
                      </a:r>
                      <a:r>
                        <a:rPr sz="14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sàng,</a:t>
                      </a:r>
                      <a:r>
                        <a:rPr sz="14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cận</a:t>
                      </a:r>
                      <a:r>
                        <a:rPr sz="1400" spc="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lâm</a:t>
                      </a:r>
                      <a:r>
                        <a:rPr sz="14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sàng,</a:t>
                      </a:r>
                      <a:r>
                        <a:rPr sz="1400" spc="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khoa</a:t>
                      </a:r>
                      <a:r>
                        <a:rPr sz="14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dược</a:t>
                      </a:r>
                      <a:r>
                        <a:rPr sz="1400" spc="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và</a:t>
                      </a:r>
                      <a:r>
                        <a:rPr sz="1400" spc="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các</a:t>
                      </a:r>
                      <a:r>
                        <a:rPr sz="14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bộ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63500">
                        <a:lnSpc>
                          <a:spcPts val="1614"/>
                        </a:lnSpc>
                        <a:spcBef>
                          <a:spcPts val="21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phận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phụ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trợ.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4505"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spc="-25" dirty="0">
                          <a:latin typeface="Arial"/>
                          <a:cs typeface="Arial"/>
                        </a:rPr>
                        <a:t>2.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Khoa</a:t>
                      </a:r>
                      <a:r>
                        <a:rPr sz="14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khám</a:t>
                      </a:r>
                      <a:r>
                        <a:rPr sz="1400" spc="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4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phải</a:t>
                      </a:r>
                      <a:r>
                        <a:rPr sz="14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4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nơi</a:t>
                      </a:r>
                      <a:r>
                        <a:rPr sz="1400" spc="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tiếp</a:t>
                      </a:r>
                      <a:r>
                        <a:rPr sz="14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đón,</a:t>
                      </a:r>
                      <a:r>
                        <a:rPr sz="14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phòng</a:t>
                      </a:r>
                      <a:r>
                        <a:rPr sz="14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cấp</a:t>
                      </a:r>
                      <a:r>
                        <a:rPr sz="1400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cứu,</a:t>
                      </a:r>
                      <a:r>
                        <a:rPr sz="14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phòng</a:t>
                      </a:r>
                      <a:r>
                        <a:rPr sz="14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lưu,</a:t>
                      </a:r>
                      <a:r>
                        <a:rPr sz="1400" spc="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phòng</a:t>
                      </a:r>
                      <a:r>
                        <a:rPr sz="14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khám,</a:t>
                      </a:r>
                      <a:r>
                        <a:rPr sz="14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phòng</a:t>
                      </a:r>
                      <a:r>
                        <a:rPr sz="1400" spc="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thực</a:t>
                      </a:r>
                      <a:r>
                        <a:rPr sz="1400" spc="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hiện</a:t>
                      </a:r>
                      <a:r>
                        <a:rPr sz="14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kỹ</a:t>
                      </a:r>
                      <a:r>
                        <a:rPr sz="1400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thuật,</a:t>
                      </a:r>
                      <a:r>
                        <a:rPr sz="14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thủ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63500">
                        <a:lnSpc>
                          <a:spcPts val="1610"/>
                        </a:lnSpc>
                        <a:spcBef>
                          <a:spcPts val="320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thuật</a:t>
                      </a:r>
                      <a:r>
                        <a:rPr sz="14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(nếu</a:t>
                      </a:r>
                      <a:r>
                        <a:rPr sz="14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thực</a:t>
                      </a:r>
                      <a:r>
                        <a:rPr sz="140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hiện</a:t>
                      </a:r>
                      <a:r>
                        <a:rPr sz="14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các</a:t>
                      </a:r>
                      <a:r>
                        <a:rPr sz="14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kỹ</a:t>
                      </a:r>
                      <a:r>
                        <a:rPr sz="14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thuật,</a:t>
                      </a:r>
                      <a:r>
                        <a:rPr sz="1400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thủ</a:t>
                      </a:r>
                      <a:r>
                        <a:rPr sz="140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thuật).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44905"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spc="-25" dirty="0">
                          <a:latin typeface="Arial"/>
                          <a:cs typeface="Arial"/>
                        </a:rPr>
                        <a:t>3.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Khoa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lâm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sàng: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257810" indent="-194310">
                        <a:lnSpc>
                          <a:spcPct val="100000"/>
                        </a:lnSpc>
                        <a:spcBef>
                          <a:spcPts val="925"/>
                        </a:spcBef>
                        <a:buAutoNum type="alphaLcParenR"/>
                        <a:tabLst>
                          <a:tab pos="257810" algn="l"/>
                        </a:tabLst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Đối</a:t>
                      </a:r>
                      <a:r>
                        <a:rPr sz="14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với</a:t>
                      </a:r>
                      <a:r>
                        <a:rPr sz="14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4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viện</a:t>
                      </a:r>
                      <a:r>
                        <a:rPr sz="1400" spc="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đa</a:t>
                      </a:r>
                      <a:r>
                        <a:rPr sz="14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khoa:</a:t>
                      </a:r>
                      <a:r>
                        <a:rPr sz="1400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4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tối</a:t>
                      </a:r>
                      <a:r>
                        <a:rPr sz="14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thiểu</a:t>
                      </a:r>
                      <a:r>
                        <a:rPr sz="14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hai</a:t>
                      </a:r>
                      <a:r>
                        <a:rPr sz="14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trong</a:t>
                      </a:r>
                      <a:r>
                        <a:rPr sz="1400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bốn</a:t>
                      </a:r>
                      <a:r>
                        <a:rPr sz="14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khoa</a:t>
                      </a:r>
                      <a:r>
                        <a:rPr sz="1400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nội,</a:t>
                      </a:r>
                      <a:r>
                        <a:rPr sz="14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ngoại,</a:t>
                      </a:r>
                      <a:r>
                        <a:rPr sz="1400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sản,</a:t>
                      </a:r>
                      <a:r>
                        <a:rPr sz="1400" spc="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nhi.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63500" marR="54610" indent="206375">
                        <a:lnSpc>
                          <a:spcPct val="119300"/>
                        </a:lnSpc>
                        <a:spcBef>
                          <a:spcPts val="520"/>
                        </a:spcBef>
                        <a:buAutoNum type="alphaLcParenR"/>
                        <a:tabLst>
                          <a:tab pos="269875" algn="l"/>
                        </a:tabLst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Đối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với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viện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chuyên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khoa,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viện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học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cổ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truyền,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viện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răng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hàm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mặt: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4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tối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thiểu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một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khoa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lâm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sàng</a:t>
                      </a:r>
                      <a:r>
                        <a:rPr sz="14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phù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hợp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với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phạm</a:t>
                      </a:r>
                      <a:r>
                        <a:rPr sz="14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vi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hoạt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động</a:t>
                      </a:r>
                      <a:r>
                        <a:rPr sz="14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chuyên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môn.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14705">
                <a:tc>
                  <a:txBody>
                    <a:bodyPr/>
                    <a:lstStyle/>
                    <a:p>
                      <a:pPr algn="ctr">
                        <a:lnSpc>
                          <a:spcPts val="1645"/>
                        </a:lnSpc>
                      </a:pPr>
                      <a:r>
                        <a:rPr sz="1400" spc="-25" dirty="0">
                          <a:latin typeface="Arial"/>
                          <a:cs typeface="Arial"/>
                        </a:rPr>
                        <a:t>4.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Khoa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cận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lâm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sàng:</a:t>
                      </a:r>
                      <a:r>
                        <a:rPr sz="14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tối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thiểu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một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phòng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xét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nghiệm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và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một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phòng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chẩn</a:t>
                      </a:r>
                      <a:r>
                        <a:rPr sz="14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đoán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hình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ảnh.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63500" marR="54610">
                        <a:lnSpc>
                          <a:spcPct val="118600"/>
                        </a:lnSpc>
                        <a:spcBef>
                          <a:spcPts val="54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Riêng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đối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với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4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viện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chuyên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khoa</a:t>
                      </a:r>
                      <a:r>
                        <a:rPr sz="14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mắt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nếu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không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bộ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phận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chẩn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đoán</a:t>
                      </a:r>
                      <a:r>
                        <a:rPr sz="14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hình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ảnh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thì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phải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hợp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đồng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hỗ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trợ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chuyên</a:t>
                      </a:r>
                      <a:r>
                        <a:rPr sz="140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môn</a:t>
                      </a:r>
                      <a:r>
                        <a:rPr sz="140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với</a:t>
                      </a:r>
                      <a:r>
                        <a:rPr sz="14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cơ</a:t>
                      </a:r>
                      <a:r>
                        <a:rPr sz="140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sở</a:t>
                      </a:r>
                      <a:r>
                        <a:rPr sz="14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khám</a:t>
                      </a:r>
                      <a:r>
                        <a:rPr sz="14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bệnh,</a:t>
                      </a:r>
                      <a:r>
                        <a:rPr sz="14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chữa</a:t>
                      </a:r>
                      <a:r>
                        <a:rPr sz="14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4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đã</a:t>
                      </a:r>
                      <a:r>
                        <a:rPr sz="14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được</a:t>
                      </a:r>
                      <a:r>
                        <a:rPr sz="140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cấp</a:t>
                      </a:r>
                      <a:r>
                        <a:rPr sz="14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giấy</a:t>
                      </a:r>
                      <a:r>
                        <a:rPr sz="14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phép</a:t>
                      </a:r>
                      <a:r>
                        <a:rPr sz="14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hoạt</a:t>
                      </a:r>
                      <a:r>
                        <a:rPr sz="14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động</a:t>
                      </a:r>
                      <a:r>
                        <a:rPr sz="14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4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bộ</a:t>
                      </a:r>
                      <a:r>
                        <a:rPr sz="14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phận</a:t>
                      </a:r>
                      <a:r>
                        <a:rPr sz="1400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chẩn</a:t>
                      </a:r>
                      <a:r>
                        <a:rPr sz="14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đoán</a:t>
                      </a:r>
                      <a:r>
                        <a:rPr sz="1400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hình</a:t>
                      </a:r>
                      <a:r>
                        <a:rPr sz="14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ảnh.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2295">
                <a:tc>
                  <a:txBody>
                    <a:bodyPr/>
                    <a:lstStyle/>
                    <a:p>
                      <a:pPr algn="ctr">
                        <a:lnSpc>
                          <a:spcPts val="1645"/>
                        </a:lnSpc>
                      </a:pPr>
                      <a:r>
                        <a:rPr sz="1400" spc="-25" dirty="0">
                          <a:latin typeface="Arial"/>
                          <a:cs typeface="Arial"/>
                        </a:rPr>
                        <a:t>5.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Khoa</a:t>
                      </a:r>
                      <a:r>
                        <a:rPr sz="1400" spc="1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dược</a:t>
                      </a:r>
                      <a:r>
                        <a:rPr sz="1400" spc="1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400" spc="1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các</a:t>
                      </a:r>
                      <a:r>
                        <a:rPr sz="1400" spc="1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bộ</a:t>
                      </a:r>
                      <a:r>
                        <a:rPr sz="1400" spc="1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phận:</a:t>
                      </a:r>
                      <a:r>
                        <a:rPr sz="1400" spc="1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nghiệp</a:t>
                      </a:r>
                      <a:r>
                        <a:rPr sz="1400" spc="1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vụ</a:t>
                      </a:r>
                      <a:r>
                        <a:rPr sz="1400" spc="1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dược,</a:t>
                      </a:r>
                      <a:r>
                        <a:rPr sz="1400" spc="1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kho</a:t>
                      </a:r>
                      <a:r>
                        <a:rPr sz="1400" spc="1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và</a:t>
                      </a:r>
                      <a:r>
                        <a:rPr sz="1400" spc="1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cấp</a:t>
                      </a:r>
                      <a:r>
                        <a:rPr sz="1400" spc="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phát,</a:t>
                      </a:r>
                      <a:r>
                        <a:rPr sz="1400" spc="1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thống</a:t>
                      </a:r>
                      <a:r>
                        <a:rPr sz="1400" spc="1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kê</a:t>
                      </a:r>
                      <a:r>
                        <a:rPr sz="1400" spc="1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dược,</a:t>
                      </a:r>
                      <a:r>
                        <a:rPr sz="1400" spc="1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thông</a:t>
                      </a:r>
                      <a:r>
                        <a:rPr sz="1400" spc="1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tin</a:t>
                      </a:r>
                      <a:r>
                        <a:rPr sz="1400" spc="1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thuốc</a:t>
                      </a:r>
                      <a:r>
                        <a:rPr sz="1400" spc="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và</a:t>
                      </a:r>
                      <a:r>
                        <a:rPr sz="1400" spc="1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dược</a:t>
                      </a:r>
                      <a:r>
                        <a:rPr sz="1400" spc="1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lâm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sàng.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4505">
                <a:tc>
                  <a:txBody>
                    <a:bodyPr/>
                    <a:lstStyle/>
                    <a:p>
                      <a:pPr algn="ctr">
                        <a:lnSpc>
                          <a:spcPts val="1645"/>
                        </a:lnSpc>
                      </a:pPr>
                      <a:r>
                        <a:rPr sz="1400" spc="-25" dirty="0">
                          <a:latin typeface="Arial"/>
                          <a:cs typeface="Arial"/>
                        </a:rPr>
                        <a:t>6.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Khoa</a:t>
                      </a:r>
                      <a:r>
                        <a:rPr sz="1400" spc="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dinh</a:t>
                      </a:r>
                      <a:r>
                        <a:rPr sz="1400" spc="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dưỡng;</a:t>
                      </a:r>
                      <a:r>
                        <a:rPr sz="14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bộ</a:t>
                      </a:r>
                      <a:r>
                        <a:rPr sz="1400" spc="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phận</a:t>
                      </a:r>
                      <a:r>
                        <a:rPr sz="1400" spc="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dinh</a:t>
                      </a:r>
                      <a:r>
                        <a:rPr sz="1400" spc="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dưỡng</a:t>
                      </a:r>
                      <a:r>
                        <a:rPr sz="1400" spc="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lâm</a:t>
                      </a:r>
                      <a:r>
                        <a:rPr sz="14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sàng;</a:t>
                      </a:r>
                      <a:r>
                        <a:rPr sz="1400" spc="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người</a:t>
                      </a:r>
                      <a:r>
                        <a:rPr sz="14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phụ</a:t>
                      </a:r>
                      <a:r>
                        <a:rPr sz="1400" spc="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trách</a:t>
                      </a:r>
                      <a:r>
                        <a:rPr sz="1400" spc="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công</a:t>
                      </a:r>
                      <a:r>
                        <a:rPr sz="14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tác</a:t>
                      </a:r>
                      <a:r>
                        <a:rPr sz="1400" spc="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dinh</a:t>
                      </a:r>
                      <a:r>
                        <a:rPr sz="1400" spc="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dưỡng;</a:t>
                      </a:r>
                      <a:r>
                        <a:rPr sz="1400" spc="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người</a:t>
                      </a:r>
                      <a:r>
                        <a:rPr sz="1400" spc="1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làm</a:t>
                      </a:r>
                      <a:r>
                        <a:rPr sz="14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công</a:t>
                      </a:r>
                      <a:r>
                        <a:rPr sz="1400" spc="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tác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63500">
                        <a:lnSpc>
                          <a:spcPts val="1605"/>
                        </a:lnSpc>
                        <a:spcBef>
                          <a:spcPts val="330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dinh</a:t>
                      </a:r>
                      <a:r>
                        <a:rPr sz="1400" spc="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dưỡng.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645"/>
                        </a:lnSpc>
                      </a:pPr>
                      <a:r>
                        <a:rPr sz="1400" spc="-25" dirty="0">
                          <a:latin typeface="Arial"/>
                          <a:cs typeface="Arial"/>
                        </a:rPr>
                        <a:t>7.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Khoa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kiểm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soát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nhiễm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khuẩn;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bộ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phận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kiểm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soát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nhiễm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khuẩn;</a:t>
                      </a:r>
                      <a:r>
                        <a:rPr sz="14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người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làm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công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tác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kiểm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soát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nhiễm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khuẩn.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645"/>
                        </a:lnSpc>
                      </a:pPr>
                      <a:r>
                        <a:rPr sz="1400" spc="-25" dirty="0">
                          <a:latin typeface="Arial"/>
                          <a:cs typeface="Arial"/>
                        </a:rPr>
                        <a:t>8.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Các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bộ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phận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chuyên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môn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khác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trong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viện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phù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hợp</a:t>
                      </a:r>
                      <a:r>
                        <a:rPr sz="14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với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phạm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vi hoạt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động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chuyên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môn.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84505">
                <a:tc>
                  <a:txBody>
                    <a:bodyPr/>
                    <a:lstStyle/>
                    <a:p>
                      <a:pPr algn="ctr">
                        <a:lnSpc>
                          <a:spcPts val="1650"/>
                        </a:lnSpc>
                      </a:pPr>
                      <a:r>
                        <a:rPr sz="1400" spc="-25" dirty="0">
                          <a:latin typeface="Arial"/>
                          <a:cs typeface="Arial"/>
                        </a:rPr>
                        <a:t>9.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Các</a:t>
                      </a:r>
                      <a:r>
                        <a:rPr sz="1400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phòng,</a:t>
                      </a:r>
                      <a:r>
                        <a:rPr sz="14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bộ</a:t>
                      </a:r>
                      <a:r>
                        <a:rPr sz="14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phận</a:t>
                      </a:r>
                      <a:r>
                        <a:rPr sz="1400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để</a:t>
                      </a:r>
                      <a:r>
                        <a:rPr sz="1400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thực</a:t>
                      </a:r>
                      <a:r>
                        <a:rPr sz="14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hiện</a:t>
                      </a:r>
                      <a:r>
                        <a:rPr sz="14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các</a:t>
                      </a:r>
                      <a:r>
                        <a:rPr sz="1400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chức</a:t>
                      </a:r>
                      <a:r>
                        <a:rPr sz="1400" spc="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năng</a:t>
                      </a:r>
                      <a:r>
                        <a:rPr sz="1400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về</a:t>
                      </a:r>
                      <a:r>
                        <a:rPr sz="1400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kế</a:t>
                      </a:r>
                      <a:r>
                        <a:rPr sz="14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hoạch</a:t>
                      </a:r>
                      <a:r>
                        <a:rPr sz="14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tổng</a:t>
                      </a:r>
                      <a:r>
                        <a:rPr sz="14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hợp,</a:t>
                      </a:r>
                      <a:r>
                        <a:rPr sz="1400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tổ</a:t>
                      </a:r>
                      <a:r>
                        <a:rPr sz="14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chức</a:t>
                      </a:r>
                      <a:r>
                        <a:rPr sz="14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nhân</a:t>
                      </a:r>
                      <a:r>
                        <a:rPr sz="1400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sự,</a:t>
                      </a:r>
                      <a:r>
                        <a:rPr sz="1400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quản</a:t>
                      </a:r>
                      <a:r>
                        <a:rPr sz="1400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lý</a:t>
                      </a:r>
                      <a:r>
                        <a:rPr sz="1400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chất</a:t>
                      </a:r>
                      <a:r>
                        <a:rPr sz="14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lượng,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63500">
                        <a:lnSpc>
                          <a:spcPts val="1605"/>
                        </a:lnSpc>
                        <a:spcBef>
                          <a:spcPts val="32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điều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dưỡng,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tài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chính</a:t>
                      </a:r>
                      <a:r>
                        <a:rPr sz="14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kế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toán,</a:t>
                      </a:r>
                      <a:r>
                        <a:rPr sz="14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công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nghệ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thông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tin,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thiết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bị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tế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và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các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chức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năng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cần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thiết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khác.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60375" y="703580"/>
          <a:ext cx="11449685" cy="51536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43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77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7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578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TT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TIÊU</a:t>
                      </a:r>
                      <a:r>
                        <a:rPr sz="16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CHUẨN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809625" marR="202565" indent="-597535">
                        <a:lnSpc>
                          <a:spcPts val="1800"/>
                        </a:lnSpc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KẾT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QUẢ 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ĐÁNH 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GIÁ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0"/>
                        </a:lnSpc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Có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0495">
                        <a:lnSpc>
                          <a:spcPts val="1860"/>
                        </a:lnSpc>
                      </a:pPr>
                      <a:r>
                        <a:rPr sz="1600" b="1" spc="-10" dirty="0">
                          <a:latin typeface="Arial"/>
                          <a:cs typeface="Arial"/>
                        </a:rPr>
                        <a:t>Không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pPr algn="ctr">
                        <a:lnSpc>
                          <a:spcPts val="1755"/>
                        </a:lnSpc>
                      </a:pPr>
                      <a:r>
                        <a:rPr sz="1800" b="1" spc="-20" dirty="0">
                          <a:latin typeface="Arial"/>
                          <a:cs typeface="Arial"/>
                        </a:rPr>
                        <a:t>III.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960"/>
                        </a:lnSpc>
                      </a:pPr>
                      <a:r>
                        <a:rPr sz="1800" b="1" dirty="0">
                          <a:latin typeface="Arial"/>
                          <a:cs typeface="Arial"/>
                        </a:rPr>
                        <a:t>Tiêu</a:t>
                      </a:r>
                      <a:r>
                        <a:rPr sz="18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chuẩn</a:t>
                      </a:r>
                      <a:r>
                        <a:rPr sz="18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về</a:t>
                      </a:r>
                      <a:r>
                        <a:rPr sz="1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nhân</a:t>
                      </a:r>
                      <a:r>
                        <a:rPr sz="18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25" dirty="0">
                          <a:latin typeface="Arial"/>
                          <a:cs typeface="Arial"/>
                        </a:rPr>
                        <a:t>sự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835">
                <a:tc>
                  <a:txBody>
                    <a:bodyPr/>
                    <a:lstStyle/>
                    <a:p>
                      <a:pPr algn="ctr">
                        <a:lnSpc>
                          <a:spcPts val="1755"/>
                        </a:lnSpc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1.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 marR="55244">
                        <a:lnSpc>
                          <a:spcPts val="1989"/>
                        </a:lnSpc>
                        <a:spcBef>
                          <a:spcPts val="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Người</a:t>
                      </a:r>
                      <a:r>
                        <a:rPr sz="1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hành</a:t>
                      </a:r>
                      <a:r>
                        <a:rPr sz="1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nghề</a:t>
                      </a:r>
                      <a:r>
                        <a:rPr sz="1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được</a:t>
                      </a:r>
                      <a:r>
                        <a:rPr sz="1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phân</a:t>
                      </a:r>
                      <a:r>
                        <a:rPr sz="1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công</a:t>
                      </a:r>
                      <a:r>
                        <a:rPr sz="1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công</a:t>
                      </a:r>
                      <a:r>
                        <a:rPr sz="1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việc</a:t>
                      </a:r>
                      <a:r>
                        <a:rPr sz="18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phù</a:t>
                      </a:r>
                      <a:r>
                        <a:rPr sz="1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hợp</a:t>
                      </a:r>
                      <a:r>
                        <a:rPr sz="1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với</a:t>
                      </a:r>
                      <a:r>
                        <a:rPr sz="1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phạm</a:t>
                      </a:r>
                      <a:r>
                        <a:rPr sz="1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vi</a:t>
                      </a:r>
                      <a:r>
                        <a:rPr sz="1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hành</a:t>
                      </a:r>
                      <a:r>
                        <a:rPr sz="1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nghề</a:t>
                      </a:r>
                      <a:r>
                        <a:rPr sz="1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được</a:t>
                      </a:r>
                      <a:r>
                        <a:rPr sz="1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cấp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thẩm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quyền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phê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duyệt.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835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2.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960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Người</a:t>
                      </a:r>
                      <a:r>
                        <a:rPr sz="1800" spc="2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hành</a:t>
                      </a:r>
                      <a:r>
                        <a:rPr sz="1800" spc="2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nghề</a:t>
                      </a:r>
                      <a:r>
                        <a:rPr sz="1800" spc="2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được</a:t>
                      </a:r>
                      <a:r>
                        <a:rPr sz="1800" spc="2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cập</a:t>
                      </a:r>
                      <a:r>
                        <a:rPr sz="1800" spc="2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nhật</a:t>
                      </a:r>
                      <a:r>
                        <a:rPr sz="1800" spc="2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kiến</a:t>
                      </a:r>
                      <a:r>
                        <a:rPr sz="1800" spc="2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thức</a:t>
                      </a:r>
                      <a:r>
                        <a:rPr sz="1800" spc="2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800" spc="2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khoa</a:t>
                      </a:r>
                      <a:r>
                        <a:rPr sz="1800" spc="229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liên</a:t>
                      </a:r>
                      <a:r>
                        <a:rPr sz="1800" spc="2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tục.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</a:pPr>
                      <a:r>
                        <a:rPr sz="1800" b="1" spc="-25" dirty="0">
                          <a:latin typeface="Arial"/>
                          <a:cs typeface="Arial"/>
                        </a:rPr>
                        <a:t>IV.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60"/>
                        </a:lnSpc>
                      </a:pPr>
                      <a:r>
                        <a:rPr sz="1800" b="1" dirty="0">
                          <a:latin typeface="Arial"/>
                          <a:cs typeface="Arial"/>
                        </a:rPr>
                        <a:t>Tiêu</a:t>
                      </a:r>
                      <a:r>
                        <a:rPr sz="18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chuẩn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về</a:t>
                      </a:r>
                      <a:r>
                        <a:rPr sz="1800" b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thiết</a:t>
                      </a:r>
                      <a:r>
                        <a:rPr sz="18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bị</a:t>
                      </a:r>
                      <a:r>
                        <a:rPr sz="18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800" b="1" spc="-25" dirty="0">
                          <a:latin typeface="Arial"/>
                          <a:cs typeface="Arial"/>
                        </a:rPr>
                        <a:t> tế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1.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580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Thiết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bị</a:t>
                      </a:r>
                      <a:r>
                        <a:rPr sz="1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tế để</a:t>
                      </a:r>
                      <a:r>
                        <a:rPr sz="1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thực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hiện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kỹ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thuật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thuộc</a:t>
                      </a:r>
                      <a:r>
                        <a:rPr sz="1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phạm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vi hoạt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động</a:t>
                      </a:r>
                      <a:r>
                        <a:rPr sz="1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chuyên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môn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đã được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cấp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có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63500">
                        <a:lnSpc>
                          <a:spcPts val="1980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thẩm</a:t>
                      </a:r>
                      <a:r>
                        <a:rPr sz="1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quyền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phê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duyệt và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có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hồ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sơ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quản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lý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đối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với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các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thiết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bị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đó.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1195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2.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580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Quy</a:t>
                      </a:r>
                      <a:r>
                        <a:rPr sz="18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chế</a:t>
                      </a:r>
                      <a:r>
                        <a:rPr sz="18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quản</a:t>
                      </a:r>
                      <a:r>
                        <a:rPr sz="1800" spc="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lý,</a:t>
                      </a:r>
                      <a:r>
                        <a:rPr sz="1800" spc="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sử</a:t>
                      </a:r>
                      <a:r>
                        <a:rPr sz="1800" spc="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dụng,</a:t>
                      </a:r>
                      <a:r>
                        <a:rPr sz="1800" spc="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kiểm</a:t>
                      </a:r>
                      <a:r>
                        <a:rPr sz="18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tra,</a:t>
                      </a:r>
                      <a:r>
                        <a:rPr sz="1800" spc="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bảo</a:t>
                      </a:r>
                      <a:r>
                        <a:rPr sz="18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dưỡng,</a:t>
                      </a:r>
                      <a:r>
                        <a:rPr sz="1800" spc="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bảo</a:t>
                      </a:r>
                      <a:r>
                        <a:rPr sz="18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trì,</a:t>
                      </a:r>
                      <a:r>
                        <a:rPr sz="1800" spc="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sửa</a:t>
                      </a:r>
                      <a:r>
                        <a:rPr sz="18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chữa,</a:t>
                      </a:r>
                      <a:r>
                        <a:rPr sz="1800" spc="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thay</a:t>
                      </a:r>
                      <a:r>
                        <a:rPr sz="1800" spc="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thế</a:t>
                      </a:r>
                      <a:r>
                        <a:rPr sz="18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vật</a:t>
                      </a:r>
                      <a:r>
                        <a:rPr sz="1800" spc="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tư</a:t>
                      </a:r>
                      <a:r>
                        <a:rPr sz="1800" spc="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linh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63500">
                        <a:lnSpc>
                          <a:spcPts val="1980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kiện,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bảo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quản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thiết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bị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tế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tại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cơ</a:t>
                      </a:r>
                      <a:r>
                        <a:rPr sz="1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sở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khám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bệnh, chữa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bệnh.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3.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60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Quy</a:t>
                      </a:r>
                      <a:r>
                        <a:rPr sz="1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trình</a:t>
                      </a:r>
                      <a:r>
                        <a:rPr sz="1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về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sử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dụng,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vận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hành,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sửa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chữa,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bảo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dưỡng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đảm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bảo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chất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lượng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thiết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bị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tế.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4.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580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Thiết</a:t>
                      </a:r>
                      <a:r>
                        <a:rPr sz="1800" spc="1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bị</a:t>
                      </a:r>
                      <a:r>
                        <a:rPr sz="1800" spc="1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800" spc="1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tế</a:t>
                      </a:r>
                      <a:r>
                        <a:rPr sz="1800" spc="1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thuộc</a:t>
                      </a:r>
                      <a:r>
                        <a:rPr sz="1800" spc="1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danh</a:t>
                      </a:r>
                      <a:r>
                        <a:rPr sz="1800" spc="1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mục</a:t>
                      </a:r>
                      <a:r>
                        <a:rPr sz="1800" spc="2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phải</a:t>
                      </a:r>
                      <a:r>
                        <a:rPr sz="1800" spc="1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kiểm</a:t>
                      </a:r>
                      <a:r>
                        <a:rPr sz="1800" spc="1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định,</a:t>
                      </a:r>
                      <a:r>
                        <a:rPr sz="1800" spc="1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hiệu</a:t>
                      </a:r>
                      <a:r>
                        <a:rPr sz="1800" spc="1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chuẩn</a:t>
                      </a:r>
                      <a:r>
                        <a:rPr sz="1800" spc="1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được</a:t>
                      </a:r>
                      <a:r>
                        <a:rPr sz="1800" spc="1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kiểm</a:t>
                      </a:r>
                      <a:r>
                        <a:rPr sz="1800" spc="1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định,</a:t>
                      </a:r>
                      <a:r>
                        <a:rPr sz="1800" spc="1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hiệu</a:t>
                      </a:r>
                      <a:r>
                        <a:rPr sz="1800" spc="1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chuẩn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63500">
                        <a:lnSpc>
                          <a:spcPts val="1980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theo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quy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định.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5.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580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Bộ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phận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và nhân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sự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thực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hiện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nhiệm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vụ quản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lý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việc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sử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dụng,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kiểm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tra,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bảo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dưỡng,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bảo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63500">
                        <a:lnSpc>
                          <a:spcPts val="1980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trì,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sửa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chữa,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kiểm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định, hiệu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chuẩn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thiết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bị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tế.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60350" y="703580"/>
          <a:ext cx="11449050" cy="48552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43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7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578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TT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TIÊU</a:t>
                      </a:r>
                      <a:r>
                        <a:rPr sz="16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CHUẨN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809625" marR="201930" indent="-597535">
                        <a:lnSpc>
                          <a:spcPts val="1800"/>
                        </a:lnSpc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KẾT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QUẢ 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ĐÁNH 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GIÁ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0"/>
                        </a:lnSpc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Có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0495">
                        <a:lnSpc>
                          <a:spcPts val="1860"/>
                        </a:lnSpc>
                      </a:pPr>
                      <a:r>
                        <a:rPr sz="1600" b="1" spc="-10" dirty="0">
                          <a:latin typeface="Arial"/>
                          <a:cs typeface="Arial"/>
                        </a:rPr>
                        <a:t>Không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pPr marR="15240" algn="ctr">
                        <a:lnSpc>
                          <a:spcPts val="1755"/>
                        </a:lnSpc>
                      </a:pPr>
                      <a:r>
                        <a:rPr sz="1800" b="1" spc="-25" dirty="0">
                          <a:latin typeface="Arial"/>
                          <a:cs typeface="Arial"/>
                        </a:rPr>
                        <a:t>V.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55"/>
                        </a:lnSpc>
                      </a:pPr>
                      <a:r>
                        <a:rPr sz="1800" b="1" dirty="0">
                          <a:latin typeface="Arial"/>
                          <a:cs typeface="Arial"/>
                        </a:rPr>
                        <a:t>Tiêu</a:t>
                      </a:r>
                      <a:r>
                        <a:rPr sz="18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chuẩn</a:t>
                      </a:r>
                      <a:r>
                        <a:rPr sz="18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về chuyên</a:t>
                      </a:r>
                      <a:r>
                        <a:rPr sz="1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25" dirty="0">
                          <a:latin typeface="Arial"/>
                          <a:cs typeface="Arial"/>
                        </a:rPr>
                        <a:t>môn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835">
                <a:tc>
                  <a:txBody>
                    <a:bodyPr/>
                    <a:lstStyle/>
                    <a:p>
                      <a:pPr algn="ctr">
                        <a:lnSpc>
                          <a:spcPts val="1755"/>
                        </a:lnSpc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1.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55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Điều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trị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nội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trú,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tổ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chức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trực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chuyên</a:t>
                      </a:r>
                      <a:r>
                        <a:rPr sz="1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môn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24/24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giờ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của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tất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cả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các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ngày.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835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2.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60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Quy</a:t>
                      </a:r>
                      <a:r>
                        <a:rPr sz="1800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trình</a:t>
                      </a:r>
                      <a:r>
                        <a:rPr sz="1800" spc="-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khám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bệnh,</a:t>
                      </a:r>
                      <a:r>
                        <a:rPr sz="18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chữa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8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ngoại</a:t>
                      </a:r>
                      <a:r>
                        <a:rPr sz="1800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trú.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3.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77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Phổ</a:t>
                      </a:r>
                      <a:r>
                        <a:rPr sz="18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biến,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áp</a:t>
                      </a:r>
                      <a:r>
                        <a:rPr sz="18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dụng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và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xây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dựng</a:t>
                      </a:r>
                      <a:r>
                        <a:rPr sz="1800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quy</a:t>
                      </a:r>
                      <a:r>
                        <a:rPr sz="18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trình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chuyên</a:t>
                      </a:r>
                      <a:r>
                        <a:rPr sz="18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môn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về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khám</a:t>
                      </a:r>
                      <a:r>
                        <a:rPr sz="18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bệnh,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chữa</a:t>
                      </a:r>
                      <a:r>
                        <a:rPr sz="18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bệnh: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77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1195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</a:pPr>
                      <a:r>
                        <a:rPr sz="1800" i="1" spc="-20" dirty="0">
                          <a:latin typeface="Arial"/>
                          <a:cs typeface="Arial"/>
                        </a:rPr>
                        <a:t>3.1.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580"/>
                        </a:lnSpc>
                      </a:pPr>
                      <a:r>
                        <a:rPr sz="1800" i="1" dirty="0">
                          <a:latin typeface="Arial"/>
                          <a:cs typeface="Arial"/>
                        </a:rPr>
                        <a:t>Phổ</a:t>
                      </a:r>
                      <a:r>
                        <a:rPr sz="1800" i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biến</a:t>
                      </a:r>
                      <a:r>
                        <a:rPr sz="18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các</a:t>
                      </a:r>
                      <a:r>
                        <a:rPr sz="18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quy</a:t>
                      </a:r>
                      <a:r>
                        <a:rPr sz="1800" i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trình</a:t>
                      </a:r>
                      <a:r>
                        <a:rPr sz="1800" i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kỹ</a:t>
                      </a:r>
                      <a:r>
                        <a:rPr sz="18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thuật</a:t>
                      </a:r>
                      <a:r>
                        <a:rPr sz="18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khám</a:t>
                      </a:r>
                      <a:r>
                        <a:rPr sz="1800" i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bệnh,</a:t>
                      </a:r>
                      <a:r>
                        <a:rPr sz="18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chữa</a:t>
                      </a:r>
                      <a:r>
                        <a:rPr sz="18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8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do</a:t>
                      </a:r>
                      <a:r>
                        <a:rPr sz="18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Bộ</a:t>
                      </a:r>
                      <a:r>
                        <a:rPr sz="1800" i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tế</a:t>
                      </a:r>
                      <a:r>
                        <a:rPr sz="18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hoặc</a:t>
                      </a:r>
                      <a:r>
                        <a:rPr sz="18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800" i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viện</a:t>
                      </a:r>
                      <a:r>
                        <a:rPr sz="18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spc="-25" dirty="0">
                          <a:latin typeface="Arial"/>
                          <a:cs typeface="Arial"/>
                        </a:rPr>
                        <a:t>ban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63500">
                        <a:lnSpc>
                          <a:spcPts val="1980"/>
                        </a:lnSpc>
                      </a:pPr>
                      <a:r>
                        <a:rPr sz="1800" i="1" spc="-10" dirty="0">
                          <a:latin typeface="Arial"/>
                          <a:cs typeface="Arial"/>
                        </a:rPr>
                        <a:t>hành.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</a:pPr>
                      <a:r>
                        <a:rPr sz="1800" i="1" spc="-20" dirty="0">
                          <a:latin typeface="Arial"/>
                          <a:cs typeface="Arial"/>
                        </a:rPr>
                        <a:t>3.2.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60"/>
                        </a:lnSpc>
                      </a:pPr>
                      <a:r>
                        <a:rPr sz="1800" i="1" dirty="0">
                          <a:latin typeface="Arial"/>
                          <a:cs typeface="Arial"/>
                        </a:rPr>
                        <a:t>Phổ</a:t>
                      </a:r>
                      <a:r>
                        <a:rPr sz="1800" i="1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biến</a:t>
                      </a:r>
                      <a:r>
                        <a:rPr sz="1800" i="1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các</a:t>
                      </a:r>
                      <a:r>
                        <a:rPr sz="1800" i="1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hướng</a:t>
                      </a:r>
                      <a:r>
                        <a:rPr sz="1800" i="1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dẫn</a:t>
                      </a:r>
                      <a:r>
                        <a:rPr sz="1800" i="1" spc="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chẩn</a:t>
                      </a:r>
                      <a:r>
                        <a:rPr sz="1800" i="1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đoán</a:t>
                      </a:r>
                      <a:r>
                        <a:rPr sz="1800" i="1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và</a:t>
                      </a:r>
                      <a:r>
                        <a:rPr sz="1800" i="1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điều</a:t>
                      </a:r>
                      <a:r>
                        <a:rPr sz="1800" i="1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trị</a:t>
                      </a:r>
                      <a:r>
                        <a:rPr sz="1800" i="1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do</a:t>
                      </a:r>
                      <a:r>
                        <a:rPr sz="1800" i="1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Bộ</a:t>
                      </a:r>
                      <a:r>
                        <a:rPr sz="1800" i="1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800" i="1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tế</a:t>
                      </a:r>
                      <a:r>
                        <a:rPr sz="1800" i="1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hoặc</a:t>
                      </a:r>
                      <a:r>
                        <a:rPr sz="1800" i="1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800" i="1" spc="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viện</a:t>
                      </a:r>
                      <a:r>
                        <a:rPr sz="1800" i="1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ban</a:t>
                      </a:r>
                      <a:r>
                        <a:rPr sz="1800" i="1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spc="-10" dirty="0">
                          <a:latin typeface="Arial"/>
                          <a:cs typeface="Arial"/>
                        </a:rPr>
                        <a:t>hành.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</a:pPr>
                      <a:r>
                        <a:rPr sz="1800" i="1" spc="-20" dirty="0">
                          <a:latin typeface="Arial"/>
                          <a:cs typeface="Arial"/>
                        </a:rPr>
                        <a:t>3.3.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580"/>
                        </a:lnSpc>
                      </a:pPr>
                      <a:r>
                        <a:rPr sz="1800" i="1" dirty="0">
                          <a:latin typeface="Arial"/>
                          <a:cs typeface="Arial"/>
                        </a:rPr>
                        <a:t>Áp</a:t>
                      </a:r>
                      <a:r>
                        <a:rPr sz="18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dụng các quy</a:t>
                      </a:r>
                      <a:r>
                        <a:rPr sz="18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trình kỹ thuật</a:t>
                      </a:r>
                      <a:r>
                        <a:rPr sz="1800" i="1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khám</a:t>
                      </a:r>
                      <a:r>
                        <a:rPr sz="18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bệnh,</a:t>
                      </a:r>
                      <a:r>
                        <a:rPr sz="18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chữa</a:t>
                      </a:r>
                      <a:r>
                        <a:rPr sz="18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8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do</a:t>
                      </a:r>
                      <a:r>
                        <a:rPr sz="1800" i="1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Bộ Y</a:t>
                      </a:r>
                      <a:r>
                        <a:rPr sz="1800" i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tế</a:t>
                      </a:r>
                      <a:r>
                        <a:rPr sz="18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hoặc</a:t>
                      </a:r>
                      <a:r>
                        <a:rPr sz="1800" i="1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800" i="1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viện</a:t>
                      </a:r>
                      <a:r>
                        <a:rPr sz="18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spc="-25" dirty="0">
                          <a:latin typeface="Arial"/>
                          <a:cs typeface="Arial"/>
                        </a:rPr>
                        <a:t>ban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63500">
                        <a:lnSpc>
                          <a:spcPts val="1980"/>
                        </a:lnSpc>
                      </a:pPr>
                      <a:r>
                        <a:rPr sz="1800" i="1" spc="-10" dirty="0">
                          <a:latin typeface="Arial"/>
                          <a:cs typeface="Arial"/>
                        </a:rPr>
                        <a:t>hành.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</a:pPr>
                      <a:r>
                        <a:rPr sz="1800" i="1" spc="-20" dirty="0">
                          <a:latin typeface="Arial"/>
                          <a:cs typeface="Arial"/>
                        </a:rPr>
                        <a:t>3.4.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60"/>
                        </a:lnSpc>
                      </a:pPr>
                      <a:r>
                        <a:rPr sz="1800" i="1" dirty="0">
                          <a:latin typeface="Arial"/>
                          <a:cs typeface="Arial"/>
                        </a:rPr>
                        <a:t>Áp</a:t>
                      </a:r>
                      <a:r>
                        <a:rPr sz="1800" i="1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dụng</a:t>
                      </a:r>
                      <a:r>
                        <a:rPr sz="1800" i="1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các</a:t>
                      </a:r>
                      <a:r>
                        <a:rPr sz="1800" i="1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hướng</a:t>
                      </a:r>
                      <a:r>
                        <a:rPr sz="1800" i="1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dẫn</a:t>
                      </a:r>
                      <a:r>
                        <a:rPr sz="1800" i="1" spc="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chẩn</a:t>
                      </a:r>
                      <a:r>
                        <a:rPr sz="1800" i="1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đoán</a:t>
                      </a:r>
                      <a:r>
                        <a:rPr sz="1800" i="1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và</a:t>
                      </a:r>
                      <a:r>
                        <a:rPr sz="1800" i="1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điều</a:t>
                      </a:r>
                      <a:r>
                        <a:rPr sz="1800" i="1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trị</a:t>
                      </a:r>
                      <a:r>
                        <a:rPr sz="1800" i="1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do</a:t>
                      </a:r>
                      <a:r>
                        <a:rPr sz="1800" i="1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Bộ</a:t>
                      </a:r>
                      <a:r>
                        <a:rPr sz="18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800" i="1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tế</a:t>
                      </a:r>
                      <a:r>
                        <a:rPr sz="1800" i="1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hoặc</a:t>
                      </a:r>
                      <a:r>
                        <a:rPr sz="1800" i="1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800" i="1" spc="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viện</a:t>
                      </a:r>
                      <a:r>
                        <a:rPr sz="1800" i="1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dirty="0">
                          <a:latin typeface="Arial"/>
                          <a:cs typeface="Arial"/>
                        </a:rPr>
                        <a:t>ban</a:t>
                      </a:r>
                      <a:r>
                        <a:rPr sz="1800" i="1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i="1" spc="-10" dirty="0">
                          <a:latin typeface="Arial"/>
                          <a:cs typeface="Arial"/>
                        </a:rPr>
                        <a:t>hành.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60350" y="703580"/>
          <a:ext cx="11449050" cy="50145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43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7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578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TT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TIÊU</a:t>
                      </a:r>
                      <a:r>
                        <a:rPr sz="16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CHUẨN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809625" marR="201930" indent="-597535">
                        <a:lnSpc>
                          <a:spcPts val="1800"/>
                        </a:lnSpc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KẾT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QUẢ 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ĐÁNH 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GIÁ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0"/>
                        </a:lnSpc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Có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0495">
                        <a:lnSpc>
                          <a:spcPts val="1860"/>
                        </a:lnSpc>
                      </a:pPr>
                      <a:r>
                        <a:rPr sz="1600" b="1" spc="-10" dirty="0">
                          <a:latin typeface="Arial"/>
                          <a:cs typeface="Arial"/>
                        </a:rPr>
                        <a:t>Không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pPr marR="10795" algn="ctr">
                        <a:lnSpc>
                          <a:spcPts val="1639"/>
                        </a:lnSpc>
                      </a:pPr>
                      <a:r>
                        <a:rPr sz="1400" b="1" spc="-25" dirty="0">
                          <a:latin typeface="Arial"/>
                          <a:cs typeface="Arial"/>
                        </a:rPr>
                        <a:t>V.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Arial"/>
                          <a:cs typeface="Arial"/>
                        </a:rPr>
                        <a:t>Tiêu</a:t>
                      </a:r>
                      <a:r>
                        <a:rPr sz="1400" b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chuẩn</a:t>
                      </a:r>
                      <a:r>
                        <a:rPr sz="1400" b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về</a:t>
                      </a:r>
                      <a:r>
                        <a:rPr sz="14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chuyên</a:t>
                      </a:r>
                      <a:r>
                        <a:rPr sz="14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25" dirty="0">
                          <a:latin typeface="Arial"/>
                          <a:cs typeface="Arial"/>
                        </a:rPr>
                        <a:t>môn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835">
                <a:tc>
                  <a:txBody>
                    <a:bodyPr/>
                    <a:lstStyle/>
                    <a:p>
                      <a:pPr marL="62865">
                        <a:lnSpc>
                          <a:spcPts val="1764"/>
                        </a:lnSpc>
                      </a:pPr>
                      <a:r>
                        <a:rPr sz="1600" spc="-25" dirty="0">
                          <a:latin typeface="Arial"/>
                          <a:cs typeface="Arial"/>
                        </a:rPr>
                        <a:t>4.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64"/>
                        </a:lnSpc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Quản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lý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chất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lượng: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835">
                <a:tc>
                  <a:txBody>
                    <a:bodyPr/>
                    <a:lstStyle/>
                    <a:p>
                      <a:pPr marL="62865">
                        <a:lnSpc>
                          <a:spcPts val="1764"/>
                        </a:lnSpc>
                      </a:pPr>
                      <a:r>
                        <a:rPr sz="1600" i="1" spc="-20" dirty="0">
                          <a:latin typeface="Arial"/>
                          <a:cs typeface="Arial"/>
                        </a:rPr>
                        <a:t>4.1.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64"/>
                        </a:lnSpc>
                      </a:pPr>
                      <a:r>
                        <a:rPr sz="1600" i="1" dirty="0">
                          <a:latin typeface="Arial"/>
                          <a:cs typeface="Arial"/>
                        </a:rPr>
                        <a:t>Thành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lập</a:t>
                      </a:r>
                      <a:r>
                        <a:rPr sz="1600" i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hệ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thống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quản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lý</a:t>
                      </a:r>
                      <a:r>
                        <a:rPr sz="1600" i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chất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lượng.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marL="62865">
                        <a:lnSpc>
                          <a:spcPts val="1764"/>
                        </a:lnSpc>
                      </a:pPr>
                      <a:r>
                        <a:rPr sz="1600" i="1" spc="-20" dirty="0">
                          <a:latin typeface="Arial"/>
                          <a:cs typeface="Arial"/>
                        </a:rPr>
                        <a:t>4.2.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64"/>
                        </a:lnSpc>
                      </a:pPr>
                      <a:r>
                        <a:rPr sz="1600" i="1" dirty="0">
                          <a:latin typeface="Arial"/>
                          <a:cs typeface="Arial"/>
                        </a:rPr>
                        <a:t>Quy</a:t>
                      </a:r>
                      <a:r>
                        <a:rPr sz="1600" i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chế</a:t>
                      </a:r>
                      <a:r>
                        <a:rPr sz="1600" i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hoạt</a:t>
                      </a:r>
                      <a:r>
                        <a:rPr sz="16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động</a:t>
                      </a:r>
                      <a:r>
                        <a:rPr sz="1600" i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của</a:t>
                      </a:r>
                      <a:r>
                        <a:rPr sz="1600" i="1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hội</a:t>
                      </a:r>
                      <a:r>
                        <a:rPr sz="1600" i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đồng</a:t>
                      </a:r>
                      <a:r>
                        <a:rPr sz="16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quản</a:t>
                      </a:r>
                      <a:r>
                        <a:rPr sz="16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lý</a:t>
                      </a:r>
                      <a:r>
                        <a:rPr sz="1600" i="1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chất</a:t>
                      </a:r>
                      <a:r>
                        <a:rPr sz="16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lượng</a:t>
                      </a:r>
                      <a:r>
                        <a:rPr sz="16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600" i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viện.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1195">
                <a:tc>
                  <a:txBody>
                    <a:bodyPr/>
                    <a:lstStyle/>
                    <a:p>
                      <a:pPr marL="62865">
                        <a:lnSpc>
                          <a:spcPts val="1764"/>
                        </a:lnSpc>
                      </a:pPr>
                      <a:r>
                        <a:rPr sz="1600" i="1" spc="-20" dirty="0">
                          <a:latin typeface="Arial"/>
                          <a:cs typeface="Arial"/>
                        </a:rPr>
                        <a:t>4.3.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05"/>
                        </a:lnSpc>
                      </a:pPr>
                      <a:r>
                        <a:rPr sz="1600" i="1" dirty="0">
                          <a:latin typeface="Arial"/>
                          <a:cs typeface="Arial"/>
                        </a:rPr>
                        <a:t>Kế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hoạch/đề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án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cải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tiến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chất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lượng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chung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của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toàn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viện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cho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năm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hiện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tại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hoặc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cho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giai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63500">
                        <a:lnSpc>
                          <a:spcPts val="1860"/>
                        </a:lnSpc>
                      </a:pPr>
                      <a:r>
                        <a:rPr sz="1600" i="1" dirty="0">
                          <a:latin typeface="Arial"/>
                          <a:cs typeface="Arial"/>
                        </a:rPr>
                        <a:t>đoạn</a:t>
                      </a:r>
                      <a:r>
                        <a:rPr sz="1600" i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từ một đến</a:t>
                      </a:r>
                      <a:r>
                        <a:rPr sz="1600" i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ba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năm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tiếp</a:t>
                      </a:r>
                      <a:r>
                        <a:rPr sz="1600" i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theo.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marL="62865">
                        <a:lnSpc>
                          <a:spcPts val="1770"/>
                        </a:lnSpc>
                      </a:pPr>
                      <a:r>
                        <a:rPr sz="1600" i="1" spc="-20" dirty="0">
                          <a:latin typeface="Arial"/>
                          <a:cs typeface="Arial"/>
                        </a:rPr>
                        <a:t>4.4.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70"/>
                        </a:lnSpc>
                      </a:pPr>
                      <a:r>
                        <a:rPr sz="1600" i="1" dirty="0">
                          <a:latin typeface="Arial"/>
                          <a:cs typeface="Arial"/>
                        </a:rPr>
                        <a:t>Chỉ</a:t>
                      </a:r>
                      <a:r>
                        <a:rPr sz="1600" i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số</a:t>
                      </a:r>
                      <a:r>
                        <a:rPr sz="16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chất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lượng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bệnh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viện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và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kết</a:t>
                      </a:r>
                      <a:r>
                        <a:rPr sz="16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quả</a:t>
                      </a:r>
                      <a:r>
                        <a:rPr sz="16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đo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lường.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62865">
                        <a:lnSpc>
                          <a:spcPts val="1770"/>
                        </a:lnSpc>
                      </a:pPr>
                      <a:r>
                        <a:rPr sz="1600" i="1" spc="-20" dirty="0">
                          <a:latin typeface="Arial"/>
                          <a:cs typeface="Arial"/>
                        </a:rPr>
                        <a:t>4.5.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 marR="71755">
                        <a:lnSpc>
                          <a:spcPts val="1800"/>
                        </a:lnSpc>
                      </a:pPr>
                      <a:r>
                        <a:rPr sz="1600" i="1" dirty="0">
                          <a:latin typeface="Arial"/>
                          <a:cs typeface="Arial"/>
                        </a:rPr>
                        <a:t>Quản</a:t>
                      </a:r>
                      <a:r>
                        <a:rPr sz="1600" i="1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lý</a:t>
                      </a:r>
                      <a:r>
                        <a:rPr sz="1600" i="1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chất</a:t>
                      </a:r>
                      <a:r>
                        <a:rPr sz="1600" i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lượng</a:t>
                      </a:r>
                      <a:r>
                        <a:rPr sz="1600" i="1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xét</a:t>
                      </a:r>
                      <a:r>
                        <a:rPr sz="1600" i="1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nghiệm</a:t>
                      </a:r>
                      <a:r>
                        <a:rPr sz="1600" i="1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gồm:</a:t>
                      </a:r>
                      <a:r>
                        <a:rPr sz="1600" i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kế</a:t>
                      </a:r>
                      <a:r>
                        <a:rPr sz="1600" i="1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hoạch</a:t>
                      </a:r>
                      <a:r>
                        <a:rPr sz="1600" i="1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quản</a:t>
                      </a:r>
                      <a:r>
                        <a:rPr sz="1600" i="1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lý</a:t>
                      </a:r>
                      <a:r>
                        <a:rPr sz="1600" i="1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chất</a:t>
                      </a:r>
                      <a:r>
                        <a:rPr sz="1600" i="1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lượng</a:t>
                      </a:r>
                      <a:r>
                        <a:rPr sz="16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xét</a:t>
                      </a:r>
                      <a:r>
                        <a:rPr sz="1600" i="1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nghiệm,</a:t>
                      </a:r>
                      <a:r>
                        <a:rPr sz="1600" i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xây</a:t>
                      </a:r>
                      <a:r>
                        <a:rPr sz="1600" i="1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dựng</a:t>
                      </a:r>
                      <a:r>
                        <a:rPr sz="16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quy</a:t>
                      </a:r>
                      <a:r>
                        <a:rPr sz="16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trình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hướng</a:t>
                      </a:r>
                      <a:r>
                        <a:rPr sz="1600" i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dẫn,</a:t>
                      </a:r>
                      <a:r>
                        <a:rPr sz="1600" i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tập</a:t>
                      </a:r>
                      <a:r>
                        <a:rPr sz="16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huấn</a:t>
                      </a:r>
                      <a:r>
                        <a:rPr sz="1600" i="1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cho</a:t>
                      </a:r>
                      <a:r>
                        <a:rPr sz="16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nhân</a:t>
                      </a:r>
                      <a:r>
                        <a:rPr sz="1600" i="1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viên</a:t>
                      </a:r>
                      <a:r>
                        <a:rPr sz="1600" i="1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liên</a:t>
                      </a:r>
                      <a:r>
                        <a:rPr sz="1600" i="1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quan,</a:t>
                      </a:r>
                      <a:r>
                        <a:rPr sz="1600" i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đánh</a:t>
                      </a:r>
                      <a:r>
                        <a:rPr sz="16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giá</a:t>
                      </a:r>
                      <a:r>
                        <a:rPr sz="1600" i="1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thực</a:t>
                      </a:r>
                      <a:r>
                        <a:rPr sz="1600" i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hiện</a:t>
                      </a:r>
                      <a:r>
                        <a:rPr sz="1600" i="1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kế</a:t>
                      </a:r>
                      <a:r>
                        <a:rPr sz="1600" i="1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hoạch</a:t>
                      </a:r>
                      <a:r>
                        <a:rPr sz="16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quản</a:t>
                      </a:r>
                      <a:r>
                        <a:rPr sz="1600" i="1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lý</a:t>
                      </a:r>
                      <a:r>
                        <a:rPr sz="1600" i="1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chất</a:t>
                      </a:r>
                      <a:r>
                        <a:rPr sz="1600" i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lượng</a:t>
                      </a:r>
                      <a:r>
                        <a:rPr sz="16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spc="-25" dirty="0">
                          <a:latin typeface="Arial"/>
                          <a:cs typeface="Arial"/>
                        </a:rPr>
                        <a:t>xét 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nghiệm.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marL="62865">
                        <a:lnSpc>
                          <a:spcPts val="1770"/>
                        </a:lnSpc>
                      </a:pPr>
                      <a:r>
                        <a:rPr sz="1600" i="1" spc="-20" dirty="0">
                          <a:latin typeface="Arial"/>
                          <a:cs typeface="Arial"/>
                        </a:rPr>
                        <a:t>4.6.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70"/>
                        </a:lnSpc>
                      </a:pPr>
                      <a:r>
                        <a:rPr sz="1600" i="1" dirty="0">
                          <a:latin typeface="Arial"/>
                          <a:cs typeface="Arial"/>
                        </a:rPr>
                        <a:t>Báo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cáo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sự</a:t>
                      </a:r>
                      <a:r>
                        <a:rPr sz="16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cố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6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i="1" spc="-10" dirty="0">
                          <a:latin typeface="Arial"/>
                          <a:cs typeface="Arial"/>
                        </a:rPr>
                        <a:t>khoa.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61340" rIns="0" bIns="0" rtlCol="0">
            <a:spAutoFit/>
          </a:bodyPr>
          <a:lstStyle/>
          <a:p>
            <a:pPr marL="197358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LUẬT</a:t>
            </a:r>
            <a:r>
              <a:rPr sz="3600" b="1" spc="-7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3600" b="1" spc="-6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z="3600" b="1" spc="-7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z="3600" b="1" spc="-17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spc="-20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66317" y="2896361"/>
            <a:ext cx="10069195" cy="1865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1645" indent="-448945">
              <a:lnSpc>
                <a:spcPct val="100000"/>
              </a:lnSpc>
              <a:spcBef>
                <a:spcPts val="100"/>
              </a:spcBef>
              <a:buClr>
                <a:srgbClr val="EC8428"/>
              </a:buClr>
              <a:buSzPct val="91666"/>
              <a:buFont typeface="DejaVu Sans"/>
              <a:buChar char="◾"/>
              <a:tabLst>
                <a:tab pos="461645" algn="l"/>
              </a:tabLst>
            </a:pP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Điều</a:t>
            </a:r>
            <a:r>
              <a:rPr sz="24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49.</a:t>
            </a:r>
            <a:r>
              <a:rPr sz="24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Điều</a:t>
            </a:r>
            <a:r>
              <a:rPr sz="24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kiện</a:t>
            </a:r>
            <a:r>
              <a:rPr sz="24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hoạt</a:t>
            </a:r>
            <a:r>
              <a:rPr sz="24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động</a:t>
            </a:r>
            <a:r>
              <a:rPr sz="24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của</a:t>
            </a:r>
            <a:r>
              <a:rPr sz="24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z="24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sở</a:t>
            </a:r>
            <a:r>
              <a:rPr sz="24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2400" b="1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z="24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z="24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endParaRPr sz="2400" dirty="0">
              <a:latin typeface="Arial"/>
              <a:cs typeface="Arial"/>
            </a:endParaRPr>
          </a:p>
          <a:p>
            <a:pPr marL="461645" indent="-448945">
              <a:lnSpc>
                <a:spcPct val="100000"/>
              </a:lnSpc>
              <a:spcBef>
                <a:spcPts val="1415"/>
              </a:spcBef>
              <a:buClr>
                <a:srgbClr val="EC8428"/>
              </a:buClr>
              <a:buSzPct val="91666"/>
              <a:buFont typeface="DejaVu Sans"/>
              <a:buChar char="◾"/>
              <a:tabLst>
                <a:tab pos="461645" algn="l"/>
              </a:tabLst>
            </a:pP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1.</a:t>
            </a:r>
            <a:r>
              <a:rPr sz="24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Đã</a:t>
            </a:r>
            <a:r>
              <a:rPr sz="24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được</a:t>
            </a:r>
            <a:r>
              <a:rPr sz="24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z="24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quan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có</a:t>
            </a:r>
            <a:r>
              <a:rPr sz="24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thẩm</a:t>
            </a:r>
            <a:r>
              <a:rPr sz="24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quyền</a:t>
            </a:r>
            <a:r>
              <a:rPr sz="2400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cấp</a:t>
            </a:r>
            <a:r>
              <a:rPr sz="24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giấy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phép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hoạt</a:t>
            </a:r>
            <a:r>
              <a:rPr sz="24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001F5F"/>
                </a:solidFill>
                <a:latin typeface="Arial"/>
                <a:cs typeface="Arial"/>
              </a:rPr>
              <a:t>động.</a:t>
            </a:r>
            <a:endParaRPr sz="2400" dirty="0">
              <a:latin typeface="Arial"/>
              <a:cs typeface="Arial"/>
            </a:endParaRPr>
          </a:p>
          <a:p>
            <a:pPr marL="12700" marR="5080" indent="448945">
              <a:lnSpc>
                <a:spcPct val="110000"/>
              </a:lnSpc>
              <a:spcBef>
                <a:spcPts val="1200"/>
              </a:spcBef>
              <a:buClr>
                <a:srgbClr val="EC8428"/>
              </a:buClr>
              <a:buSzPct val="91666"/>
              <a:buFont typeface="DejaVu Sans"/>
              <a:buChar char="◾"/>
              <a:tabLst>
                <a:tab pos="461645" algn="l"/>
              </a:tabLst>
            </a:pP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2.</a:t>
            </a:r>
            <a:r>
              <a:rPr sz="24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Bảo</a:t>
            </a:r>
            <a:r>
              <a:rPr sz="2400" b="1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đảm</a:t>
            </a:r>
            <a:r>
              <a:rPr sz="24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tiêu</a:t>
            </a:r>
            <a:r>
              <a:rPr sz="24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chuẩn</a:t>
            </a:r>
            <a:r>
              <a:rPr sz="24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4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4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z="24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bản</a:t>
            </a:r>
            <a:r>
              <a:rPr sz="24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quy</a:t>
            </a:r>
            <a:r>
              <a:rPr sz="2400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định</a:t>
            </a:r>
            <a:r>
              <a:rPr sz="24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tại</a:t>
            </a:r>
            <a:r>
              <a:rPr sz="24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điểm</a:t>
            </a:r>
            <a:r>
              <a:rPr sz="24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a</a:t>
            </a:r>
            <a:r>
              <a:rPr sz="24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khoản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1</a:t>
            </a:r>
            <a:r>
              <a:rPr sz="24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Điều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57 của</a:t>
            </a:r>
            <a:r>
              <a:rPr sz="24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Luật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001F5F"/>
                </a:solidFill>
                <a:latin typeface="Arial"/>
                <a:cs typeface="Arial"/>
              </a:rPr>
              <a:t>này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trong</a:t>
            </a:r>
            <a:r>
              <a:rPr sz="24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quá</a:t>
            </a:r>
            <a:r>
              <a:rPr sz="24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trình</a:t>
            </a:r>
            <a:r>
              <a:rPr sz="24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hoạt</a:t>
            </a:r>
            <a:r>
              <a:rPr sz="24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001F5F"/>
                </a:solidFill>
                <a:latin typeface="Arial"/>
                <a:cs typeface="Arial"/>
              </a:rPr>
              <a:t>động.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20723" y="2211400"/>
            <a:ext cx="9677400" cy="14895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3200" dirty="0"/>
              <a:t>HƯỚNG</a:t>
            </a:r>
            <a:r>
              <a:rPr sz="3200" spc="-65" dirty="0"/>
              <a:t> </a:t>
            </a:r>
            <a:r>
              <a:rPr sz="3200" dirty="0"/>
              <a:t>DẪN</a:t>
            </a:r>
            <a:r>
              <a:rPr sz="3200" spc="-55" dirty="0"/>
              <a:t> </a:t>
            </a:r>
            <a:r>
              <a:rPr sz="3200" dirty="0"/>
              <a:t>ĐÁNH</a:t>
            </a:r>
            <a:r>
              <a:rPr sz="3200" spc="-60" dirty="0"/>
              <a:t> </a:t>
            </a:r>
            <a:r>
              <a:rPr sz="3200" spc="-25" dirty="0"/>
              <a:t>GIÁ</a:t>
            </a: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3200" dirty="0"/>
              <a:t>TIÊU</a:t>
            </a:r>
            <a:r>
              <a:rPr sz="3200" spc="-65" dirty="0"/>
              <a:t> </a:t>
            </a:r>
            <a:r>
              <a:rPr sz="3200" dirty="0"/>
              <a:t>CHUẨN</a:t>
            </a:r>
            <a:r>
              <a:rPr sz="3200" spc="-40" dirty="0"/>
              <a:t> </a:t>
            </a:r>
            <a:r>
              <a:rPr sz="3200" dirty="0"/>
              <a:t>CHẤT</a:t>
            </a:r>
            <a:r>
              <a:rPr sz="3200" spc="-110" dirty="0"/>
              <a:t> </a:t>
            </a:r>
            <a:r>
              <a:rPr sz="3200" dirty="0"/>
              <a:t>LƯỢNG</a:t>
            </a:r>
            <a:r>
              <a:rPr sz="3200" spc="-55" dirty="0"/>
              <a:t> </a:t>
            </a:r>
            <a:r>
              <a:rPr sz="3200" dirty="0"/>
              <a:t>CƠ</a:t>
            </a:r>
            <a:r>
              <a:rPr sz="3200" spc="-55" dirty="0"/>
              <a:t> </a:t>
            </a:r>
            <a:r>
              <a:rPr sz="3200" dirty="0"/>
              <a:t>BẢN</a:t>
            </a:r>
            <a:r>
              <a:rPr sz="3200" spc="-75" dirty="0"/>
              <a:t> </a:t>
            </a:r>
            <a:r>
              <a:rPr sz="3200" dirty="0"/>
              <a:t>ĐỐI</a:t>
            </a:r>
            <a:r>
              <a:rPr sz="3200" spc="-65" dirty="0"/>
              <a:t> </a:t>
            </a:r>
            <a:r>
              <a:rPr sz="3200" dirty="0"/>
              <a:t>VỚI</a:t>
            </a:r>
            <a:r>
              <a:rPr sz="3200" spc="-65" dirty="0"/>
              <a:t> </a:t>
            </a:r>
            <a:r>
              <a:rPr sz="3200" dirty="0"/>
              <a:t>BỆNH</a:t>
            </a:r>
            <a:r>
              <a:rPr sz="3200" spc="-60" dirty="0"/>
              <a:t> </a:t>
            </a:r>
            <a:r>
              <a:rPr sz="3200" spc="-20" dirty="0"/>
              <a:t>VIỆN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88580" y="3335908"/>
            <a:ext cx="1165860" cy="196850"/>
          </a:xfrm>
          <a:custGeom>
            <a:avLst/>
            <a:gdLst/>
            <a:ahLst/>
            <a:cxnLst/>
            <a:rect l="l" t="t" r="r" b="b"/>
            <a:pathLst>
              <a:path w="1165859" h="196850">
                <a:moveTo>
                  <a:pt x="1165860" y="0"/>
                </a:moveTo>
                <a:lnTo>
                  <a:pt x="1165860" y="0"/>
                </a:lnTo>
                <a:lnTo>
                  <a:pt x="0" y="0"/>
                </a:lnTo>
                <a:lnTo>
                  <a:pt x="0" y="196596"/>
                </a:lnTo>
                <a:lnTo>
                  <a:pt x="1165860" y="196596"/>
                </a:lnTo>
                <a:lnTo>
                  <a:pt x="116586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29196" y="716915"/>
          <a:ext cx="11320779" cy="52095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2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21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363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426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TT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6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CHUẨN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2865" marR="1168400" indent="-157480">
                        <a:lnSpc>
                          <a:spcPct val="143000"/>
                        </a:lnSpc>
                        <a:spcBef>
                          <a:spcPts val="509"/>
                        </a:spcBef>
                      </a:pPr>
                      <a:r>
                        <a:rPr sz="1400" b="1" dirty="0">
                          <a:latin typeface="Times New Roman"/>
                          <a:cs typeface="Times New Roman"/>
                        </a:rPr>
                        <a:t>Hướng</a:t>
                      </a:r>
                      <a:r>
                        <a:rPr sz="14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dẫn</a:t>
                      </a:r>
                      <a:r>
                        <a:rPr sz="14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đánh</a:t>
                      </a:r>
                      <a:r>
                        <a:rPr sz="14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giá</a:t>
                      </a:r>
                      <a:r>
                        <a:rPr sz="14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5" dirty="0">
                          <a:latin typeface="Times New Roman"/>
                          <a:cs typeface="Times New Roman"/>
                        </a:rPr>
                        <a:t>và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tài</a:t>
                      </a:r>
                      <a:r>
                        <a:rPr sz="14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liệu</a:t>
                      </a:r>
                      <a:r>
                        <a:rPr sz="14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4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0" dirty="0">
                          <a:latin typeface="Times New Roman"/>
                          <a:cs typeface="Times New Roman"/>
                        </a:rPr>
                        <a:t>minh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47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50"/>
                        </a:lnSpc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I.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850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chuẩn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cơ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sở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vật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chất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marL="635" algn="ctr">
                        <a:lnSpc>
                          <a:spcPts val="1750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1.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85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phải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địa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điểm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cố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định.*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639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Giấy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phép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hoạt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động.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4725">
                <a:tc>
                  <a:txBody>
                    <a:bodyPr/>
                    <a:lstStyle/>
                    <a:p>
                      <a:pPr marL="635" algn="ctr">
                        <a:lnSpc>
                          <a:spcPts val="1750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2.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85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phải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lối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đi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cho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xe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cứu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thương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ra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vào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khu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vực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cấp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cứu.*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6700" indent="-197485">
                        <a:lnSpc>
                          <a:spcPts val="1639"/>
                        </a:lnSpc>
                        <a:buAutoNum type="arabicPeriod"/>
                        <a:tabLst>
                          <a:tab pos="266700" algn="l"/>
                        </a:tabLst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Sơ</a:t>
                      </a:r>
                      <a:r>
                        <a:rPr sz="140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đồ</a:t>
                      </a:r>
                      <a:r>
                        <a:rPr sz="14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mặt</a:t>
                      </a:r>
                      <a:r>
                        <a:rPr sz="14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bằng</a:t>
                      </a:r>
                      <a:r>
                        <a:rPr sz="14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(trong</a:t>
                      </a:r>
                      <a:r>
                        <a:rPr sz="14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đó</a:t>
                      </a:r>
                      <a:r>
                        <a:rPr sz="14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thể</a:t>
                      </a:r>
                      <a:r>
                        <a:rPr sz="14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hiện</a:t>
                      </a:r>
                      <a:r>
                        <a:rPr sz="14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4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lối</a:t>
                      </a:r>
                      <a:r>
                        <a:rPr sz="14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đi</a:t>
                      </a:r>
                      <a:r>
                        <a:rPr sz="14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cho</a:t>
                      </a:r>
                      <a:r>
                        <a:rPr sz="14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xe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921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cứu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thương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ra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vào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khu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vực cấp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cứu).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49554" indent="-180340">
                        <a:lnSpc>
                          <a:spcPct val="100000"/>
                        </a:lnSpc>
                        <a:spcBef>
                          <a:spcPts val="720"/>
                        </a:spcBef>
                        <a:buAutoNum type="arabicPeriod" startAt="2"/>
                        <a:tabLst>
                          <a:tab pos="249554" algn="l"/>
                        </a:tabLst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Tài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liệu</a:t>
                      </a:r>
                      <a:r>
                        <a:rPr sz="14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4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minh</a:t>
                      </a:r>
                      <a:r>
                        <a:rPr sz="14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biển</a:t>
                      </a:r>
                      <a:r>
                        <a:rPr sz="14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chỉ dẫn vào khu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vực 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cấp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9215">
                        <a:lnSpc>
                          <a:spcPts val="1620"/>
                        </a:lnSpc>
                        <a:spcBef>
                          <a:spcPts val="120"/>
                        </a:spcBef>
                      </a:pP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cứu.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marL="635" algn="ctr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3.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85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khoa,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phòng,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phận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chuyên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môn: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55"/>
                        </a:lnSpc>
                      </a:pP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3.1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850"/>
                        </a:lnSpc>
                      </a:pPr>
                      <a:r>
                        <a:rPr sz="1600" i="1" dirty="0">
                          <a:latin typeface="Times New Roman"/>
                          <a:cs typeface="Times New Roman"/>
                        </a:rPr>
                        <a:t>Được</a:t>
                      </a:r>
                      <a:r>
                        <a:rPr sz="1600" i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bố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trí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phù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hợp</a:t>
                      </a:r>
                      <a:r>
                        <a:rPr sz="1600" i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chức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năng</a:t>
                      </a:r>
                      <a:r>
                        <a:rPr sz="1600" i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của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từng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spc="-10" dirty="0">
                          <a:latin typeface="Times New Roman"/>
                          <a:cs typeface="Times New Roman"/>
                        </a:rPr>
                        <a:t>phận*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639"/>
                        </a:lnSpc>
                      </a:pPr>
                      <a:r>
                        <a:rPr sz="1400" i="1" dirty="0">
                          <a:latin typeface="Times New Roman"/>
                          <a:cs typeface="Times New Roman"/>
                        </a:rPr>
                        <a:t>Sơ</a:t>
                      </a:r>
                      <a:r>
                        <a:rPr sz="14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đồ</a:t>
                      </a:r>
                      <a:r>
                        <a:rPr sz="14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mặt</a:t>
                      </a:r>
                      <a:r>
                        <a:rPr sz="14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spc="-20" dirty="0">
                          <a:latin typeface="Times New Roman"/>
                          <a:cs typeface="Times New Roman"/>
                        </a:rPr>
                        <a:t>bằng.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525">
                <a:tc>
                  <a:txBody>
                    <a:bodyPr/>
                    <a:lstStyle/>
                    <a:p>
                      <a:pPr algn="ctr">
                        <a:lnSpc>
                          <a:spcPts val="1755"/>
                        </a:lnSpc>
                      </a:pP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3.2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 marR="17145">
                        <a:lnSpc>
                          <a:spcPts val="1900"/>
                        </a:lnSpc>
                        <a:spcBef>
                          <a:spcPts val="10"/>
                        </a:spcBef>
                      </a:pPr>
                      <a:r>
                        <a:rPr sz="1600" i="1" dirty="0">
                          <a:latin typeface="Times New Roman"/>
                          <a:cs typeface="Times New Roman"/>
                        </a:rPr>
                        <a:t>Bảo</a:t>
                      </a:r>
                      <a:r>
                        <a:rPr sz="1600" i="1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đảm</a:t>
                      </a:r>
                      <a:r>
                        <a:rPr sz="1600" i="1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kết</a:t>
                      </a:r>
                      <a:r>
                        <a:rPr sz="1600" i="1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nối</a:t>
                      </a:r>
                      <a:r>
                        <a:rPr sz="1600" i="1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i="1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hạ</a:t>
                      </a:r>
                      <a:r>
                        <a:rPr sz="1600" i="1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tầng</a:t>
                      </a:r>
                      <a:r>
                        <a:rPr sz="1600" i="1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giao</a:t>
                      </a:r>
                      <a:r>
                        <a:rPr sz="1600" i="1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thông</a:t>
                      </a:r>
                      <a:r>
                        <a:rPr sz="1600" i="1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giữa</a:t>
                      </a:r>
                      <a:r>
                        <a:rPr sz="1600" i="1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i="1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i="1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phận</a:t>
                      </a:r>
                      <a:r>
                        <a:rPr sz="1600" i="1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chuyên</a:t>
                      </a:r>
                      <a:r>
                        <a:rPr sz="1600" i="1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môn</a:t>
                      </a:r>
                      <a:r>
                        <a:rPr sz="1600" i="1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thuận</a:t>
                      </a:r>
                      <a:r>
                        <a:rPr sz="1600" i="1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tiện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cho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việc</a:t>
                      </a:r>
                      <a:r>
                        <a:rPr sz="16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khám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bệnh,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chữa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bệnh,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an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toàn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cho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người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bệnh,</a:t>
                      </a:r>
                      <a:r>
                        <a:rPr sz="1600" i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người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nhà</a:t>
                      </a:r>
                      <a:r>
                        <a:rPr sz="1600" i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người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và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4130">
                        <a:lnSpc>
                          <a:spcPts val="1845"/>
                        </a:lnSpc>
                      </a:pPr>
                      <a:r>
                        <a:rPr sz="1600" i="1" dirty="0">
                          <a:latin typeface="Times New Roman"/>
                          <a:cs typeface="Times New Roman"/>
                        </a:rPr>
                        <a:t>nhân</a:t>
                      </a:r>
                      <a:r>
                        <a:rPr sz="1600" i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viên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tế.*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 algn="just">
                        <a:lnSpc>
                          <a:spcPts val="1639"/>
                        </a:lnSpc>
                      </a:pPr>
                      <a:r>
                        <a:rPr sz="1400" i="1" dirty="0">
                          <a:latin typeface="Times New Roman"/>
                          <a:cs typeface="Times New Roman"/>
                        </a:rPr>
                        <a:t>Sơ</a:t>
                      </a:r>
                      <a:r>
                        <a:rPr sz="1400" i="1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đồ</a:t>
                      </a:r>
                      <a:r>
                        <a:rPr sz="1400" i="1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mặt</a:t>
                      </a:r>
                      <a:r>
                        <a:rPr sz="1400" i="1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bằng</a:t>
                      </a:r>
                      <a:r>
                        <a:rPr sz="1400" i="1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(trong</a:t>
                      </a:r>
                      <a:r>
                        <a:rPr sz="1400" i="1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đó</a:t>
                      </a:r>
                      <a:r>
                        <a:rPr sz="1400" i="1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thể</a:t>
                      </a:r>
                      <a:r>
                        <a:rPr sz="1400" i="1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hiện</a:t>
                      </a:r>
                      <a:r>
                        <a:rPr sz="1400" i="1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vị</a:t>
                      </a:r>
                      <a:r>
                        <a:rPr sz="1400" i="1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trí</a:t>
                      </a:r>
                      <a:r>
                        <a:rPr sz="1400" i="1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của</a:t>
                      </a:r>
                      <a:r>
                        <a:rPr sz="1400" i="1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400" i="1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spc="-10" dirty="0">
                          <a:latin typeface="Times New Roman"/>
                          <a:cs typeface="Times New Roman"/>
                        </a:rPr>
                        <a:t>khoa,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9215" marR="59690" algn="just">
                        <a:lnSpc>
                          <a:spcPct val="107200"/>
                        </a:lnSpc>
                      </a:pPr>
                      <a:r>
                        <a:rPr sz="1400" i="1" dirty="0">
                          <a:latin typeface="Times New Roman"/>
                          <a:cs typeface="Times New Roman"/>
                        </a:rPr>
                        <a:t>phòng,</a:t>
                      </a:r>
                      <a:r>
                        <a:rPr sz="1400" i="1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400" i="1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phận</a:t>
                      </a:r>
                      <a:r>
                        <a:rPr sz="1400" i="1" spc="20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chuyên</a:t>
                      </a:r>
                      <a:r>
                        <a:rPr sz="1400" i="1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môn</a:t>
                      </a:r>
                      <a:r>
                        <a:rPr sz="1400" i="1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400" i="1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400" i="1" spc="1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minh</a:t>
                      </a:r>
                      <a:r>
                        <a:rPr sz="1400" i="1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đáp</a:t>
                      </a:r>
                      <a:r>
                        <a:rPr sz="1400" i="1" spc="20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spc="-25" dirty="0">
                          <a:latin typeface="Times New Roman"/>
                          <a:cs typeface="Times New Roman"/>
                        </a:rPr>
                        <a:t>ứng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yêu</a:t>
                      </a:r>
                      <a:r>
                        <a:rPr sz="1400" i="1" spc="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cầu</a:t>
                      </a:r>
                      <a:r>
                        <a:rPr sz="1400" i="1" spc="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400" i="1" spc="25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diện</a:t>
                      </a:r>
                      <a:r>
                        <a:rPr sz="1400" i="1" spc="25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tích</a:t>
                      </a:r>
                      <a:r>
                        <a:rPr sz="1400" i="1" spc="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theo</a:t>
                      </a:r>
                      <a:r>
                        <a:rPr sz="1400" i="1" spc="2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400" i="1" spc="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định</a:t>
                      </a:r>
                      <a:r>
                        <a:rPr sz="1400" i="1" spc="25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tại</a:t>
                      </a:r>
                      <a:r>
                        <a:rPr sz="1400" i="1" spc="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Nghị</a:t>
                      </a:r>
                      <a:r>
                        <a:rPr sz="1400" i="1" spc="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định</a:t>
                      </a:r>
                      <a:r>
                        <a:rPr sz="1400" i="1" spc="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spc="-25" dirty="0">
                          <a:latin typeface="Times New Roman"/>
                          <a:cs typeface="Times New Roman"/>
                        </a:rPr>
                        <a:t>số </a:t>
                      </a:r>
                      <a:r>
                        <a:rPr sz="1400" i="1" spc="-10" dirty="0">
                          <a:latin typeface="Times New Roman"/>
                          <a:cs typeface="Times New Roman"/>
                        </a:rPr>
                        <a:t>96/2023/NĐ-</a:t>
                      </a:r>
                      <a:r>
                        <a:rPr sz="1400" i="1" spc="-25" dirty="0">
                          <a:latin typeface="Times New Roman"/>
                          <a:cs typeface="Times New Roman"/>
                        </a:rPr>
                        <a:t>CP)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marL="635" algn="ctr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4.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 marR="15875">
                        <a:lnSpc>
                          <a:spcPts val="19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biển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hiệu,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sơ</a:t>
                      </a:r>
                      <a:r>
                        <a:rPr sz="1600" spc="1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đồ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biển</a:t>
                      </a:r>
                      <a:r>
                        <a:rPr sz="1600" spc="1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chỉ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dẫn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đến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khoa,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phòng,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phận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chuyên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môn,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hành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chính.*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645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Ảnh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chụp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biển hiệu,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sơ đồ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và biển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chỉ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dẫn.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74725">
                <a:tc>
                  <a:txBody>
                    <a:bodyPr/>
                    <a:lstStyle/>
                    <a:p>
                      <a:pPr marL="635" algn="ctr">
                        <a:lnSpc>
                          <a:spcPts val="1760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5.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85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phương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tiện</a:t>
                      </a:r>
                      <a:r>
                        <a:rPr sz="16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vận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chuyển</a:t>
                      </a:r>
                      <a:r>
                        <a:rPr sz="16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cấp</a:t>
                      </a:r>
                      <a:r>
                        <a:rPr sz="16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cứu</a:t>
                      </a:r>
                      <a:r>
                        <a:rPr sz="16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trong</a:t>
                      </a:r>
                      <a:r>
                        <a:rPr sz="16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ngoài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viện.*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 algn="just">
                        <a:lnSpc>
                          <a:spcPts val="1645"/>
                        </a:lnSpc>
                      </a:pP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Danh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sách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phương</a:t>
                      </a:r>
                      <a:r>
                        <a:rPr sz="14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tiện</a:t>
                      </a:r>
                      <a:r>
                        <a:rPr sz="14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vận</a:t>
                      </a:r>
                      <a:r>
                        <a:rPr sz="14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chuyển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cấp</a:t>
                      </a:r>
                      <a:r>
                        <a:rPr sz="14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cứu.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9215" marR="55880" algn="just">
                        <a:lnSpc>
                          <a:spcPct val="1071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Trường</a:t>
                      </a:r>
                      <a:r>
                        <a:rPr sz="14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hợp</a:t>
                      </a:r>
                      <a:r>
                        <a:rPr sz="14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không</a:t>
                      </a:r>
                      <a:r>
                        <a:rPr sz="140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4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phương</a:t>
                      </a:r>
                      <a:r>
                        <a:rPr sz="14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tiện</a:t>
                      </a:r>
                      <a:r>
                        <a:rPr sz="14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cấp</a:t>
                      </a:r>
                      <a:r>
                        <a:rPr sz="140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cứu</a:t>
                      </a:r>
                      <a:r>
                        <a:rPr sz="14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ngoài</a:t>
                      </a:r>
                      <a:r>
                        <a:rPr sz="14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bệnh 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viện,</a:t>
                      </a:r>
                      <a:r>
                        <a:rPr sz="14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phải</a:t>
                      </a:r>
                      <a:r>
                        <a:rPr sz="14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4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hợp</a:t>
                      </a:r>
                      <a:r>
                        <a:rPr sz="14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đồng</a:t>
                      </a:r>
                      <a:r>
                        <a:rPr sz="14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4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cơ</a:t>
                      </a:r>
                      <a:r>
                        <a:rPr sz="14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sở</a:t>
                      </a:r>
                      <a:r>
                        <a:rPr sz="14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trên</a:t>
                      </a:r>
                      <a:r>
                        <a:rPr sz="14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địa</a:t>
                      </a:r>
                      <a:r>
                        <a:rPr sz="14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bàn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4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chức</a:t>
                      </a:r>
                      <a:r>
                        <a:rPr sz="14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năng 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cung</a:t>
                      </a:r>
                      <a:r>
                        <a:rPr sz="14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cấp</a:t>
                      </a:r>
                      <a:r>
                        <a:rPr sz="14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dịch</a:t>
                      </a:r>
                      <a:r>
                        <a:rPr sz="14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vụ</a:t>
                      </a:r>
                      <a:r>
                        <a:rPr sz="14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cấp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cứu,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hỗ</a:t>
                      </a:r>
                      <a:r>
                        <a:rPr sz="14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trợ</a:t>
                      </a:r>
                      <a:r>
                        <a:rPr sz="14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vận</a:t>
                      </a:r>
                      <a:r>
                        <a:rPr sz="14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chuyển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người</a:t>
                      </a:r>
                      <a:r>
                        <a:rPr sz="14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bệnh.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58330" y="736219"/>
          <a:ext cx="10986770" cy="53346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2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31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92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420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TT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6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CHUẨN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0450" marR="895350" indent="-155575">
                        <a:lnSpc>
                          <a:spcPct val="142900"/>
                        </a:lnSpc>
                        <a:spcBef>
                          <a:spcPts val="515"/>
                        </a:spcBef>
                      </a:pPr>
                      <a:r>
                        <a:rPr sz="1400" b="1" dirty="0">
                          <a:latin typeface="Times New Roman"/>
                          <a:cs typeface="Times New Roman"/>
                        </a:rPr>
                        <a:t>Hướng</a:t>
                      </a:r>
                      <a:r>
                        <a:rPr sz="14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dẫn</a:t>
                      </a:r>
                      <a:r>
                        <a:rPr sz="14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đánh</a:t>
                      </a:r>
                      <a:r>
                        <a:rPr sz="14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giá</a:t>
                      </a:r>
                      <a:r>
                        <a:rPr sz="14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5" dirty="0">
                          <a:latin typeface="Times New Roman"/>
                          <a:cs typeface="Times New Roman"/>
                        </a:rPr>
                        <a:t>và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tài</a:t>
                      </a:r>
                      <a:r>
                        <a:rPr sz="14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liệu</a:t>
                      </a:r>
                      <a:r>
                        <a:rPr sz="14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4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0" dirty="0">
                          <a:latin typeface="Times New Roman"/>
                          <a:cs typeface="Times New Roman"/>
                        </a:rPr>
                        <a:t>minh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54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50"/>
                        </a:lnSpc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I.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845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chuẩn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cơ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sở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vật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chất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marL="635" algn="ctr">
                        <a:lnSpc>
                          <a:spcPts val="1750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6.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84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chuẩn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môi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trường: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9925">
                <a:tc>
                  <a:txBody>
                    <a:bodyPr/>
                    <a:lstStyle/>
                    <a:p>
                      <a:pPr algn="ctr">
                        <a:lnSpc>
                          <a:spcPts val="1750"/>
                        </a:lnSpc>
                      </a:pP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6.1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850"/>
                        </a:lnSpc>
                      </a:pPr>
                      <a:r>
                        <a:rPr sz="1600" i="1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biện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pháp</a:t>
                      </a:r>
                      <a:r>
                        <a:rPr sz="1600" i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xử</a:t>
                      </a:r>
                      <a:r>
                        <a:rPr sz="1600" i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thải</a:t>
                      </a:r>
                      <a:r>
                        <a:rPr sz="16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sinh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hoạt.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639"/>
                        </a:lnSpc>
                      </a:pPr>
                      <a:r>
                        <a:rPr sz="1400" i="1" dirty="0">
                          <a:latin typeface="Times New Roman"/>
                          <a:cs typeface="Times New Roman"/>
                        </a:rPr>
                        <a:t>Hệ</a:t>
                      </a:r>
                      <a:r>
                        <a:rPr sz="1400" i="1" spc="25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thống</a:t>
                      </a:r>
                      <a:r>
                        <a:rPr sz="1400" i="1" spc="2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xử</a:t>
                      </a:r>
                      <a:r>
                        <a:rPr sz="1400" i="1" spc="2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400" i="1" spc="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400" i="1" spc="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thải</a:t>
                      </a:r>
                      <a:r>
                        <a:rPr sz="1400" i="1" spc="2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sinh</a:t>
                      </a:r>
                      <a:r>
                        <a:rPr sz="1400" i="1" spc="2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hoạt</a:t>
                      </a:r>
                      <a:r>
                        <a:rPr sz="1400" i="1" spc="2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hoặc</a:t>
                      </a:r>
                      <a:r>
                        <a:rPr sz="1400" i="1" spc="25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spc="-25" dirty="0">
                          <a:latin typeface="Times New Roman"/>
                          <a:cs typeface="Times New Roman"/>
                        </a:rPr>
                        <a:t>hợp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921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400" i="1" dirty="0">
                          <a:latin typeface="Times New Roman"/>
                          <a:cs typeface="Times New Roman"/>
                        </a:rPr>
                        <a:t>đồng</a:t>
                      </a:r>
                      <a:r>
                        <a:rPr sz="1400" i="1" spc="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400" i="1" spc="25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cơ</a:t>
                      </a:r>
                      <a:r>
                        <a:rPr sz="1400" i="1" spc="2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sở</a:t>
                      </a:r>
                      <a:r>
                        <a:rPr sz="1400" i="1" spc="2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400" i="1" spc="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chức</a:t>
                      </a:r>
                      <a:r>
                        <a:rPr sz="1400" i="1" spc="2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năng</a:t>
                      </a:r>
                      <a:r>
                        <a:rPr sz="1400" i="1" spc="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xử</a:t>
                      </a:r>
                      <a:r>
                        <a:rPr sz="1400" i="1" spc="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400" i="1" spc="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400" i="1" spc="2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spc="-20" dirty="0">
                          <a:latin typeface="Times New Roman"/>
                          <a:cs typeface="Times New Roman"/>
                        </a:rPr>
                        <a:t>thải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9215">
                        <a:lnSpc>
                          <a:spcPts val="1614"/>
                        </a:lnSpc>
                        <a:spcBef>
                          <a:spcPts val="120"/>
                        </a:spcBef>
                      </a:pPr>
                      <a:r>
                        <a:rPr sz="1400" i="1" dirty="0">
                          <a:latin typeface="Times New Roman"/>
                          <a:cs typeface="Times New Roman"/>
                        </a:rPr>
                        <a:t>sinh</a:t>
                      </a:r>
                      <a:r>
                        <a:rPr sz="1400" i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spc="-10" dirty="0">
                          <a:latin typeface="Times New Roman"/>
                          <a:cs typeface="Times New Roman"/>
                        </a:rPr>
                        <a:t>hoạt.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pPr algn="ctr">
                        <a:lnSpc>
                          <a:spcPts val="1755"/>
                        </a:lnSpc>
                      </a:pP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6.2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850"/>
                        </a:lnSpc>
                      </a:pPr>
                      <a:r>
                        <a:rPr sz="1600" i="1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biện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pháp</a:t>
                      </a:r>
                      <a:r>
                        <a:rPr sz="1600" i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xử</a:t>
                      </a:r>
                      <a:r>
                        <a:rPr sz="1600" i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6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thải</a:t>
                      </a:r>
                      <a:r>
                        <a:rPr sz="1600" i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tế.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639"/>
                        </a:lnSpc>
                      </a:pPr>
                      <a:r>
                        <a:rPr sz="1400" i="1" dirty="0">
                          <a:latin typeface="Times New Roman"/>
                          <a:cs typeface="Times New Roman"/>
                        </a:rPr>
                        <a:t>Hệ</a:t>
                      </a:r>
                      <a:r>
                        <a:rPr sz="1400" i="1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thống</a:t>
                      </a:r>
                      <a:r>
                        <a:rPr sz="1400" i="1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xử</a:t>
                      </a:r>
                      <a:r>
                        <a:rPr sz="1400" i="1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400" i="1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400" i="1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thải</a:t>
                      </a:r>
                      <a:r>
                        <a:rPr sz="1400" i="1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400" i="1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tế</a:t>
                      </a:r>
                      <a:r>
                        <a:rPr sz="1400" i="1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hoặc</a:t>
                      </a:r>
                      <a:r>
                        <a:rPr sz="1400" i="1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hợp</a:t>
                      </a:r>
                      <a:r>
                        <a:rPr sz="1400" i="1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đồng</a:t>
                      </a:r>
                      <a:r>
                        <a:rPr sz="1400" i="1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spc="-25" dirty="0">
                          <a:latin typeface="Times New Roman"/>
                          <a:cs typeface="Times New Roman"/>
                        </a:rPr>
                        <a:t>với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9215">
                        <a:lnSpc>
                          <a:spcPts val="1614"/>
                        </a:lnSpc>
                        <a:spcBef>
                          <a:spcPts val="120"/>
                        </a:spcBef>
                      </a:pPr>
                      <a:r>
                        <a:rPr sz="1400" i="1" dirty="0">
                          <a:latin typeface="Times New Roman"/>
                          <a:cs typeface="Times New Roman"/>
                        </a:rPr>
                        <a:t>cơ sở</a:t>
                      </a:r>
                      <a:r>
                        <a:rPr sz="14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400" i="1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chức</a:t>
                      </a:r>
                      <a:r>
                        <a:rPr sz="14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năng</a:t>
                      </a:r>
                      <a:r>
                        <a:rPr sz="14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xử</a:t>
                      </a:r>
                      <a:r>
                        <a:rPr sz="14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400" i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4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thải</a:t>
                      </a:r>
                      <a:r>
                        <a:rPr sz="14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400" i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spc="-25" dirty="0">
                          <a:latin typeface="Times New Roman"/>
                          <a:cs typeface="Times New Roman"/>
                        </a:rPr>
                        <a:t>tế.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marL="635" algn="ctr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7.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85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chuẩn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an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toàn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bức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xạ: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55"/>
                        </a:lnSpc>
                      </a:pP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7.1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850"/>
                        </a:lnSpc>
                      </a:pPr>
                      <a:r>
                        <a:rPr sz="1600" i="1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Giấy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phép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tiến</a:t>
                      </a:r>
                      <a:r>
                        <a:rPr sz="16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hành</a:t>
                      </a:r>
                      <a:r>
                        <a:rPr sz="1600" i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việc</a:t>
                      </a:r>
                      <a:r>
                        <a:rPr sz="1600" i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bức</a:t>
                      </a:r>
                      <a:r>
                        <a:rPr sz="1600" i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xạ.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645"/>
                        </a:lnSpc>
                      </a:pPr>
                      <a:r>
                        <a:rPr sz="1400" i="1" dirty="0">
                          <a:latin typeface="Times New Roman"/>
                          <a:cs typeface="Times New Roman"/>
                        </a:rPr>
                        <a:t>Giấy</a:t>
                      </a:r>
                      <a:r>
                        <a:rPr sz="14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phép</a:t>
                      </a:r>
                      <a:r>
                        <a:rPr sz="14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tiến</a:t>
                      </a:r>
                      <a:r>
                        <a:rPr sz="1400" i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hành</a:t>
                      </a:r>
                      <a:r>
                        <a:rPr sz="1400" i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4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việc bức</a:t>
                      </a:r>
                      <a:r>
                        <a:rPr sz="14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spc="-25" dirty="0">
                          <a:latin typeface="Times New Roman"/>
                          <a:cs typeface="Times New Roman"/>
                        </a:rPr>
                        <a:t>xạ.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pPr algn="ctr">
                        <a:lnSpc>
                          <a:spcPts val="1755"/>
                        </a:lnSpc>
                      </a:pP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7.2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850"/>
                        </a:lnSpc>
                      </a:pPr>
                      <a:r>
                        <a:rPr sz="1600" i="1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văn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bản</a:t>
                      </a:r>
                      <a:r>
                        <a:rPr sz="1600" i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phân</a:t>
                      </a:r>
                      <a:r>
                        <a:rPr sz="1600" i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người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chịu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trách</a:t>
                      </a:r>
                      <a:r>
                        <a:rPr sz="1600" i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nhiệm</a:t>
                      </a:r>
                      <a:r>
                        <a:rPr sz="1600" i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tác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an</a:t>
                      </a:r>
                      <a:r>
                        <a:rPr sz="1600" i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toàn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bức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xạ.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645"/>
                        </a:lnSpc>
                      </a:pPr>
                      <a:r>
                        <a:rPr sz="1400" i="1" dirty="0">
                          <a:latin typeface="Times New Roman"/>
                          <a:cs typeface="Times New Roman"/>
                        </a:rPr>
                        <a:t>Quyết</a:t>
                      </a:r>
                      <a:r>
                        <a:rPr sz="1400" i="1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định</a:t>
                      </a:r>
                      <a:r>
                        <a:rPr sz="1400" i="1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phân</a:t>
                      </a:r>
                      <a:r>
                        <a:rPr sz="1400" i="1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400" i="1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người</a:t>
                      </a:r>
                      <a:r>
                        <a:rPr sz="1400" i="1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chịu</a:t>
                      </a:r>
                      <a:r>
                        <a:rPr sz="1400" i="1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trách</a:t>
                      </a:r>
                      <a:r>
                        <a:rPr sz="1400" i="1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spc="-10" dirty="0">
                          <a:latin typeface="Times New Roman"/>
                          <a:cs typeface="Times New Roman"/>
                        </a:rPr>
                        <a:t>nhiệm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9215">
                        <a:lnSpc>
                          <a:spcPts val="1614"/>
                        </a:lnSpc>
                        <a:spcBef>
                          <a:spcPts val="120"/>
                        </a:spcBef>
                      </a:pPr>
                      <a:r>
                        <a:rPr sz="1400" i="1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400" i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công tác</a:t>
                      </a:r>
                      <a:r>
                        <a:rPr sz="14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an</a:t>
                      </a:r>
                      <a:r>
                        <a:rPr sz="1400" i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toàn</a:t>
                      </a:r>
                      <a:r>
                        <a:rPr sz="14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bức</a:t>
                      </a:r>
                      <a:r>
                        <a:rPr sz="1400" i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spc="-25" dirty="0">
                          <a:latin typeface="Times New Roman"/>
                          <a:cs typeface="Times New Roman"/>
                        </a:rPr>
                        <a:t>xạ.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55"/>
                        </a:lnSpc>
                      </a:pP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7.3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850"/>
                        </a:lnSpc>
                      </a:pPr>
                      <a:r>
                        <a:rPr sz="1600" i="1" dirty="0">
                          <a:latin typeface="Times New Roman"/>
                          <a:cs typeface="Times New Roman"/>
                        </a:rPr>
                        <a:t>Nhân</a:t>
                      </a:r>
                      <a:r>
                        <a:rPr sz="1600" i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viên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thực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hiện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việc</a:t>
                      </a:r>
                      <a:r>
                        <a:rPr sz="1600" i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bức</a:t>
                      </a:r>
                      <a:r>
                        <a:rPr sz="1600" i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xạ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600" i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chỉ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nhân</a:t>
                      </a:r>
                      <a:r>
                        <a:rPr sz="1600" i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viên</a:t>
                      </a:r>
                      <a:r>
                        <a:rPr sz="16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bức</a:t>
                      </a:r>
                      <a:r>
                        <a:rPr sz="1600" i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xạ.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645"/>
                        </a:lnSpc>
                      </a:pPr>
                      <a:r>
                        <a:rPr sz="1400" i="1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4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chỉ nhân</a:t>
                      </a:r>
                      <a:r>
                        <a:rPr sz="1400" i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viên bức </a:t>
                      </a:r>
                      <a:r>
                        <a:rPr sz="1400" i="1" spc="-25" dirty="0">
                          <a:latin typeface="Times New Roman"/>
                          <a:cs typeface="Times New Roman"/>
                        </a:rPr>
                        <a:t>xạ.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pPr algn="ctr">
                        <a:lnSpc>
                          <a:spcPts val="1755"/>
                        </a:lnSpc>
                      </a:pP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7.4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855"/>
                        </a:lnSpc>
                      </a:pPr>
                      <a:r>
                        <a:rPr sz="1600" i="1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trang</a:t>
                      </a:r>
                      <a:r>
                        <a:rPr sz="1600" i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bị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liều</a:t>
                      </a:r>
                      <a:r>
                        <a:rPr sz="16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kế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cho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nhân</a:t>
                      </a:r>
                      <a:r>
                        <a:rPr sz="1600" i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viên</a:t>
                      </a:r>
                      <a:r>
                        <a:rPr sz="1600" i="1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dirty="0">
                          <a:latin typeface="Times New Roman"/>
                          <a:cs typeface="Times New Roman"/>
                        </a:rPr>
                        <a:t>bức</a:t>
                      </a:r>
                      <a:r>
                        <a:rPr sz="1600" i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spc="-25" dirty="0">
                          <a:latin typeface="Times New Roman"/>
                          <a:cs typeface="Times New Roman"/>
                        </a:rPr>
                        <a:t>xạ.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645"/>
                        </a:lnSpc>
                      </a:pPr>
                      <a:r>
                        <a:rPr sz="1400" i="1" dirty="0">
                          <a:latin typeface="Times New Roman"/>
                          <a:cs typeface="Times New Roman"/>
                        </a:rPr>
                        <a:t>Tài</a:t>
                      </a:r>
                      <a:r>
                        <a:rPr sz="1400" i="1" spc="3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liệu</a:t>
                      </a:r>
                      <a:r>
                        <a:rPr sz="1400" i="1" spc="3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400" i="1" spc="3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minh</a:t>
                      </a:r>
                      <a:r>
                        <a:rPr sz="1400" i="1" spc="3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400" i="1" spc="3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trang</a:t>
                      </a:r>
                      <a:r>
                        <a:rPr sz="1400" i="1" spc="3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bị</a:t>
                      </a:r>
                      <a:r>
                        <a:rPr sz="1400" i="1" spc="3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liều</a:t>
                      </a:r>
                      <a:r>
                        <a:rPr sz="1400" i="1" spc="3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kế</a:t>
                      </a:r>
                      <a:r>
                        <a:rPr sz="1400" i="1" spc="3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spc="-25" dirty="0">
                          <a:latin typeface="Times New Roman"/>
                          <a:cs typeface="Times New Roman"/>
                        </a:rPr>
                        <a:t>cho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9215">
                        <a:lnSpc>
                          <a:spcPts val="1614"/>
                        </a:lnSpc>
                        <a:spcBef>
                          <a:spcPts val="120"/>
                        </a:spcBef>
                      </a:pPr>
                      <a:r>
                        <a:rPr sz="1400" i="1" dirty="0">
                          <a:latin typeface="Times New Roman"/>
                          <a:cs typeface="Times New Roman"/>
                        </a:rPr>
                        <a:t>nhân</a:t>
                      </a:r>
                      <a:r>
                        <a:rPr sz="1400" i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dirty="0">
                          <a:latin typeface="Times New Roman"/>
                          <a:cs typeface="Times New Roman"/>
                        </a:rPr>
                        <a:t>viên bức</a:t>
                      </a:r>
                      <a:r>
                        <a:rPr sz="1400" i="1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i="1" spc="-25" dirty="0">
                          <a:latin typeface="Times New Roman"/>
                          <a:cs typeface="Times New Roman"/>
                        </a:rPr>
                        <a:t>xạ.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03325">
                <a:tc>
                  <a:txBody>
                    <a:bodyPr/>
                    <a:lstStyle/>
                    <a:p>
                      <a:pPr marL="635" algn="ctr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8.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85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điện,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nước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phục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vụ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hoạt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động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của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cơ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sở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khám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bệnh,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chữa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bệnh.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0985" indent="-191770" algn="just">
                        <a:lnSpc>
                          <a:spcPts val="1645"/>
                        </a:lnSpc>
                        <a:buAutoNum type="arabicPeriod"/>
                        <a:tabLst>
                          <a:tab pos="260985" algn="l"/>
                        </a:tabLst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Hợp</a:t>
                      </a:r>
                      <a:r>
                        <a:rPr sz="140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đồng</a:t>
                      </a:r>
                      <a:r>
                        <a:rPr sz="14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cung</a:t>
                      </a:r>
                      <a:r>
                        <a:rPr sz="14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cấp</a:t>
                      </a:r>
                      <a:r>
                        <a:rPr sz="14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điện</a:t>
                      </a:r>
                      <a:r>
                        <a:rPr sz="140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40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đơn</a:t>
                      </a:r>
                      <a:r>
                        <a:rPr sz="140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vị</a:t>
                      </a:r>
                      <a:r>
                        <a:rPr sz="14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40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chức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9215" algn="just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năng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cung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cấp dịch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vụ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điện.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9215" marR="59055" indent="187960" algn="just">
                        <a:lnSpc>
                          <a:spcPct val="107100"/>
                        </a:lnSpc>
                        <a:spcBef>
                          <a:spcPts val="535"/>
                        </a:spcBef>
                        <a:buAutoNum type="arabicPeriod" startAt="2"/>
                        <a:tabLst>
                          <a:tab pos="257175" algn="l"/>
                        </a:tabLst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Hợp</a:t>
                      </a:r>
                      <a:r>
                        <a:rPr sz="14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đồng</a:t>
                      </a:r>
                      <a:r>
                        <a:rPr sz="14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cung</a:t>
                      </a:r>
                      <a:r>
                        <a:rPr sz="14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cấp</a:t>
                      </a:r>
                      <a:r>
                        <a:rPr sz="14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nước</a:t>
                      </a:r>
                      <a:r>
                        <a:rPr sz="14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4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đơn</a:t>
                      </a:r>
                      <a:r>
                        <a:rPr sz="14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vị</a:t>
                      </a:r>
                      <a:r>
                        <a:rPr sz="14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4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chức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năng</a:t>
                      </a:r>
                      <a:r>
                        <a:rPr sz="1400" spc="2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cung</a:t>
                      </a:r>
                      <a:r>
                        <a:rPr sz="1400" spc="2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cấp</a:t>
                      </a:r>
                      <a:r>
                        <a:rPr sz="1400" spc="2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dịch</a:t>
                      </a:r>
                      <a:r>
                        <a:rPr sz="1400" spc="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vụ</a:t>
                      </a:r>
                      <a:r>
                        <a:rPr sz="1400" spc="2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nước</a:t>
                      </a:r>
                      <a:r>
                        <a:rPr sz="1400" spc="2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hoặc</a:t>
                      </a:r>
                      <a:r>
                        <a:rPr sz="1400" spc="2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400" spc="2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tài</a:t>
                      </a:r>
                      <a:r>
                        <a:rPr sz="1400" spc="2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liệu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minh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hệ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thống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xử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nước.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36562" y="776097"/>
          <a:ext cx="11372850" cy="58343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7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87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TT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95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6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CHUẨN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95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50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Hướng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dẫn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đánh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giá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và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tài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liệu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minh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55"/>
                        </a:lnSpc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II.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850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chuẩn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mô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cơ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cấu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tổ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chức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1905" algn="ctr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1.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 marR="53975">
                        <a:lnSpc>
                          <a:spcPts val="1900"/>
                        </a:lnSpc>
                        <a:spcBef>
                          <a:spcPts val="1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phải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cơ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cấu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tổ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chức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gồm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khoa: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khám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bệnh,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lâm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sàng,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cận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lâm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sàng,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dược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phận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phụ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trợ.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1145" indent="-201930">
                        <a:lnSpc>
                          <a:spcPts val="1755"/>
                        </a:lnSpc>
                        <a:buAutoNum type="arabicPeriod"/>
                        <a:tabLst>
                          <a:tab pos="271145" algn="l"/>
                        </a:tabLst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Điều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lệ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hoặc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chế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tổ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chức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hoạt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động.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 marR="61594" indent="206375">
                        <a:lnSpc>
                          <a:spcPts val="1800"/>
                        </a:lnSpc>
                        <a:spcBef>
                          <a:spcPts val="545"/>
                        </a:spcBef>
                        <a:buAutoNum type="arabicPeriod"/>
                        <a:tabLst>
                          <a:tab pos="275590" algn="l"/>
                        </a:tabLst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Quyết định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bổ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nhiệm;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Quyết định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bổ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nhiệm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lại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(nếu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có).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pPr marL="1905" algn="ctr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2.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82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khám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phải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nơi</a:t>
                      </a:r>
                      <a:r>
                        <a:rPr sz="16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tiếp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đón,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phòng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cấp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cứu,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phòng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lưu,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phòng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khám,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>
                        <a:lnSpc>
                          <a:spcPts val="1864"/>
                        </a:lnSpc>
                        <a:spcBef>
                          <a:spcPts val="8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phòng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thực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hiện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kỹ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thuật,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thủ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thuật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(nếu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thực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hiện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kỹ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thuật,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thủ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thuật).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6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Sơ</a:t>
                      </a:r>
                      <a:r>
                        <a:rPr sz="1600" spc="2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đồ</a:t>
                      </a:r>
                      <a:r>
                        <a:rPr sz="1600" spc="3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mặt</a:t>
                      </a:r>
                      <a:r>
                        <a:rPr sz="1600" spc="2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bằng</a:t>
                      </a:r>
                      <a:r>
                        <a:rPr sz="1600" spc="2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cho</a:t>
                      </a:r>
                      <a:r>
                        <a:rPr sz="1600" spc="2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2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khám</a:t>
                      </a:r>
                      <a:r>
                        <a:rPr sz="1600" spc="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2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2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danh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>
                        <a:lnSpc>
                          <a:spcPts val="186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mục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phòng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khám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thuộc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khám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bệnh.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60525">
                <a:tc>
                  <a:txBody>
                    <a:bodyPr/>
                    <a:lstStyle/>
                    <a:p>
                      <a:pPr marL="1905" algn="ctr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3.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82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lâm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sàng: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75590" indent="-212090">
                        <a:lnSpc>
                          <a:spcPct val="100000"/>
                        </a:lnSpc>
                        <a:spcBef>
                          <a:spcPts val="685"/>
                        </a:spcBef>
                        <a:buAutoNum type="alphaLcParenR"/>
                        <a:tabLst>
                          <a:tab pos="275590" algn="l"/>
                        </a:tabLst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Đối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6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1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đa</a:t>
                      </a:r>
                      <a:r>
                        <a:rPr sz="160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khoa: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tối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thiểu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hai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trong</a:t>
                      </a:r>
                      <a:r>
                        <a:rPr sz="1600" spc="1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bốn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nội,</a:t>
                      </a:r>
                      <a:r>
                        <a:rPr sz="160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ngoại,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sản,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nhi.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 marR="57150" indent="238125" algn="just">
                        <a:lnSpc>
                          <a:spcPct val="104099"/>
                        </a:lnSpc>
                        <a:spcBef>
                          <a:spcPts val="560"/>
                        </a:spcBef>
                        <a:buAutoNum type="alphaLcParenR" startAt="2"/>
                        <a:tabLst>
                          <a:tab pos="301625" algn="l"/>
                        </a:tabLst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Đối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chuyên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khoa,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học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cổ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truyền,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răng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hàm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mặt: có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tối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thiểu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một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lâm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sàng phù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hợp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phạm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hoạt động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chuyên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môn.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75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Sơ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đồ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mặt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bằng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của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lâm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sàng.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30325">
                <a:tc>
                  <a:txBody>
                    <a:bodyPr/>
                    <a:lstStyle/>
                    <a:p>
                      <a:pPr marL="1905" algn="ctr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4.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lnSpc>
                          <a:spcPts val="183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cận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lâm sàng: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tối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thiểu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một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phòng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xét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nghiệm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một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phòng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chẩn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đoán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 algn="just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hình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ảnh.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 marR="56515" algn="just">
                        <a:lnSpc>
                          <a:spcPct val="104400"/>
                        </a:lnSpc>
                        <a:spcBef>
                          <a:spcPts val="53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Riêng đối với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 chuyên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mắt nếu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không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có bộ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phận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chẩn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đoán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hình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ảnh thì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phải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hợp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đồng hỗ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trợ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chuyên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môn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với cơ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sở khám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bệnh, chữa bệnh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đã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được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cấp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giấy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phép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hoạt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động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phận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chẩn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đoán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hình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ảnh.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 algn="just">
                        <a:lnSpc>
                          <a:spcPts val="175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Sơ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đồ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mặt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bằng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của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cận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lâm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sàng.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 marR="61594" algn="just">
                        <a:lnSpc>
                          <a:spcPts val="1800"/>
                        </a:lnSpc>
                        <a:spcBef>
                          <a:spcPts val="64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Hợp</a:t>
                      </a:r>
                      <a:r>
                        <a:rPr sz="160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đồng</a:t>
                      </a:r>
                      <a:r>
                        <a:rPr sz="160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hỗ</a:t>
                      </a:r>
                      <a:r>
                        <a:rPr sz="160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trợ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chuyên</a:t>
                      </a:r>
                      <a:r>
                        <a:rPr sz="16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môn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đối</a:t>
                      </a:r>
                      <a:r>
                        <a:rPr sz="160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60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viện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chuyên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mắt</a:t>
                      </a:r>
                      <a:r>
                        <a:rPr sz="1600" spc="175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không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phận</a:t>
                      </a:r>
                      <a:r>
                        <a:rPr sz="16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chẩn</a:t>
                      </a:r>
                      <a:r>
                        <a:rPr sz="16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đoán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hình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ảnh.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pPr marL="1905" algn="ctr">
                        <a:lnSpc>
                          <a:spcPts val="1760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5.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83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1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dược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phận: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nghiệp</a:t>
                      </a:r>
                      <a:r>
                        <a:rPr sz="16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vụ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dược,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cấp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phát,</a:t>
                      </a:r>
                      <a:r>
                        <a:rPr sz="1600" spc="1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thống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kê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dược,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>
                        <a:lnSpc>
                          <a:spcPts val="1860"/>
                        </a:lnSpc>
                        <a:spcBef>
                          <a:spcPts val="8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thông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tin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thuốc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dược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lâm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sàng.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 marR="59690">
                        <a:lnSpc>
                          <a:spcPts val="18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Sơ</a:t>
                      </a:r>
                      <a:r>
                        <a:rPr sz="1600" spc="2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đồ</a:t>
                      </a:r>
                      <a:r>
                        <a:rPr sz="1600" spc="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mặt</a:t>
                      </a:r>
                      <a:r>
                        <a:rPr sz="1600" spc="22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bằng</a:t>
                      </a:r>
                      <a:r>
                        <a:rPr sz="1600" spc="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22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dược</a:t>
                      </a:r>
                      <a:r>
                        <a:rPr sz="1600" spc="22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hoặc</a:t>
                      </a:r>
                      <a:r>
                        <a:rPr sz="1600" spc="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văn</a:t>
                      </a:r>
                      <a:r>
                        <a:rPr sz="1600" spc="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bản</a:t>
                      </a:r>
                      <a:r>
                        <a:rPr sz="1600" spc="2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phân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dược.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03796" y="215772"/>
          <a:ext cx="11372215" cy="64122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56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584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67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TT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37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6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CHUẨN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37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05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Hướng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dẫn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đánh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giá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và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tài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liệu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minh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ts val="1750"/>
                        </a:lnSpc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II.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845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chuẩn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mô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cơ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cấu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tổ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chức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(Tiếp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theo)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0">
                <a:tc>
                  <a:txBody>
                    <a:bodyPr/>
                    <a:lstStyle/>
                    <a:p>
                      <a:pPr marL="1905" algn="ctr">
                        <a:lnSpc>
                          <a:spcPts val="1750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6.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82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22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dinh</a:t>
                      </a:r>
                      <a:r>
                        <a:rPr sz="1600" spc="22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dưỡng;</a:t>
                      </a:r>
                      <a:r>
                        <a:rPr sz="1600" spc="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2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phận</a:t>
                      </a:r>
                      <a:r>
                        <a:rPr sz="1600" spc="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dinh</a:t>
                      </a:r>
                      <a:r>
                        <a:rPr sz="1600" spc="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dưỡng</a:t>
                      </a:r>
                      <a:r>
                        <a:rPr sz="1600" spc="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lâm</a:t>
                      </a:r>
                      <a:r>
                        <a:rPr sz="1600" spc="2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sàng;</a:t>
                      </a:r>
                      <a:r>
                        <a:rPr sz="1600" spc="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người</a:t>
                      </a:r>
                      <a:r>
                        <a:rPr sz="1600" spc="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phụ</a:t>
                      </a:r>
                      <a:r>
                        <a:rPr sz="1600" spc="2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trách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tác</a:t>
                      </a:r>
                      <a:r>
                        <a:rPr sz="160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dinh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dưỡng;</a:t>
                      </a:r>
                      <a:r>
                        <a:rPr sz="16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người</a:t>
                      </a:r>
                      <a:r>
                        <a:rPr sz="16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làm</a:t>
                      </a:r>
                      <a:r>
                        <a:rPr sz="16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tác</a:t>
                      </a:r>
                      <a:r>
                        <a:rPr sz="160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dinh</a:t>
                      </a:r>
                      <a:r>
                        <a:rPr sz="16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dưỡng.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1145" indent="-201930" algn="just">
                        <a:lnSpc>
                          <a:spcPts val="1750"/>
                        </a:lnSpc>
                        <a:buAutoNum type="arabicPeriod"/>
                        <a:tabLst>
                          <a:tab pos="271145" algn="l"/>
                        </a:tabLst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Đối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trường hợp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phải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dinh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dưỡng: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 marR="60960" lvl="1" indent="140970" algn="just">
                        <a:lnSpc>
                          <a:spcPts val="1800"/>
                        </a:lnSpc>
                        <a:spcBef>
                          <a:spcPts val="640"/>
                        </a:spcBef>
                        <a:buChar char="-"/>
                        <a:tabLst>
                          <a:tab pos="210185" algn="l"/>
                        </a:tabLst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Sơ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đồ</a:t>
                      </a:r>
                      <a:r>
                        <a:rPr sz="1600" spc="1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mặt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bằng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1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dinh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dưỡng;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Quyết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định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bổ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nhiệm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trưởng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dinh</a:t>
                      </a:r>
                      <a:r>
                        <a:rPr sz="16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dưỡng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hoặc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văn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bản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phân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phụ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trách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dinh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dưỡng;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87325" lvl="1" indent="-118110" algn="just">
                        <a:lnSpc>
                          <a:spcPct val="100000"/>
                        </a:lnSpc>
                        <a:spcBef>
                          <a:spcPts val="440"/>
                        </a:spcBef>
                        <a:buChar char="-"/>
                        <a:tabLst>
                          <a:tab pos="187325" algn="l"/>
                        </a:tabLst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Danh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sách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người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làm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chuyên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môn về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dinh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dưỡng.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 algn="just">
                        <a:lnSpc>
                          <a:spcPts val="1860"/>
                        </a:lnSpc>
                        <a:spcBef>
                          <a:spcPts val="48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2. Đối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trường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hợp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không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phải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dinh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dưỡng: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Văn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 algn="just">
                        <a:lnSpc>
                          <a:spcPts val="18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bản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phân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người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phụ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trách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dinh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dưỡng.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0">
                <a:tc>
                  <a:txBody>
                    <a:bodyPr/>
                    <a:lstStyle/>
                    <a:p>
                      <a:pPr marL="1905" algn="ctr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7.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82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kiểm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soát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nhiễm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khuẩn;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phận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kiểm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soát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nhiễm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khuẩn;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người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làm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tác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kiểm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soát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nhiễm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khuẩn.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 algn="just">
                        <a:lnSpc>
                          <a:spcPts val="175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Đối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trường hợp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phải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kiểm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soát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nhiễm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khuẩn: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 marR="60325" algn="just">
                        <a:lnSpc>
                          <a:spcPts val="1800"/>
                        </a:lnSpc>
                        <a:spcBef>
                          <a:spcPts val="64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Sơ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đồ</a:t>
                      </a:r>
                      <a:r>
                        <a:rPr sz="16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mặt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bằng</a:t>
                      </a:r>
                      <a:r>
                        <a:rPr sz="16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kiểm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soát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nhiễm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khuẩn;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Quyết</a:t>
                      </a:r>
                      <a:r>
                        <a:rPr sz="16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định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bổ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nhiệm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trưởng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 kiểm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soát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nhiễm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khuẩn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hoặc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văn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bản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phân</a:t>
                      </a:r>
                      <a:r>
                        <a:rPr sz="1600" spc="2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spc="25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phụ</a:t>
                      </a:r>
                      <a:r>
                        <a:rPr sz="1600" spc="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trách</a:t>
                      </a:r>
                      <a:r>
                        <a:rPr sz="1600" spc="2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25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kiểm</a:t>
                      </a:r>
                      <a:r>
                        <a:rPr sz="1600" spc="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soát</a:t>
                      </a:r>
                      <a:r>
                        <a:rPr sz="1600" spc="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nhiễm</a:t>
                      </a:r>
                      <a:r>
                        <a:rPr sz="1600" spc="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khuẩn;</a:t>
                      </a:r>
                      <a:r>
                        <a:rPr sz="1600" spc="2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Danh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sách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nhân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viên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giám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sát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kiểm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soát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nhiễm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khuẩn.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 marR="60960" algn="just">
                        <a:lnSpc>
                          <a:spcPts val="1800"/>
                        </a:lnSpc>
                        <a:spcBef>
                          <a:spcPts val="60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Đối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trường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hợp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không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phải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kiểm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soát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nhiễm khuẩn: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 marR="62230" algn="just">
                        <a:lnSpc>
                          <a:spcPts val="1800"/>
                        </a:lnSpc>
                        <a:spcBef>
                          <a:spcPts val="50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Văn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bản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thành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lập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phận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kiểm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soát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nhiễm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khuẩn;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Danh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sách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nhân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viên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giám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sát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kiểm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soát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nhiễm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khuẩn.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490">
                <a:tc>
                  <a:txBody>
                    <a:bodyPr/>
                    <a:lstStyle/>
                    <a:p>
                      <a:pPr marL="1905" algn="ctr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8.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83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phận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chuyên</a:t>
                      </a:r>
                      <a:r>
                        <a:rPr sz="16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môn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khác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trong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phù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hợp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phạm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vi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>
                        <a:lnSpc>
                          <a:spcPts val="1860"/>
                        </a:lnSpc>
                        <a:spcBef>
                          <a:spcPts val="8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hoạt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động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chuyên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môn.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9215">
                        <a:lnSpc>
                          <a:spcPts val="175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Điều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lệ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hoặc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chế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tổ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chức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hoạt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động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viện.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0125">
                <a:tc>
                  <a:txBody>
                    <a:bodyPr/>
                    <a:lstStyle/>
                    <a:p>
                      <a:pPr marL="1905" algn="ctr">
                        <a:lnSpc>
                          <a:spcPts val="1760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9.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lnSpc>
                          <a:spcPts val="183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phòng,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2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phận</a:t>
                      </a:r>
                      <a:r>
                        <a:rPr sz="1600" spc="2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để</a:t>
                      </a:r>
                      <a:r>
                        <a:rPr sz="1600" spc="2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thực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hiện</a:t>
                      </a:r>
                      <a:r>
                        <a:rPr sz="1600" spc="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2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chức</a:t>
                      </a:r>
                      <a:r>
                        <a:rPr sz="1600" spc="2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năng</a:t>
                      </a:r>
                      <a:r>
                        <a:rPr sz="1600" spc="22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spc="2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kế</a:t>
                      </a:r>
                      <a:r>
                        <a:rPr sz="1600" spc="2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hoạch</a:t>
                      </a:r>
                      <a:r>
                        <a:rPr sz="1600" spc="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tổng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 marR="55880" algn="just">
                        <a:lnSpc>
                          <a:spcPct val="10409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hợp,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tổ</a:t>
                      </a:r>
                      <a:r>
                        <a:rPr sz="1600" spc="1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chức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nhân</a:t>
                      </a:r>
                      <a:r>
                        <a:rPr sz="1600" spc="1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sự,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quản</a:t>
                      </a:r>
                      <a:r>
                        <a:rPr sz="16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600" spc="1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6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lượng,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điều</a:t>
                      </a:r>
                      <a:r>
                        <a:rPr sz="1600" spc="1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dưỡng,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tài</a:t>
                      </a:r>
                      <a:r>
                        <a:rPr sz="160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chính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kế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toán,</a:t>
                      </a:r>
                      <a:r>
                        <a:rPr sz="1600" spc="20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spc="2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nghệ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thông</a:t>
                      </a:r>
                      <a:r>
                        <a:rPr sz="1600" spc="2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tin,</a:t>
                      </a:r>
                      <a:r>
                        <a:rPr sz="1600" spc="2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thiết</a:t>
                      </a:r>
                      <a:r>
                        <a:rPr sz="1600" spc="2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bị</a:t>
                      </a:r>
                      <a:r>
                        <a:rPr sz="1600" spc="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tế</a:t>
                      </a:r>
                      <a:r>
                        <a:rPr sz="1600" spc="2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2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2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chức</a:t>
                      </a:r>
                      <a:r>
                        <a:rPr sz="1600" spc="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năng</a:t>
                      </a:r>
                      <a:r>
                        <a:rPr sz="1600" spc="2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cần</a:t>
                      </a:r>
                      <a:r>
                        <a:rPr sz="1600" spc="2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thiết khác.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84644" y="1284097"/>
          <a:ext cx="11210290" cy="3119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3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32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49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4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TT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6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CHUẨN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40460" marR="951865" indent="-178435">
                        <a:lnSpc>
                          <a:spcPct val="125000"/>
                        </a:lnSpc>
                        <a:spcBef>
                          <a:spcPts val="655"/>
                        </a:spcBef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Hướng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dẫn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đánh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giá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và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tài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liệu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minh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pPr marL="635" algn="ctr">
                        <a:lnSpc>
                          <a:spcPts val="1755"/>
                        </a:lnSpc>
                      </a:pP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III.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825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chuẩn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nhân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sự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835">
                <a:tc>
                  <a:txBody>
                    <a:bodyPr/>
                    <a:lstStyle/>
                    <a:p>
                      <a:pPr algn="ctr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1.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82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Người</a:t>
                      </a:r>
                      <a:r>
                        <a:rPr sz="1600" spc="1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hành</a:t>
                      </a:r>
                      <a:r>
                        <a:rPr sz="1600" spc="1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nghề</a:t>
                      </a:r>
                      <a:r>
                        <a:rPr sz="1600" spc="1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được</a:t>
                      </a:r>
                      <a:r>
                        <a:rPr sz="1600" spc="1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phân</a:t>
                      </a:r>
                      <a:r>
                        <a:rPr sz="1600" spc="1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spc="1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việc</a:t>
                      </a:r>
                      <a:r>
                        <a:rPr sz="1600" spc="1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phù</a:t>
                      </a:r>
                      <a:r>
                        <a:rPr sz="160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hợp</a:t>
                      </a:r>
                      <a:r>
                        <a:rPr sz="1600" spc="1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6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phạm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</a:t>
                      </a:r>
                      <a:r>
                        <a:rPr sz="1600" spc="1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hành</a:t>
                      </a:r>
                      <a:r>
                        <a:rPr sz="160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nghề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được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cấp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thẩm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quyền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phê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duyệt.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75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Danh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sách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đăng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ký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hành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nghề.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2.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82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Người</a:t>
                      </a:r>
                      <a:r>
                        <a:rPr sz="1600" spc="2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hành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nghề</a:t>
                      </a:r>
                      <a:r>
                        <a:rPr sz="160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được</a:t>
                      </a:r>
                      <a:r>
                        <a:rPr sz="1600" spc="2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cập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nhật</a:t>
                      </a:r>
                      <a:r>
                        <a:rPr sz="1600" spc="2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kiến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thức</a:t>
                      </a:r>
                      <a:r>
                        <a:rPr sz="1600" spc="2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600" spc="1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1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liên</a:t>
                      </a:r>
                      <a:r>
                        <a:rPr sz="1600" spc="22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tục.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 algn="just">
                        <a:lnSpc>
                          <a:spcPts val="16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Bảng</a:t>
                      </a:r>
                      <a:r>
                        <a:rPr sz="16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kê</a:t>
                      </a:r>
                      <a:r>
                        <a:rPr sz="160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danh</a:t>
                      </a:r>
                      <a:r>
                        <a:rPr sz="16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sách</a:t>
                      </a:r>
                      <a:r>
                        <a:rPr sz="16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người</a:t>
                      </a:r>
                      <a:r>
                        <a:rPr sz="160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hành</a:t>
                      </a:r>
                      <a:r>
                        <a:rPr sz="16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nghề</a:t>
                      </a:r>
                      <a:r>
                        <a:rPr sz="16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thông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 marR="59690" algn="just">
                        <a:lnSpc>
                          <a:spcPct val="938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tin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cập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nhật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kiến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thức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600" spc="1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liên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tục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bảo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đảm</a:t>
                      </a:r>
                      <a:r>
                        <a:rPr sz="16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thông</a:t>
                      </a:r>
                      <a:r>
                        <a:rPr sz="160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tin</a:t>
                      </a:r>
                      <a:r>
                        <a:rPr sz="16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như</a:t>
                      </a:r>
                      <a:r>
                        <a:rPr sz="16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sau:</a:t>
                      </a:r>
                      <a:r>
                        <a:rPr sz="16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họ</a:t>
                      </a:r>
                      <a:r>
                        <a:rPr sz="160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tên,</a:t>
                      </a:r>
                      <a:r>
                        <a:rPr sz="16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số</a:t>
                      </a:r>
                      <a:r>
                        <a:rPr sz="160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giấy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phép</a:t>
                      </a:r>
                      <a:r>
                        <a:rPr sz="1600" spc="3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hành</a:t>
                      </a:r>
                      <a:r>
                        <a:rPr sz="1600" spc="3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nghề,</a:t>
                      </a:r>
                      <a:r>
                        <a:rPr sz="1600" spc="3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phạm</a:t>
                      </a:r>
                      <a:r>
                        <a:rPr sz="1600" spc="3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</a:t>
                      </a:r>
                      <a:r>
                        <a:rPr sz="1600" spc="3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hành</a:t>
                      </a:r>
                      <a:r>
                        <a:rPr sz="1600" spc="3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nghề,</a:t>
                      </a:r>
                      <a:r>
                        <a:rPr sz="1600" spc="3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vị</a:t>
                      </a:r>
                      <a:r>
                        <a:rPr sz="1600" spc="3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trí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tác,</a:t>
                      </a:r>
                      <a:r>
                        <a:rPr sz="16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văn</a:t>
                      </a:r>
                      <a:r>
                        <a:rPr sz="160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bằng/chứng</a:t>
                      </a:r>
                      <a:r>
                        <a:rPr sz="16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chỉ/chứng</a:t>
                      </a:r>
                      <a:r>
                        <a:rPr sz="160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nhận</a:t>
                      </a:r>
                      <a:r>
                        <a:rPr sz="16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đào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tạo,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tập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huấn.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60375" y="703580"/>
          <a:ext cx="11209653" cy="51288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3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69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267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4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TT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 CHUẨN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5975" marR="607695" indent="-200025">
                        <a:lnSpc>
                          <a:spcPct val="111100"/>
                        </a:lnSpc>
                        <a:spcBef>
                          <a:spcPts val="645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Hướng</a:t>
                      </a:r>
                      <a:r>
                        <a:rPr sz="18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dẫn đánh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giá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và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tài</a:t>
                      </a:r>
                      <a:r>
                        <a:rPr sz="18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liệu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 minh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819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3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IV.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8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chuẩn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thiết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bị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8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tế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0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1.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47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63500" marR="53975" algn="just">
                        <a:lnSpc>
                          <a:spcPts val="1800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Thiết</a:t>
                      </a:r>
                      <a:r>
                        <a:rPr sz="18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bị</a:t>
                      </a:r>
                      <a:r>
                        <a:rPr sz="18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8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tế</a:t>
                      </a:r>
                      <a:r>
                        <a:rPr sz="18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để</a:t>
                      </a:r>
                      <a:r>
                        <a:rPr sz="18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thực</a:t>
                      </a:r>
                      <a:r>
                        <a:rPr sz="18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hiện</a:t>
                      </a:r>
                      <a:r>
                        <a:rPr sz="18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kỹ</a:t>
                      </a:r>
                      <a:r>
                        <a:rPr sz="18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thuật</a:t>
                      </a:r>
                      <a:r>
                        <a:rPr sz="18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thuộc</a:t>
                      </a:r>
                      <a:r>
                        <a:rPr sz="18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phạm</a:t>
                      </a:r>
                      <a:r>
                        <a:rPr sz="18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vi</a:t>
                      </a:r>
                      <a:r>
                        <a:rPr sz="18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hoạt</a:t>
                      </a:r>
                      <a:r>
                        <a:rPr sz="18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động</a:t>
                      </a:r>
                      <a:r>
                        <a:rPr sz="18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chuyên</a:t>
                      </a:r>
                      <a:r>
                        <a:rPr sz="18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môn</a:t>
                      </a:r>
                      <a:r>
                        <a:rPr sz="18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đã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được</a:t>
                      </a:r>
                      <a:r>
                        <a:rPr sz="180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cấp</a:t>
                      </a:r>
                      <a:r>
                        <a:rPr sz="180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8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thẩm</a:t>
                      </a:r>
                      <a:r>
                        <a:rPr sz="18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quyền</a:t>
                      </a:r>
                      <a:r>
                        <a:rPr sz="18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phê</a:t>
                      </a:r>
                      <a:r>
                        <a:rPr sz="18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duyệt</a:t>
                      </a:r>
                      <a:r>
                        <a:rPr sz="180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80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8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hồ</a:t>
                      </a:r>
                      <a:r>
                        <a:rPr sz="18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sơ</a:t>
                      </a:r>
                      <a:r>
                        <a:rPr sz="180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quản</a:t>
                      </a:r>
                      <a:r>
                        <a:rPr sz="18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8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đối</a:t>
                      </a:r>
                      <a:r>
                        <a:rPr sz="18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8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8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thiết</a:t>
                      </a:r>
                      <a:r>
                        <a:rPr sz="180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bị đó.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873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 algn="just">
                        <a:lnSpc>
                          <a:spcPts val="1565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Danh</a:t>
                      </a:r>
                      <a:r>
                        <a:rPr sz="1800" spc="3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mục</a:t>
                      </a:r>
                      <a:r>
                        <a:rPr sz="1800" spc="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thiết</a:t>
                      </a:r>
                      <a:r>
                        <a:rPr sz="1800" spc="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bị</a:t>
                      </a:r>
                      <a:r>
                        <a:rPr sz="1800" spc="3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800" spc="3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tế</a:t>
                      </a:r>
                      <a:r>
                        <a:rPr sz="1800" spc="3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tương</a:t>
                      </a:r>
                      <a:r>
                        <a:rPr sz="1800" spc="3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ứng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69215" marR="58419" algn="just">
                        <a:lnSpc>
                          <a:spcPts val="1800"/>
                        </a:lnSpc>
                        <a:spcBef>
                          <a:spcPts val="13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với</a:t>
                      </a:r>
                      <a:r>
                        <a:rPr sz="1800" spc="20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danh</a:t>
                      </a:r>
                      <a:r>
                        <a:rPr sz="18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mục</a:t>
                      </a:r>
                      <a:r>
                        <a:rPr sz="1800" spc="20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kỹ</a:t>
                      </a:r>
                      <a:r>
                        <a:rPr sz="1800" spc="20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thuật</a:t>
                      </a:r>
                      <a:r>
                        <a:rPr sz="1800" spc="20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(chỉ</a:t>
                      </a:r>
                      <a:r>
                        <a:rPr sz="18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kê</a:t>
                      </a:r>
                      <a:r>
                        <a:rPr sz="18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khai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800" spc="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thiết</a:t>
                      </a:r>
                      <a:r>
                        <a:rPr sz="1800" spc="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bị</a:t>
                      </a:r>
                      <a:r>
                        <a:rPr sz="1800" spc="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800" spc="25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tế</a:t>
                      </a:r>
                      <a:r>
                        <a:rPr sz="1800" spc="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đủ</a:t>
                      </a:r>
                      <a:r>
                        <a:rPr sz="1800" spc="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điều</a:t>
                      </a:r>
                      <a:r>
                        <a:rPr sz="1800" spc="2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kiện</a:t>
                      </a:r>
                      <a:r>
                        <a:rPr sz="1800" spc="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là</a:t>
                      </a:r>
                      <a:r>
                        <a:rPr sz="1800" spc="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tài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sản</a:t>
                      </a:r>
                      <a:r>
                        <a:rPr sz="1800" spc="40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cố</a:t>
                      </a:r>
                      <a:r>
                        <a:rPr sz="1800" spc="40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định).</a:t>
                      </a:r>
                      <a:r>
                        <a:rPr sz="1800" spc="35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Danh</a:t>
                      </a:r>
                      <a:r>
                        <a:rPr sz="1800" spc="40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mục</a:t>
                      </a:r>
                      <a:r>
                        <a:rPr sz="1800" spc="40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được</a:t>
                      </a:r>
                      <a:r>
                        <a:rPr sz="1800" spc="40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800" spc="-35" dirty="0">
                          <a:latin typeface="Times New Roman"/>
                          <a:cs typeface="Times New Roman"/>
                        </a:rPr>
                        <a:t>kê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khai</a:t>
                      </a:r>
                      <a:r>
                        <a:rPr sz="1800" spc="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theo</a:t>
                      </a:r>
                      <a:r>
                        <a:rPr sz="1800" spc="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hướng</a:t>
                      </a:r>
                      <a:r>
                        <a:rPr sz="1800" spc="2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mỗi</a:t>
                      </a:r>
                      <a:r>
                        <a:rPr sz="1800" spc="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kỹ</a:t>
                      </a:r>
                      <a:r>
                        <a:rPr sz="1800" spc="25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thuật</a:t>
                      </a:r>
                      <a:r>
                        <a:rPr sz="1800" spc="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hoặc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nhóm</a:t>
                      </a:r>
                      <a:r>
                        <a:rPr sz="1800" spc="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kỹ</a:t>
                      </a:r>
                      <a:r>
                        <a:rPr sz="1800" spc="25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thuật</a:t>
                      </a:r>
                      <a:r>
                        <a:rPr sz="1800" spc="2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phải</a:t>
                      </a:r>
                      <a:r>
                        <a:rPr sz="1800" spc="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có</a:t>
                      </a:r>
                      <a:r>
                        <a:rPr sz="1800" spc="22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thiết</a:t>
                      </a:r>
                      <a:r>
                        <a:rPr sz="1800" spc="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bị</a:t>
                      </a:r>
                      <a:r>
                        <a:rPr sz="1800" spc="2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800" spc="2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35" dirty="0">
                          <a:latin typeface="Times New Roman"/>
                          <a:cs typeface="Times New Roman"/>
                        </a:rPr>
                        <a:t>tế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tương</a:t>
                      </a:r>
                      <a:r>
                        <a:rPr sz="18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ứng.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11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2.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68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 marR="54610">
                        <a:lnSpc>
                          <a:spcPts val="1800"/>
                        </a:lnSpc>
                        <a:spcBef>
                          <a:spcPts val="79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8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chế</a:t>
                      </a:r>
                      <a:r>
                        <a:rPr sz="180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quản</a:t>
                      </a:r>
                      <a:r>
                        <a:rPr sz="180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lý,</a:t>
                      </a:r>
                      <a:r>
                        <a:rPr sz="180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sử</a:t>
                      </a:r>
                      <a:r>
                        <a:rPr sz="18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dụng,</a:t>
                      </a:r>
                      <a:r>
                        <a:rPr sz="180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kiểm</a:t>
                      </a:r>
                      <a:r>
                        <a:rPr sz="18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tra,</a:t>
                      </a:r>
                      <a:r>
                        <a:rPr sz="180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bảo</a:t>
                      </a:r>
                      <a:r>
                        <a:rPr sz="18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dưỡng,</a:t>
                      </a:r>
                      <a:r>
                        <a:rPr sz="18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bảo</a:t>
                      </a:r>
                      <a:r>
                        <a:rPr sz="180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trì,</a:t>
                      </a:r>
                      <a:r>
                        <a:rPr sz="180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sửa</a:t>
                      </a:r>
                      <a:r>
                        <a:rPr sz="180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chữa,</a:t>
                      </a:r>
                      <a:r>
                        <a:rPr sz="180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thay</a:t>
                      </a:r>
                      <a:r>
                        <a:rPr sz="18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thế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vật</a:t>
                      </a:r>
                      <a:r>
                        <a:rPr sz="18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tư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linh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kiện,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bảo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quản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thiết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bị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tế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tại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cơ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sở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khám</a:t>
                      </a:r>
                      <a:r>
                        <a:rPr sz="18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bệnh,</a:t>
                      </a:r>
                      <a:r>
                        <a:rPr sz="18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chữa</a:t>
                      </a:r>
                      <a:r>
                        <a:rPr sz="18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bệnh.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003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chế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8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8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8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phê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duyệt.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68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3.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965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839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8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trình</a:t>
                      </a:r>
                      <a:r>
                        <a:rPr sz="18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8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sử</a:t>
                      </a:r>
                      <a:r>
                        <a:rPr sz="180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dụng,</a:t>
                      </a:r>
                      <a:r>
                        <a:rPr sz="18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vận</a:t>
                      </a:r>
                      <a:r>
                        <a:rPr sz="18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hành,</a:t>
                      </a:r>
                      <a:r>
                        <a:rPr sz="18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sửa</a:t>
                      </a:r>
                      <a:r>
                        <a:rPr sz="18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chữa,</a:t>
                      </a:r>
                      <a:r>
                        <a:rPr sz="18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bảo</a:t>
                      </a:r>
                      <a:r>
                        <a:rPr sz="18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dưỡng</a:t>
                      </a:r>
                      <a:r>
                        <a:rPr sz="18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đảm</a:t>
                      </a:r>
                      <a:r>
                        <a:rPr sz="18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bảo</a:t>
                      </a:r>
                      <a:r>
                        <a:rPr sz="180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8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lượng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63500">
                        <a:lnSpc>
                          <a:spcPts val="1980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thiết</a:t>
                      </a:r>
                      <a:r>
                        <a:rPr sz="18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bị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8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tế.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Quy trình</a:t>
                      </a:r>
                      <a:r>
                        <a:rPr sz="18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8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8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8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phê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duyệt.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965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4.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965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 marR="54610">
                        <a:lnSpc>
                          <a:spcPts val="1800"/>
                        </a:lnSpc>
                        <a:spcBef>
                          <a:spcPts val="22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Thiết</a:t>
                      </a:r>
                      <a:r>
                        <a:rPr sz="18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bị</a:t>
                      </a:r>
                      <a:r>
                        <a:rPr sz="18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8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tế</a:t>
                      </a:r>
                      <a:r>
                        <a:rPr sz="18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thuộc</a:t>
                      </a:r>
                      <a:r>
                        <a:rPr sz="18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danh</a:t>
                      </a:r>
                      <a:r>
                        <a:rPr sz="18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mục</a:t>
                      </a:r>
                      <a:r>
                        <a:rPr sz="18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phải</a:t>
                      </a:r>
                      <a:r>
                        <a:rPr sz="1800" spc="1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kiểm</a:t>
                      </a:r>
                      <a:r>
                        <a:rPr sz="18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định,</a:t>
                      </a:r>
                      <a:r>
                        <a:rPr sz="18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hiệu</a:t>
                      </a:r>
                      <a:r>
                        <a:rPr sz="18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chuẩn</a:t>
                      </a:r>
                      <a:r>
                        <a:rPr sz="18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được</a:t>
                      </a:r>
                      <a:r>
                        <a:rPr sz="18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kiểm</a:t>
                      </a:r>
                      <a:r>
                        <a:rPr sz="18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định,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hiệu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chuẩn</a:t>
                      </a:r>
                      <a:r>
                        <a:rPr sz="18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theo</a:t>
                      </a:r>
                      <a:r>
                        <a:rPr sz="18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định.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 marR="59055">
                        <a:lnSpc>
                          <a:spcPts val="1800"/>
                        </a:lnSpc>
                        <a:spcBef>
                          <a:spcPts val="22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Tài</a:t>
                      </a:r>
                      <a:r>
                        <a:rPr sz="1800" spc="3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liệu</a:t>
                      </a:r>
                      <a:r>
                        <a:rPr sz="1800" spc="3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800" spc="3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minh</a:t>
                      </a:r>
                      <a:r>
                        <a:rPr sz="1800" spc="3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kết</a:t>
                      </a:r>
                      <a:r>
                        <a:rPr sz="1800" spc="3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quả</a:t>
                      </a:r>
                      <a:r>
                        <a:rPr sz="1800" spc="3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kiểm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định,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hiệu</a:t>
                      </a:r>
                      <a:r>
                        <a:rPr sz="18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chuẩn.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5.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971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 marR="54610">
                        <a:lnSpc>
                          <a:spcPts val="1800"/>
                        </a:lnSpc>
                        <a:spcBef>
                          <a:spcPts val="22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8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phận</a:t>
                      </a:r>
                      <a:r>
                        <a:rPr sz="18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8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nhân</a:t>
                      </a:r>
                      <a:r>
                        <a:rPr sz="18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sự</a:t>
                      </a:r>
                      <a:r>
                        <a:rPr sz="18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thực</a:t>
                      </a:r>
                      <a:r>
                        <a:rPr sz="18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hiện</a:t>
                      </a:r>
                      <a:r>
                        <a:rPr sz="18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nhiệm</a:t>
                      </a:r>
                      <a:r>
                        <a:rPr sz="18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vụ</a:t>
                      </a:r>
                      <a:r>
                        <a:rPr sz="18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quản</a:t>
                      </a:r>
                      <a:r>
                        <a:rPr sz="18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8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việc</a:t>
                      </a:r>
                      <a:r>
                        <a:rPr sz="18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sử</a:t>
                      </a:r>
                      <a:r>
                        <a:rPr sz="18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dụng,</a:t>
                      </a:r>
                      <a:r>
                        <a:rPr sz="18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kiểm</a:t>
                      </a:r>
                      <a:r>
                        <a:rPr sz="18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tra,</a:t>
                      </a:r>
                      <a:r>
                        <a:rPr sz="18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bảo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dưỡng,</a:t>
                      </a:r>
                      <a:r>
                        <a:rPr sz="18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bảo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trì,</a:t>
                      </a:r>
                      <a:r>
                        <a:rPr sz="18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sửa chữa,</a:t>
                      </a:r>
                      <a:r>
                        <a:rPr sz="18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kiểm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định,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hiệu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chuẩn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thiết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bị</a:t>
                      </a:r>
                      <a:r>
                        <a:rPr sz="18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tế.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 marR="60325">
                        <a:lnSpc>
                          <a:spcPts val="1800"/>
                        </a:lnSpc>
                        <a:spcBef>
                          <a:spcPts val="22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Văn</a:t>
                      </a:r>
                      <a:r>
                        <a:rPr sz="18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bản</a:t>
                      </a:r>
                      <a:r>
                        <a:rPr sz="18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phân</a:t>
                      </a:r>
                      <a:r>
                        <a:rPr sz="18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8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8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phận</a:t>
                      </a:r>
                      <a:r>
                        <a:rPr sz="18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8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nhân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sự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thực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hiện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nhiệm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vụ.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41300" y="259841"/>
          <a:ext cx="11676380" cy="58667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8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96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8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4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TT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6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CHUẨN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48789" marR="1560195" indent="-178435">
                        <a:lnSpc>
                          <a:spcPct val="125000"/>
                        </a:lnSpc>
                        <a:spcBef>
                          <a:spcPts val="655"/>
                        </a:spcBef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Hướng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dẫn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đánh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giá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và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tài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liệu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minh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pPr marR="17145" algn="ctr">
                        <a:lnSpc>
                          <a:spcPts val="1750"/>
                        </a:lnSpc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V.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50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6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chuẩn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chuyên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môn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5400">
                <a:tc>
                  <a:txBody>
                    <a:bodyPr/>
                    <a:lstStyle/>
                    <a:p>
                      <a:pPr marL="1270" algn="ctr">
                        <a:lnSpc>
                          <a:spcPts val="1750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1.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5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Điều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trị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nội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trú,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tổ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chức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trực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chuyên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môn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24/24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giờ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của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tất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cả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ngày.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1145" indent="-201930" algn="just">
                        <a:lnSpc>
                          <a:spcPts val="1750"/>
                        </a:lnSpc>
                        <a:buAutoNum type="arabicPeriod"/>
                        <a:tabLst>
                          <a:tab pos="271145" algn="l"/>
                        </a:tabLst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Giấy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phép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hoạt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động.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67970" indent="-198755" algn="just">
                        <a:lnSpc>
                          <a:spcPct val="100000"/>
                        </a:lnSpc>
                        <a:spcBef>
                          <a:spcPts val="480"/>
                        </a:spcBef>
                        <a:buAutoNum type="arabicPeriod"/>
                        <a:tabLst>
                          <a:tab pos="267970" algn="l"/>
                        </a:tabLst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Thông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tin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số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lượt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người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điều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trị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nội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trú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trong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năm.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 marR="59690" indent="224790" algn="just">
                        <a:lnSpc>
                          <a:spcPct val="93800"/>
                        </a:lnSpc>
                        <a:spcBef>
                          <a:spcPts val="545"/>
                        </a:spcBef>
                        <a:buAutoNum type="arabicPeriod"/>
                        <a:tabLst>
                          <a:tab pos="294005" algn="l"/>
                        </a:tabLst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Bản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phân</a:t>
                      </a:r>
                      <a:r>
                        <a:rPr sz="1600" spc="1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trực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của</a:t>
                      </a:r>
                      <a:r>
                        <a:rPr sz="16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viện,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hoặc</a:t>
                      </a:r>
                      <a:r>
                        <a:rPr sz="16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bản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chấm</a:t>
                      </a:r>
                      <a:r>
                        <a:rPr sz="16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công,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chấm</a:t>
                      </a:r>
                      <a:r>
                        <a:rPr sz="160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trực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hoặc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bảng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thanh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toán</a:t>
                      </a:r>
                      <a:r>
                        <a:rPr sz="1600" spc="2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chi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trả</a:t>
                      </a:r>
                      <a:r>
                        <a:rPr sz="1600" spc="20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phụ</a:t>
                      </a:r>
                      <a:r>
                        <a:rPr sz="16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cấp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trực</a:t>
                      </a:r>
                      <a:r>
                        <a:rPr sz="1600" spc="2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trong tháng.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1270" algn="ctr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2.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5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trình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khám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bệnh,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chữa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ngoại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trú.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6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6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trình</a:t>
                      </a:r>
                      <a:r>
                        <a:rPr sz="16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khám</a:t>
                      </a:r>
                      <a:r>
                        <a:rPr sz="16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bệnh,</a:t>
                      </a:r>
                      <a:r>
                        <a:rPr sz="16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chữa</a:t>
                      </a:r>
                      <a:r>
                        <a:rPr sz="16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ngoại</a:t>
                      </a:r>
                      <a:r>
                        <a:rPr sz="160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trú</a:t>
                      </a:r>
                      <a:r>
                        <a:rPr sz="160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6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phê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>
                        <a:lnSpc>
                          <a:spcPts val="180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duyệt.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005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3.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 marR="54610">
                        <a:lnSpc>
                          <a:spcPts val="1800"/>
                        </a:lnSpc>
                        <a:spcBef>
                          <a:spcPts val="26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Phổ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biến,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áp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dụng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xây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dựng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trình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chuyên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môn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khám</a:t>
                      </a:r>
                      <a:r>
                        <a:rPr sz="160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bệnh, chữa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bệnh: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algn="ctr">
                        <a:lnSpc>
                          <a:spcPts val="1755"/>
                        </a:lnSpc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3.1.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6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Phổ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biến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trình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kỹ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thuật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khám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bệnh,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chữa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tế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hoặc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>
                        <a:lnSpc>
                          <a:spcPts val="186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ban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hành.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6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Tài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liệu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minh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việc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phổ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biến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trình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kỹ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thuật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Y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 marR="61594">
                        <a:lnSpc>
                          <a:spcPts val="18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tế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hoặc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 ban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hành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trong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kỳ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đánh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giá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cho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đối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tượng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phù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hợp.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algn="ctr">
                        <a:lnSpc>
                          <a:spcPts val="1755"/>
                        </a:lnSpc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3.2.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6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Phổ</a:t>
                      </a:r>
                      <a:r>
                        <a:rPr sz="16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biến</a:t>
                      </a:r>
                      <a:r>
                        <a:rPr sz="16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hướng</a:t>
                      </a:r>
                      <a:r>
                        <a:rPr sz="1600" spc="1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dẫn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chẩn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đoán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điều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trị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6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1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6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tế</a:t>
                      </a:r>
                      <a:r>
                        <a:rPr sz="16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hoặc</a:t>
                      </a:r>
                      <a:r>
                        <a:rPr sz="1600" spc="1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bệnh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>
                        <a:lnSpc>
                          <a:spcPts val="186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ban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hành.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6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Tài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liệu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minh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việc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phổ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biến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hướng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dẫn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chẩn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đoán,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 marR="59055">
                        <a:lnSpc>
                          <a:spcPts val="18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điều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trị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6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tế</a:t>
                      </a:r>
                      <a:r>
                        <a:rPr sz="16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hoặc</a:t>
                      </a:r>
                      <a:r>
                        <a:rPr sz="1600" spc="2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2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ban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hành</a:t>
                      </a:r>
                      <a:r>
                        <a:rPr sz="1600" spc="2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trong</a:t>
                      </a:r>
                      <a:r>
                        <a:rPr sz="1600" spc="2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kỳ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đánh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giá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cho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đối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tượng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phù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hợp.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3.3.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Áp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dụng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trình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kỹ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thuật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khám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bệnh,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chữa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tế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hoặc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>
                        <a:lnSpc>
                          <a:spcPts val="186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ban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hành.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7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Văn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bản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của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việc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chỉ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đạo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tuân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thủ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thực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hiện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các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>
                        <a:lnSpc>
                          <a:spcPts val="186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trình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kỹ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thuật.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3.4.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 marR="60960">
                        <a:lnSpc>
                          <a:spcPts val="18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Áp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dụng</a:t>
                      </a:r>
                      <a:r>
                        <a:rPr sz="16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hướng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dẫn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chẩn</a:t>
                      </a:r>
                      <a:r>
                        <a:rPr sz="16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đoán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điều</a:t>
                      </a:r>
                      <a:r>
                        <a:rPr sz="16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trị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6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6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tế</a:t>
                      </a:r>
                      <a:r>
                        <a:rPr sz="160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hoặc</a:t>
                      </a:r>
                      <a:r>
                        <a:rPr sz="160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bệnh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ban</a:t>
                      </a:r>
                      <a:r>
                        <a:rPr sz="16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hành.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 marR="61594">
                        <a:lnSpc>
                          <a:spcPts val="18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Văn</a:t>
                      </a:r>
                      <a:r>
                        <a:rPr sz="1600" spc="2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bản</a:t>
                      </a:r>
                      <a:r>
                        <a:rPr sz="1600" spc="2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của</a:t>
                      </a:r>
                      <a:r>
                        <a:rPr sz="1600" spc="2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2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22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spc="2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việc</a:t>
                      </a:r>
                      <a:r>
                        <a:rPr sz="1600" spc="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chỉ</a:t>
                      </a:r>
                      <a:r>
                        <a:rPr sz="1600" spc="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đạo</a:t>
                      </a:r>
                      <a:r>
                        <a:rPr sz="1600" spc="2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tuân</a:t>
                      </a:r>
                      <a:r>
                        <a:rPr sz="1600" spc="22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thủ</a:t>
                      </a:r>
                      <a:r>
                        <a:rPr sz="1600" spc="22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thực</a:t>
                      </a:r>
                      <a:r>
                        <a:rPr sz="1600" spc="2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hiện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hướng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dẫn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chẩn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đoán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điều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trị.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98462" y="659637"/>
          <a:ext cx="11382375" cy="622426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9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76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86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4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TT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6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CHUẨN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00580" marR="1913255" indent="-178435">
                        <a:lnSpc>
                          <a:spcPct val="125000"/>
                        </a:lnSpc>
                        <a:spcBef>
                          <a:spcPts val="655"/>
                        </a:spcBef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Hướng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dẫn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đánh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giá</a:t>
                      </a:r>
                      <a:r>
                        <a:rPr sz="16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và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tài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liệu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chứng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minh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pPr marL="124460">
                        <a:lnSpc>
                          <a:spcPts val="1750"/>
                        </a:lnSpc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V.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50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Tiêu</a:t>
                      </a:r>
                      <a:r>
                        <a:rPr sz="16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chuẩn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về</a:t>
                      </a:r>
                      <a:r>
                        <a:rPr sz="16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chuyên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môn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6C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835">
                <a:tc>
                  <a:txBody>
                    <a:bodyPr/>
                    <a:lstStyle/>
                    <a:p>
                      <a:pPr marL="63500">
                        <a:lnSpc>
                          <a:spcPts val="1750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4.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5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Quản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lượng: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63500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4.1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5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Thành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lập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hệ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thống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quản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lượng.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6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Văn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bản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quyết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định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thành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lập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Hội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đồng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quản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chất lượng,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mạng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lưới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 marR="62230">
                        <a:lnSpc>
                          <a:spcPts val="18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quản</a:t>
                      </a:r>
                      <a:r>
                        <a:rPr sz="160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60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lượng,</a:t>
                      </a:r>
                      <a:r>
                        <a:rPr sz="16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văn</a:t>
                      </a:r>
                      <a:r>
                        <a:rPr sz="160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bản</a:t>
                      </a:r>
                      <a:r>
                        <a:rPr sz="160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phân</a:t>
                      </a:r>
                      <a:r>
                        <a:rPr sz="160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cán</a:t>
                      </a:r>
                      <a:r>
                        <a:rPr sz="160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làm</a:t>
                      </a:r>
                      <a:r>
                        <a:rPr sz="16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công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tác</a:t>
                      </a:r>
                      <a:r>
                        <a:rPr sz="16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quản</a:t>
                      </a:r>
                      <a:r>
                        <a:rPr sz="160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lý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lượng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phê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duyệt.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pPr marL="63500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4.2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6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chế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hoạt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động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của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hội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đồng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quản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lượng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bệnh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>
                        <a:lnSpc>
                          <a:spcPts val="18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viện.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75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Văn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bản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ban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hành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chế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phê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duyệt.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63500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4.3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6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Kế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hoạch/đề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án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cải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tiến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lượng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chung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của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toàn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bệnh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 marR="93345">
                        <a:lnSpc>
                          <a:spcPts val="18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cho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năm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hiện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tại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hoặc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cho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giai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đoạn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từ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một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đến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ba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năm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tiếp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theo.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75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Kế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hoạch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hoặc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đề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án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phê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duyệt.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63500">
                        <a:lnSpc>
                          <a:spcPts val="175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4.4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5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Chỉ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số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lượng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kết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quả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đo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lường.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1145" indent="-201930">
                        <a:lnSpc>
                          <a:spcPts val="1755"/>
                        </a:lnSpc>
                        <a:buAutoNum type="arabicPeriod"/>
                        <a:tabLst>
                          <a:tab pos="271145" algn="l"/>
                        </a:tabLst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Chỉ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số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chất lượng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phê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duyệt.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74955" indent="-205740">
                        <a:lnSpc>
                          <a:spcPts val="1860"/>
                        </a:lnSpc>
                        <a:spcBef>
                          <a:spcPts val="480"/>
                        </a:spcBef>
                        <a:buAutoNum type="arabicPeriod"/>
                        <a:tabLst>
                          <a:tab pos="274955" algn="l"/>
                        </a:tabLst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Báo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cáo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kết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quả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đo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lường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hằng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năm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theo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chỉ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số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đã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ban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hành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và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>
                        <a:lnSpc>
                          <a:spcPts val="180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được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lãnh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đạo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phê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duyệt.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63500">
                        <a:lnSpc>
                          <a:spcPts val="1760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4.5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Quản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lượng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xét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nghiệm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gồm: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kế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hoạch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quản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chất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0" marR="95250">
                        <a:lnSpc>
                          <a:spcPts val="18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lượng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xét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nghiệm,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xây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dựng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trình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hướng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dẫn,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tập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huấn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cho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nhân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viên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liên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quan,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đánh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giá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thực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hiện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kế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hoạch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quản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lý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lượng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xét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nghiệm.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1145" indent="-201930">
                        <a:lnSpc>
                          <a:spcPts val="1760"/>
                        </a:lnSpc>
                        <a:buAutoNum type="arabicPeriod"/>
                        <a:tabLst>
                          <a:tab pos="271145" algn="l"/>
                        </a:tabLst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Kế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hoạch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quản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lý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chất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lượng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xét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nghiệm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viện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ban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hành.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 marR="61594" indent="206375">
                        <a:lnSpc>
                          <a:spcPts val="1800"/>
                        </a:lnSpc>
                        <a:spcBef>
                          <a:spcPts val="640"/>
                        </a:spcBef>
                        <a:buAutoNum type="arabicPeriod"/>
                        <a:tabLst>
                          <a:tab pos="275590" algn="l"/>
                        </a:tabLst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Văn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bản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ban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hành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 quy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trình, tài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liệu,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hướng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dẫn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liên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quan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được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lãnh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đạo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phê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duyệt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triển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khai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thực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hiện.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68044">
                <a:tc>
                  <a:txBody>
                    <a:bodyPr/>
                    <a:lstStyle/>
                    <a:p>
                      <a:pPr marL="63500">
                        <a:lnSpc>
                          <a:spcPts val="1760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4.6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76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Báo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cáo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sự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cố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khoa.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9215" algn="just">
                        <a:lnSpc>
                          <a:spcPts val="17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1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hình</a:t>
                      </a:r>
                      <a:r>
                        <a:rPr sz="1600" spc="2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thức</a:t>
                      </a:r>
                      <a:r>
                        <a:rPr sz="1600" spc="1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ghi</a:t>
                      </a:r>
                      <a:r>
                        <a:rPr sz="16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nhận</a:t>
                      </a:r>
                      <a:r>
                        <a:rPr sz="16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và</a:t>
                      </a:r>
                      <a:r>
                        <a:rPr sz="16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báo</a:t>
                      </a:r>
                      <a:r>
                        <a:rPr sz="16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cáo</a:t>
                      </a:r>
                      <a:r>
                        <a:rPr sz="1600" spc="1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sự</a:t>
                      </a:r>
                      <a:r>
                        <a:rPr sz="16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cố</a:t>
                      </a:r>
                      <a:r>
                        <a:rPr sz="16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600" spc="1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theo</a:t>
                      </a:r>
                      <a:r>
                        <a:rPr sz="16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quy</a:t>
                      </a:r>
                      <a:r>
                        <a:rPr sz="1600" spc="1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định</a:t>
                      </a:r>
                      <a:r>
                        <a:rPr sz="1600" spc="2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tại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215" marR="52069" algn="just">
                        <a:lnSpc>
                          <a:spcPts val="18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Thông</a:t>
                      </a:r>
                      <a:r>
                        <a:rPr sz="160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tư</a:t>
                      </a:r>
                      <a:r>
                        <a:rPr sz="160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số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43/2018/TT-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BYT</a:t>
                      </a:r>
                      <a:r>
                        <a:rPr sz="160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ngày</a:t>
                      </a:r>
                      <a:r>
                        <a:rPr sz="160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26/12/2018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của</a:t>
                      </a:r>
                      <a:r>
                        <a:rPr sz="160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trưởng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Bộ</a:t>
                      </a:r>
                      <a:r>
                        <a:rPr sz="16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Y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tế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về hướng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dẫn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phòng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ngừa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sự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cố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khoa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trong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cơ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sở khám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bệnh,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chữa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bệnh,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bao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gồm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cả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các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giải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pháp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phòng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ngừa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tái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diễn.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38494" y="0"/>
            <a:ext cx="4144772" cy="685799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3358" y="0"/>
            <a:ext cx="4313301" cy="685799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98102" y="685800"/>
            <a:ext cx="7198359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LUẬT</a:t>
            </a:r>
            <a:r>
              <a:rPr sz="3600" b="1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3600" b="1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z="36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z="3600" b="1" spc="-1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spc="-20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4398" y="1366753"/>
            <a:ext cx="10565765" cy="54912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Mục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2.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ĐÁNH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GIÁ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0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SỞ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z="2000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z="2000" spc="-10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endParaRPr sz="2000" dirty="0">
              <a:latin typeface="Arial"/>
              <a:cs typeface="Arial"/>
            </a:endParaRPr>
          </a:p>
          <a:p>
            <a:pPr marL="461645" indent="-448945">
              <a:lnSpc>
                <a:spcPct val="100000"/>
              </a:lnSpc>
              <a:spcBef>
                <a:spcPts val="1415"/>
              </a:spcBef>
              <a:buClr>
                <a:srgbClr val="EC8428"/>
              </a:buClr>
              <a:buSzPct val="91666"/>
              <a:buFont typeface="DejaVu Sans"/>
              <a:buChar char="◾"/>
              <a:tabLst>
                <a:tab pos="461645" algn="l"/>
              </a:tabLst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Điều</a:t>
            </a:r>
            <a:r>
              <a:rPr sz="20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57.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Tiêu</a:t>
            </a:r>
            <a:r>
              <a:rPr sz="20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chuẩn</a:t>
            </a:r>
            <a:r>
              <a:rPr sz="20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0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đối</a:t>
            </a:r>
            <a:r>
              <a:rPr sz="20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với</a:t>
            </a:r>
            <a:r>
              <a:rPr sz="20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z="20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sở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20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z="20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z="20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20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endParaRPr sz="2000" dirty="0">
              <a:latin typeface="Arial"/>
              <a:cs typeface="Arial"/>
            </a:endParaRPr>
          </a:p>
          <a:p>
            <a:pPr marL="12700" marR="5080" indent="449580" algn="just">
              <a:lnSpc>
                <a:spcPct val="110000"/>
              </a:lnSpc>
              <a:spcBef>
                <a:spcPts val="1200"/>
              </a:spcBef>
              <a:buClr>
                <a:srgbClr val="EC8428"/>
              </a:buClr>
              <a:buSzPct val="91666"/>
              <a:buFont typeface="DejaVu Sans"/>
              <a:buChar char="◾"/>
              <a:tabLst>
                <a:tab pos="462280" algn="l"/>
              </a:tabLst>
            </a:pP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1.</a:t>
            </a:r>
            <a:r>
              <a:rPr sz="2000" spc="9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Tiêu</a:t>
            </a:r>
            <a:r>
              <a:rPr sz="2000" spc="8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chuẩn</a:t>
            </a:r>
            <a:r>
              <a:rPr sz="2000" spc="9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000" spc="9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000" spc="9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là</a:t>
            </a:r>
            <a:r>
              <a:rPr sz="2000" spc="8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các</a:t>
            </a:r>
            <a:r>
              <a:rPr sz="2000" spc="8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tiêu</a:t>
            </a:r>
            <a:r>
              <a:rPr sz="2000" spc="8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chuẩn,</a:t>
            </a:r>
            <a:r>
              <a:rPr sz="2000" spc="9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yêu</a:t>
            </a:r>
            <a:r>
              <a:rPr sz="2000" spc="8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cầu</a:t>
            </a:r>
            <a:r>
              <a:rPr sz="2000" spc="9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về</a:t>
            </a:r>
            <a:r>
              <a:rPr sz="2000" spc="8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quản</a:t>
            </a:r>
            <a:r>
              <a:rPr sz="2000" spc="8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lý</a:t>
            </a:r>
            <a:r>
              <a:rPr sz="2000" spc="8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và</a:t>
            </a:r>
            <a:r>
              <a:rPr sz="2000" spc="8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chuyên</a:t>
            </a:r>
            <a:r>
              <a:rPr sz="2000" spc="8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môn</a:t>
            </a:r>
            <a:r>
              <a:rPr sz="2000" spc="8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kỹ</a:t>
            </a:r>
            <a:r>
              <a:rPr sz="2000" spc="7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thuật</a:t>
            </a:r>
            <a:r>
              <a:rPr sz="2000" spc="10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dùng</a:t>
            </a:r>
            <a:r>
              <a:rPr sz="2000" spc="9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001F5F"/>
                </a:solidFill>
                <a:latin typeface="Arial"/>
                <a:cs typeface="Arial"/>
              </a:rPr>
              <a:t>làm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z="2000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sở</a:t>
            </a:r>
            <a:r>
              <a:rPr sz="2000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để</a:t>
            </a:r>
            <a:r>
              <a:rPr sz="2000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đánh</a:t>
            </a:r>
            <a:r>
              <a:rPr sz="2000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giá</a:t>
            </a:r>
            <a:r>
              <a:rPr sz="2000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000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000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của</a:t>
            </a:r>
            <a:r>
              <a:rPr sz="2000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dịch</a:t>
            </a:r>
            <a:r>
              <a:rPr sz="2000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vụ</a:t>
            </a:r>
            <a:r>
              <a:rPr sz="2000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kỹ</a:t>
            </a:r>
            <a:r>
              <a:rPr sz="2000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thuật</a:t>
            </a:r>
            <a:r>
              <a:rPr sz="2000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hoặc</a:t>
            </a:r>
            <a:r>
              <a:rPr sz="2000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của</a:t>
            </a:r>
            <a:r>
              <a:rPr sz="2000" spc="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từng</a:t>
            </a:r>
            <a:r>
              <a:rPr sz="2000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chuyên</a:t>
            </a:r>
            <a:r>
              <a:rPr sz="2000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khoa</a:t>
            </a:r>
            <a:r>
              <a:rPr sz="2000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hoặc</a:t>
            </a:r>
            <a:r>
              <a:rPr sz="2000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của</a:t>
            </a:r>
            <a:r>
              <a:rPr sz="2000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toàn</a:t>
            </a:r>
            <a:r>
              <a:rPr sz="2000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bộ</a:t>
            </a:r>
            <a:r>
              <a:rPr sz="2000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z="2000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001F5F"/>
                </a:solidFill>
                <a:latin typeface="Arial"/>
                <a:cs typeface="Arial"/>
              </a:rPr>
              <a:t>sở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20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đã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được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cấp</a:t>
            </a:r>
            <a:r>
              <a:rPr sz="20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giấy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phép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hoạt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động,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bao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 gồm:</a:t>
            </a:r>
            <a:endParaRPr sz="2000" dirty="0">
              <a:latin typeface="Arial"/>
              <a:cs typeface="Arial"/>
            </a:endParaRPr>
          </a:p>
          <a:p>
            <a:pPr marL="461645" indent="-448945">
              <a:lnSpc>
                <a:spcPct val="100000"/>
              </a:lnSpc>
              <a:spcBef>
                <a:spcPts val="1420"/>
              </a:spcBef>
              <a:buClr>
                <a:srgbClr val="EC8428"/>
              </a:buClr>
              <a:buSzPct val="91666"/>
              <a:buFont typeface="DejaVu Sans"/>
              <a:buChar char="◾"/>
              <a:tabLst>
                <a:tab pos="461645" algn="l"/>
              </a:tabLst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a)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Tiêu</a:t>
            </a:r>
            <a:r>
              <a:rPr sz="20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chuẩn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000" b="1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z="20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bản</a:t>
            </a:r>
            <a:r>
              <a:rPr sz="20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đối</a:t>
            </a:r>
            <a:r>
              <a:rPr sz="20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với</a:t>
            </a:r>
            <a:r>
              <a:rPr sz="20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z="20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sở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20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z="20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z="20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r>
              <a:rPr sz="20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do</a:t>
            </a:r>
            <a:r>
              <a:rPr sz="20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Bộ</a:t>
            </a:r>
            <a:r>
              <a:rPr sz="2000" b="1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Y</a:t>
            </a:r>
            <a:r>
              <a:rPr sz="2000" b="1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tế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ban</a:t>
            </a:r>
            <a:r>
              <a:rPr sz="20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hành;</a:t>
            </a:r>
            <a:endParaRPr sz="2000" dirty="0">
              <a:latin typeface="Arial"/>
              <a:cs typeface="Arial"/>
            </a:endParaRPr>
          </a:p>
          <a:p>
            <a:pPr marL="461645" indent="-448945">
              <a:lnSpc>
                <a:spcPct val="100000"/>
              </a:lnSpc>
              <a:spcBef>
                <a:spcPts val="1415"/>
              </a:spcBef>
              <a:buClr>
                <a:srgbClr val="EC8428"/>
              </a:buClr>
              <a:buSzPct val="91666"/>
              <a:buFont typeface="DejaVu Sans"/>
              <a:buChar char="◾"/>
              <a:tabLst>
                <a:tab pos="461645" algn="l"/>
              </a:tabLst>
            </a:pP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b)</a:t>
            </a:r>
            <a:r>
              <a:rPr sz="2000" spc="-7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Tiêu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chuẩn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nâng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cao</a:t>
            </a:r>
            <a:r>
              <a:rPr sz="20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đối</a:t>
            </a:r>
            <a:r>
              <a:rPr sz="2000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với</a:t>
            </a:r>
            <a:r>
              <a:rPr sz="20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z="20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sở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do</a:t>
            </a:r>
            <a:r>
              <a:rPr sz="20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Bộ</a:t>
            </a:r>
            <a:r>
              <a:rPr sz="20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Y</a:t>
            </a:r>
            <a:r>
              <a:rPr sz="2000" spc="-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tế</a:t>
            </a:r>
            <a:r>
              <a:rPr sz="20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ban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hành;</a:t>
            </a:r>
            <a:endParaRPr sz="2000" dirty="0">
              <a:latin typeface="Arial"/>
              <a:cs typeface="Arial"/>
            </a:endParaRPr>
          </a:p>
          <a:p>
            <a:pPr marL="461645" indent="-448945">
              <a:lnSpc>
                <a:spcPct val="100000"/>
              </a:lnSpc>
              <a:spcBef>
                <a:spcPts val="1420"/>
              </a:spcBef>
              <a:buClr>
                <a:srgbClr val="EC8428"/>
              </a:buClr>
              <a:buSzPct val="91666"/>
              <a:buFont typeface="DejaVu Sans"/>
              <a:buChar char="◾"/>
              <a:tabLst>
                <a:tab pos="461645" algn="l"/>
              </a:tabLst>
            </a:pP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c)</a:t>
            </a:r>
            <a:r>
              <a:rPr sz="2000" spc="-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Tiêu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chuẩn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đối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với</a:t>
            </a:r>
            <a:r>
              <a:rPr sz="20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từng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chuyên</a:t>
            </a:r>
            <a:r>
              <a:rPr sz="2000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khoa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hoặc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dịch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vụ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kỹ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thuật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do</a:t>
            </a:r>
            <a:r>
              <a:rPr sz="20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Bộ</a:t>
            </a:r>
            <a:r>
              <a:rPr sz="2000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Y</a:t>
            </a:r>
            <a:r>
              <a:rPr sz="2000" spc="-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tế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ban</a:t>
            </a:r>
            <a:r>
              <a:rPr sz="20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hành;</a:t>
            </a:r>
            <a:endParaRPr sz="2000" dirty="0">
              <a:latin typeface="Arial"/>
              <a:cs typeface="Arial"/>
            </a:endParaRPr>
          </a:p>
          <a:p>
            <a:pPr marL="461645" indent="-448945">
              <a:lnSpc>
                <a:spcPct val="100000"/>
              </a:lnSpc>
              <a:spcBef>
                <a:spcPts val="1415"/>
              </a:spcBef>
              <a:buClr>
                <a:srgbClr val="EC8428"/>
              </a:buClr>
              <a:buSzPct val="91666"/>
              <a:buFont typeface="DejaVu Sans"/>
              <a:buChar char="◾"/>
              <a:tabLst>
                <a:tab pos="461645" algn="l"/>
              </a:tabLst>
            </a:pP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d)</a:t>
            </a:r>
            <a:r>
              <a:rPr sz="2000" spc="-7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Tiêu</a:t>
            </a:r>
            <a:r>
              <a:rPr sz="20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chuẩn</a:t>
            </a:r>
            <a:r>
              <a:rPr sz="20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0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đối</a:t>
            </a:r>
            <a:r>
              <a:rPr sz="20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với</a:t>
            </a:r>
            <a:r>
              <a:rPr sz="20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z="20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sở</a:t>
            </a:r>
            <a:r>
              <a:rPr sz="2000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z="20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z="20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r>
              <a:rPr sz="20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hoặc</a:t>
            </a:r>
            <a:r>
              <a:rPr sz="20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từng</a:t>
            </a:r>
            <a:r>
              <a:rPr sz="20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chuyên khoa</a:t>
            </a:r>
            <a:r>
              <a:rPr sz="20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hoặc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dịch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vụ</a:t>
            </a:r>
            <a:r>
              <a:rPr sz="20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kỹ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thuật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do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tổ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chức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trong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nước,</a:t>
            </a:r>
            <a:r>
              <a:rPr sz="2000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tổ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chức</a:t>
            </a:r>
            <a:r>
              <a:rPr sz="20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nước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ngoài ban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hành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được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Bộ</a:t>
            </a:r>
            <a:r>
              <a:rPr sz="2000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Y</a:t>
            </a:r>
            <a:r>
              <a:rPr sz="2000" spc="-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tế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thừa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 nhận.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0816" y="1872487"/>
            <a:ext cx="305181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/>
              <a:t>XIN</a:t>
            </a:r>
            <a:r>
              <a:rPr spc="-120" dirty="0"/>
              <a:t> </a:t>
            </a:r>
            <a:r>
              <a:rPr dirty="0"/>
              <a:t>TRÂN</a:t>
            </a:r>
            <a:r>
              <a:rPr spc="-100" dirty="0"/>
              <a:t> </a:t>
            </a:r>
            <a:r>
              <a:rPr spc="-10" dirty="0"/>
              <a:t>TRỌNG </a:t>
            </a:r>
            <a:r>
              <a:rPr dirty="0"/>
              <a:t>CẢM</a:t>
            </a:r>
            <a:r>
              <a:rPr spc="-60" dirty="0"/>
              <a:t> </a:t>
            </a:r>
            <a:r>
              <a:rPr spc="-25" dirty="0"/>
              <a:t>ƠN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32021" y="5346191"/>
            <a:ext cx="7497826" cy="100813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32021" y="667004"/>
            <a:ext cx="3699382" cy="4581906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35290" y="667004"/>
            <a:ext cx="3694556" cy="458190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97073" y="860501"/>
            <a:ext cx="7198359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LUẬT</a:t>
            </a:r>
            <a:r>
              <a:rPr sz="3600" b="1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3600" b="1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z="36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z="3600" b="1" spc="-1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spc="-20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89430" y="1699006"/>
            <a:ext cx="10129520" cy="3790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410209" indent="450850">
              <a:lnSpc>
                <a:spcPct val="100000"/>
              </a:lnSpc>
              <a:spcBef>
                <a:spcPts val="105"/>
              </a:spcBef>
              <a:buClr>
                <a:srgbClr val="EC8428"/>
              </a:buClr>
              <a:buSzPct val="91304"/>
              <a:buFont typeface="DejaVu Sans"/>
              <a:buChar char="◾"/>
              <a:tabLst>
                <a:tab pos="463550" algn="l"/>
              </a:tabLst>
            </a:pP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Điều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58.</a:t>
            </a:r>
            <a:r>
              <a:rPr sz="23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Đánh</a:t>
            </a:r>
            <a:r>
              <a:rPr sz="23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giá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và</a:t>
            </a:r>
            <a:r>
              <a:rPr sz="2300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chứng</a:t>
            </a:r>
            <a:r>
              <a:rPr sz="2300" spc="-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nhận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3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đối</a:t>
            </a:r>
            <a:r>
              <a:rPr sz="23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với cơ</a:t>
            </a:r>
            <a:r>
              <a:rPr sz="2300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sở</a:t>
            </a:r>
            <a:r>
              <a:rPr sz="23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001F5F"/>
                </a:solidFill>
                <a:latin typeface="Arial"/>
                <a:cs typeface="Arial"/>
              </a:rPr>
              <a:t>bệnh,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z="23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endParaRPr sz="2300">
              <a:latin typeface="Arial"/>
              <a:cs typeface="Arial"/>
            </a:endParaRPr>
          </a:p>
          <a:p>
            <a:pPr marL="463550" indent="-450850">
              <a:lnSpc>
                <a:spcPct val="100000"/>
              </a:lnSpc>
              <a:spcBef>
                <a:spcPts val="1195"/>
              </a:spcBef>
              <a:buClr>
                <a:srgbClr val="EC8428"/>
              </a:buClr>
              <a:buSzPct val="91304"/>
              <a:buFont typeface="DejaVu Sans"/>
              <a:buChar char="◾"/>
              <a:tabLst>
                <a:tab pos="463550" algn="l"/>
              </a:tabLst>
            </a:pP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1.</a:t>
            </a:r>
            <a:r>
              <a:rPr sz="2300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Việc</a:t>
            </a:r>
            <a:r>
              <a:rPr sz="23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đánh</a:t>
            </a:r>
            <a:r>
              <a:rPr sz="2300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giá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và</a:t>
            </a:r>
            <a:r>
              <a:rPr sz="23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chứng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nhận</a:t>
            </a:r>
            <a:r>
              <a:rPr sz="2300" spc="-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3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300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nhằm</a:t>
            </a:r>
            <a:r>
              <a:rPr sz="23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mục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đích</a:t>
            </a:r>
            <a:r>
              <a:rPr sz="23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sau</a:t>
            </a:r>
            <a:r>
              <a:rPr sz="23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đây:</a:t>
            </a:r>
            <a:endParaRPr sz="2300">
              <a:latin typeface="Arial"/>
              <a:cs typeface="Arial"/>
            </a:endParaRPr>
          </a:p>
          <a:p>
            <a:pPr marL="12700" marR="613410" indent="450850">
              <a:lnSpc>
                <a:spcPct val="100000"/>
              </a:lnSpc>
              <a:spcBef>
                <a:spcPts val="1205"/>
              </a:spcBef>
              <a:buClr>
                <a:srgbClr val="EC8428"/>
              </a:buClr>
              <a:buSzPct val="91304"/>
              <a:buFont typeface="DejaVu Sans"/>
              <a:buChar char="◾"/>
              <a:tabLst>
                <a:tab pos="463550" algn="l"/>
              </a:tabLst>
            </a:pP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a)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Duy</a:t>
            </a:r>
            <a:r>
              <a:rPr sz="23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trì</a:t>
            </a:r>
            <a:r>
              <a:rPr sz="2300" b="1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và</a:t>
            </a:r>
            <a:r>
              <a:rPr sz="23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cải</a:t>
            </a:r>
            <a:r>
              <a:rPr sz="23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tiến</a:t>
            </a:r>
            <a:r>
              <a:rPr sz="2300" b="1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3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3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hoạt</a:t>
            </a:r>
            <a:r>
              <a:rPr sz="23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động</a:t>
            </a:r>
            <a:r>
              <a:rPr sz="23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của</a:t>
            </a:r>
            <a:r>
              <a:rPr sz="23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z="23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sở</a:t>
            </a:r>
            <a:r>
              <a:rPr sz="23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23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spc="-10" dirty="0">
                <a:solidFill>
                  <a:srgbClr val="001F5F"/>
                </a:solidFill>
                <a:latin typeface="Arial"/>
                <a:cs typeface="Arial"/>
              </a:rPr>
              <a:t>bệnh,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z="2300" b="1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spc="-20" dirty="0">
                <a:solidFill>
                  <a:srgbClr val="001F5F"/>
                </a:solidFill>
                <a:latin typeface="Arial"/>
                <a:cs typeface="Arial"/>
              </a:rPr>
              <a:t>bệnh;</a:t>
            </a:r>
            <a:endParaRPr sz="2300">
              <a:latin typeface="Arial"/>
              <a:cs typeface="Arial"/>
            </a:endParaRPr>
          </a:p>
          <a:p>
            <a:pPr marL="463550" indent="-450850">
              <a:lnSpc>
                <a:spcPct val="100000"/>
              </a:lnSpc>
              <a:spcBef>
                <a:spcPts val="1200"/>
              </a:spcBef>
              <a:buClr>
                <a:srgbClr val="EC8428"/>
              </a:buClr>
              <a:buSzPct val="91304"/>
              <a:buFont typeface="DejaVu Sans"/>
              <a:buChar char="◾"/>
              <a:tabLst>
                <a:tab pos="463550" algn="l"/>
              </a:tabLst>
            </a:pP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b)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Cung</a:t>
            </a:r>
            <a:r>
              <a:rPr sz="2300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cấp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thông</a:t>
            </a:r>
            <a:r>
              <a:rPr sz="2300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tin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để</a:t>
            </a:r>
            <a:r>
              <a:rPr sz="23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người</a:t>
            </a:r>
            <a:r>
              <a:rPr sz="2300" spc="-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và</a:t>
            </a:r>
            <a:r>
              <a:rPr sz="23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các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bên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chi</a:t>
            </a:r>
            <a:r>
              <a:rPr sz="23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trả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có</a:t>
            </a:r>
            <a:r>
              <a:rPr sz="23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thể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lựa</a:t>
            </a:r>
            <a:r>
              <a:rPr sz="23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chọn</a:t>
            </a:r>
            <a:r>
              <a:rPr sz="2300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spc="-25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endParaRPr sz="2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sở</a:t>
            </a:r>
            <a:r>
              <a:rPr sz="2300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z="2300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r>
              <a:rPr sz="2300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phù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 hợp;</a:t>
            </a:r>
            <a:endParaRPr sz="2300">
              <a:latin typeface="Arial"/>
              <a:cs typeface="Arial"/>
            </a:endParaRPr>
          </a:p>
          <a:p>
            <a:pPr marL="12700" marR="195580" indent="450850">
              <a:lnSpc>
                <a:spcPct val="100000"/>
              </a:lnSpc>
              <a:spcBef>
                <a:spcPts val="1200"/>
              </a:spcBef>
              <a:buClr>
                <a:srgbClr val="EC8428"/>
              </a:buClr>
              <a:buSzPct val="91304"/>
              <a:buFont typeface="DejaVu Sans"/>
              <a:buChar char="◾"/>
              <a:tabLst>
                <a:tab pos="463550" algn="l"/>
              </a:tabLst>
            </a:pP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c)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Làm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căn</a:t>
            </a:r>
            <a:r>
              <a:rPr sz="23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cứ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để</a:t>
            </a:r>
            <a:r>
              <a:rPr sz="23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kiến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nghị</a:t>
            </a:r>
            <a:r>
              <a:rPr sz="2300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xử lý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vi phạm</a:t>
            </a:r>
            <a:r>
              <a:rPr sz="2300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và</a:t>
            </a:r>
            <a:r>
              <a:rPr sz="23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khen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thưởng</a:t>
            </a:r>
            <a:r>
              <a:rPr sz="2300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đối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với</a:t>
            </a:r>
            <a:r>
              <a:rPr sz="23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kết</a:t>
            </a:r>
            <a:r>
              <a:rPr sz="23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spc="-25" dirty="0">
                <a:solidFill>
                  <a:srgbClr val="001F5F"/>
                </a:solidFill>
                <a:latin typeface="Arial"/>
                <a:cs typeface="Arial"/>
              </a:rPr>
              <a:t>quả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đánh</a:t>
            </a:r>
            <a:r>
              <a:rPr sz="2300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giá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theo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tiêu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chuẩn</a:t>
            </a:r>
            <a:r>
              <a:rPr sz="2300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z="2300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bản.</a:t>
            </a:r>
            <a:endParaRPr sz="23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4110" marR="5080" indent="-148463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NHỮNG</a:t>
            </a:r>
            <a:r>
              <a:rPr sz="36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ĐIỂM</a:t>
            </a:r>
            <a:r>
              <a:rPr sz="36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ĐỔI</a:t>
            </a:r>
            <a:r>
              <a:rPr sz="36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MỚI</a:t>
            </a:r>
            <a:r>
              <a:rPr sz="36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VỀ</a:t>
            </a:r>
            <a:r>
              <a:rPr sz="36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QUẢN</a:t>
            </a:r>
            <a:r>
              <a:rPr sz="36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LÝ</a:t>
            </a:r>
            <a:r>
              <a:rPr sz="36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spc="-20" dirty="0">
                <a:solidFill>
                  <a:srgbClr val="001F5F"/>
                </a:solidFill>
                <a:latin typeface="Arial"/>
                <a:cs typeface="Arial"/>
              </a:rPr>
              <a:t>CHẤT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3600" b="1" spc="-8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TRONG</a:t>
            </a:r>
            <a:r>
              <a:rPr sz="3600" b="1" spc="-8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LUẬT</a:t>
            </a:r>
            <a:r>
              <a:rPr sz="3600" b="1" spc="-7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spc="-20" dirty="0">
                <a:solidFill>
                  <a:srgbClr val="001F5F"/>
                </a:solidFill>
                <a:latin typeface="Arial"/>
                <a:cs typeface="Arial"/>
              </a:rPr>
              <a:t>KBCB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89430" y="2027229"/>
            <a:ext cx="10229850" cy="3592195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463550" indent="-450850">
              <a:lnSpc>
                <a:spcPct val="100000"/>
              </a:lnSpc>
              <a:spcBef>
                <a:spcPts val="1295"/>
              </a:spcBef>
              <a:buClr>
                <a:srgbClr val="EC8428"/>
              </a:buClr>
              <a:buSzPct val="91304"/>
              <a:buFont typeface="DejaVu Sans"/>
              <a:buChar char="◾"/>
              <a:tabLst>
                <a:tab pos="463550" algn="l"/>
              </a:tabLst>
            </a:pP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2.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Nguyên</a:t>
            </a:r>
            <a:r>
              <a:rPr sz="23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tắc</a:t>
            </a:r>
            <a:r>
              <a:rPr sz="23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đánh</a:t>
            </a:r>
            <a:r>
              <a:rPr sz="2300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giá</a:t>
            </a:r>
            <a:r>
              <a:rPr sz="23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z="2300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sở</a:t>
            </a:r>
            <a:r>
              <a:rPr sz="23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z="2300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bao</a:t>
            </a:r>
            <a:r>
              <a:rPr sz="23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gồm:</a:t>
            </a:r>
            <a:endParaRPr sz="2300">
              <a:latin typeface="Arial"/>
              <a:cs typeface="Arial"/>
            </a:endParaRPr>
          </a:p>
          <a:p>
            <a:pPr marL="463550" indent="-450850">
              <a:lnSpc>
                <a:spcPct val="100000"/>
              </a:lnSpc>
              <a:spcBef>
                <a:spcPts val="1200"/>
              </a:spcBef>
              <a:buClr>
                <a:srgbClr val="EC8428"/>
              </a:buClr>
              <a:buSzPct val="91304"/>
              <a:buFont typeface="DejaVu Sans"/>
              <a:buChar char="◾"/>
              <a:tabLst>
                <a:tab pos="463550" algn="l"/>
              </a:tabLst>
            </a:pP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a)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Độc</a:t>
            </a:r>
            <a:r>
              <a:rPr sz="23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lập,</a:t>
            </a:r>
            <a:r>
              <a:rPr sz="2300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khách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quan,</a:t>
            </a:r>
            <a:r>
              <a:rPr sz="2300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trung</a:t>
            </a:r>
            <a:r>
              <a:rPr sz="2300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thực,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công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khai,</a:t>
            </a:r>
            <a:r>
              <a:rPr sz="23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minh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bạch,</a:t>
            </a:r>
            <a:r>
              <a:rPr sz="23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đúng</a:t>
            </a:r>
            <a:r>
              <a:rPr sz="2300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pháp</a:t>
            </a:r>
            <a:r>
              <a:rPr sz="23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001F5F"/>
                </a:solidFill>
                <a:latin typeface="Arial"/>
                <a:cs typeface="Arial"/>
              </a:rPr>
              <a:t>luật;</a:t>
            </a:r>
            <a:endParaRPr sz="2300">
              <a:latin typeface="Arial"/>
              <a:cs typeface="Arial"/>
            </a:endParaRPr>
          </a:p>
          <a:p>
            <a:pPr marL="12700" marR="5080" indent="450850">
              <a:lnSpc>
                <a:spcPct val="100000"/>
              </a:lnSpc>
              <a:spcBef>
                <a:spcPts val="1200"/>
              </a:spcBef>
              <a:buClr>
                <a:srgbClr val="EC8428"/>
              </a:buClr>
              <a:buSzPct val="91304"/>
              <a:buFont typeface="DejaVu Sans"/>
              <a:buChar char="◾"/>
              <a:tabLst>
                <a:tab pos="463550" algn="l"/>
              </a:tabLst>
            </a:pP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b)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Phù</a:t>
            </a:r>
            <a:r>
              <a:rPr sz="23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hợp</a:t>
            </a:r>
            <a:r>
              <a:rPr sz="23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với</a:t>
            </a:r>
            <a:r>
              <a:rPr sz="23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tiêu</a:t>
            </a:r>
            <a:r>
              <a:rPr sz="23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chuẩn</a:t>
            </a:r>
            <a:r>
              <a:rPr sz="23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3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3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23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z="23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z="23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r>
              <a:rPr sz="2300" b="1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đã</a:t>
            </a:r>
            <a:r>
              <a:rPr sz="2300" b="1" spc="-20" dirty="0">
                <a:solidFill>
                  <a:srgbClr val="001F5F"/>
                </a:solidFill>
                <a:latin typeface="Arial"/>
                <a:cs typeface="Arial"/>
              </a:rPr>
              <a:t> được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Bộ</a:t>
            </a:r>
            <a:r>
              <a:rPr sz="2300" b="1" spc="-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Y</a:t>
            </a:r>
            <a:r>
              <a:rPr sz="2300" b="1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tế</a:t>
            </a:r>
            <a:r>
              <a:rPr sz="23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ban</a:t>
            </a:r>
            <a:r>
              <a:rPr sz="2300" b="1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hành</a:t>
            </a:r>
            <a:r>
              <a:rPr sz="23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hoặc</a:t>
            </a:r>
            <a:r>
              <a:rPr sz="2300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thừa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001F5F"/>
                </a:solidFill>
                <a:latin typeface="Arial"/>
                <a:cs typeface="Arial"/>
              </a:rPr>
              <a:t>nhận;</a:t>
            </a:r>
            <a:endParaRPr sz="2300">
              <a:latin typeface="Arial"/>
              <a:cs typeface="Arial"/>
            </a:endParaRPr>
          </a:p>
          <a:p>
            <a:pPr marL="463550" indent="-450850">
              <a:lnSpc>
                <a:spcPct val="100000"/>
              </a:lnSpc>
              <a:spcBef>
                <a:spcPts val="1200"/>
              </a:spcBef>
              <a:buClr>
                <a:srgbClr val="EC8428"/>
              </a:buClr>
              <a:buSzPct val="91304"/>
              <a:buFont typeface="DejaVu Sans"/>
              <a:buChar char="◾"/>
              <a:tabLst>
                <a:tab pos="463550" algn="l"/>
              </a:tabLst>
            </a:pP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c)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Chỉ</a:t>
            </a:r>
            <a:r>
              <a:rPr sz="23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thực</a:t>
            </a:r>
            <a:r>
              <a:rPr sz="2300" b="1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hiện</a:t>
            </a:r>
            <a:r>
              <a:rPr sz="23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đánh</a:t>
            </a:r>
            <a:r>
              <a:rPr sz="2300" b="1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giá</a:t>
            </a:r>
            <a:r>
              <a:rPr sz="23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300" b="1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3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sau</a:t>
            </a:r>
            <a:r>
              <a:rPr sz="23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khi</a:t>
            </a:r>
            <a:r>
              <a:rPr sz="23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z="23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sở</a:t>
            </a:r>
            <a:r>
              <a:rPr sz="23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23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z="23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spc="-20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endParaRPr sz="2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r>
              <a:rPr sz="2300" b="1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được</a:t>
            </a:r>
            <a:r>
              <a:rPr sz="23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cấp</a:t>
            </a:r>
            <a:r>
              <a:rPr sz="23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giấy</a:t>
            </a:r>
            <a:r>
              <a:rPr sz="23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phép</a:t>
            </a:r>
            <a:r>
              <a:rPr sz="23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hoạt</a:t>
            </a:r>
            <a:r>
              <a:rPr sz="23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động</a:t>
            </a:r>
            <a:r>
              <a:rPr sz="23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ít</a:t>
            </a:r>
            <a:r>
              <a:rPr sz="23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nhất</a:t>
            </a:r>
            <a:r>
              <a:rPr sz="23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đủ</a:t>
            </a:r>
            <a:r>
              <a:rPr sz="23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1F5F"/>
                </a:solidFill>
                <a:latin typeface="Arial"/>
                <a:cs typeface="Arial"/>
              </a:rPr>
              <a:t>12</a:t>
            </a:r>
            <a:r>
              <a:rPr sz="23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b="1" spc="-10" dirty="0">
                <a:solidFill>
                  <a:srgbClr val="001F5F"/>
                </a:solidFill>
                <a:latin typeface="Arial"/>
                <a:cs typeface="Arial"/>
              </a:rPr>
              <a:t>tháng;</a:t>
            </a:r>
            <a:endParaRPr sz="2300">
              <a:latin typeface="Arial"/>
              <a:cs typeface="Arial"/>
            </a:endParaRPr>
          </a:p>
          <a:p>
            <a:pPr marL="12700" marR="525145" indent="450850">
              <a:lnSpc>
                <a:spcPct val="100000"/>
              </a:lnSpc>
              <a:spcBef>
                <a:spcPts val="1200"/>
              </a:spcBef>
              <a:buClr>
                <a:srgbClr val="EC8428"/>
              </a:buClr>
              <a:buSzPct val="91304"/>
              <a:buFont typeface="DejaVu Sans"/>
              <a:buChar char="◾"/>
              <a:tabLst>
                <a:tab pos="463550" algn="l"/>
              </a:tabLst>
            </a:pP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d)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z="23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quan,</a:t>
            </a:r>
            <a:r>
              <a:rPr sz="2300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tổ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chức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đánh</a:t>
            </a:r>
            <a:r>
              <a:rPr sz="2300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giá,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chứng</a:t>
            </a:r>
            <a:r>
              <a:rPr sz="23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nhận</a:t>
            </a:r>
            <a:r>
              <a:rPr sz="2300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z="23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chịu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trách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001F5F"/>
                </a:solidFill>
                <a:latin typeface="Arial"/>
                <a:cs typeface="Arial"/>
              </a:rPr>
              <a:t>nhiệm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trước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pháp</a:t>
            </a:r>
            <a:r>
              <a:rPr sz="2300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luật</a:t>
            </a:r>
            <a:r>
              <a:rPr sz="23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về</a:t>
            </a:r>
            <a:r>
              <a:rPr sz="2300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kết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quả</a:t>
            </a:r>
            <a:r>
              <a:rPr sz="23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đánh</a:t>
            </a:r>
            <a:r>
              <a:rPr sz="2300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giá</a:t>
            </a:r>
            <a:r>
              <a:rPr sz="2300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001F5F"/>
                </a:solidFill>
                <a:latin typeface="Arial"/>
                <a:cs typeface="Arial"/>
              </a:rPr>
              <a:t>của</a:t>
            </a:r>
            <a:r>
              <a:rPr sz="23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001F5F"/>
                </a:solidFill>
                <a:latin typeface="Arial"/>
                <a:cs typeface="Arial"/>
              </a:rPr>
              <a:t>mình.</a:t>
            </a:r>
            <a:endParaRPr sz="23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6752" y="1919376"/>
            <a:ext cx="10304780" cy="43524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76530" indent="450850">
              <a:lnSpc>
                <a:spcPct val="110000"/>
              </a:lnSpc>
              <a:spcBef>
                <a:spcPts val="100"/>
              </a:spcBef>
              <a:buClr>
                <a:srgbClr val="EC8428"/>
              </a:buClr>
              <a:buSzPct val="90625"/>
              <a:buFont typeface="DejaVu Sans"/>
              <a:buChar char="◾"/>
              <a:tabLst>
                <a:tab pos="463550" algn="l"/>
              </a:tabLst>
            </a:pP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3.</a:t>
            </a:r>
            <a:r>
              <a:rPr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Hằng</a:t>
            </a:r>
            <a:r>
              <a:rPr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năm,</a:t>
            </a:r>
            <a:r>
              <a:rPr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sở</a:t>
            </a:r>
            <a:r>
              <a:rPr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r>
              <a:rPr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có</a:t>
            </a:r>
            <a:r>
              <a:rPr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trách</a:t>
            </a:r>
            <a:r>
              <a:rPr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nhiệm tự</a:t>
            </a:r>
            <a:r>
              <a:rPr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đánh</a:t>
            </a:r>
            <a:r>
              <a:rPr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giá</a:t>
            </a:r>
            <a:r>
              <a:rPr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theo</a:t>
            </a:r>
            <a:r>
              <a:rPr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quy</a:t>
            </a:r>
            <a:r>
              <a:rPr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định</a:t>
            </a:r>
            <a:r>
              <a:rPr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spc="-25" dirty="0">
                <a:solidFill>
                  <a:srgbClr val="001F5F"/>
                </a:solidFill>
                <a:latin typeface="Arial"/>
                <a:cs typeface="Arial"/>
              </a:rPr>
              <a:t>tại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điểm</a:t>
            </a:r>
            <a:r>
              <a:rPr b="1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a</a:t>
            </a:r>
            <a:r>
              <a:rPr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khoản 1</a:t>
            </a:r>
            <a:r>
              <a:rPr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Điều</a:t>
            </a:r>
            <a:r>
              <a:rPr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57</a:t>
            </a:r>
            <a:r>
              <a:rPr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của</a:t>
            </a:r>
            <a:r>
              <a:rPr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Luật</a:t>
            </a:r>
            <a:r>
              <a:rPr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b="1" spc="-20" dirty="0">
                <a:solidFill>
                  <a:srgbClr val="001F5F"/>
                </a:solidFill>
                <a:latin typeface="Arial"/>
                <a:cs typeface="Arial"/>
              </a:rPr>
              <a:t>này.</a:t>
            </a:r>
            <a:endParaRPr dirty="0">
              <a:latin typeface="Arial"/>
              <a:cs typeface="Arial"/>
            </a:endParaRPr>
          </a:p>
          <a:p>
            <a:pPr marL="463550" indent="-450850">
              <a:lnSpc>
                <a:spcPct val="100000"/>
              </a:lnSpc>
              <a:spcBef>
                <a:spcPts val="1390"/>
              </a:spcBef>
              <a:buClr>
                <a:srgbClr val="EC8428"/>
              </a:buClr>
              <a:buSzPct val="90625"/>
              <a:buFont typeface="DejaVu Sans"/>
              <a:buChar char="◾"/>
              <a:tabLst>
                <a:tab pos="463550" algn="l"/>
              </a:tabLst>
            </a:pP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4.</a:t>
            </a:r>
            <a:r>
              <a:rPr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Tổ</a:t>
            </a:r>
            <a:r>
              <a:rPr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chức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đánh</a:t>
            </a:r>
            <a:r>
              <a:rPr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giá,</a:t>
            </a:r>
            <a:r>
              <a:rPr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chứng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nhận</a:t>
            </a:r>
            <a:r>
              <a:rPr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sở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r>
              <a:rPr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đã</a:t>
            </a:r>
            <a:r>
              <a:rPr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được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cấp</a:t>
            </a:r>
            <a:r>
              <a:rPr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giấy</a:t>
            </a:r>
            <a:r>
              <a:rPr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chứng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nhận</a:t>
            </a:r>
            <a:endParaRPr dirty="0">
              <a:latin typeface="Arial"/>
              <a:cs typeface="Arial"/>
            </a:endParaRPr>
          </a:p>
          <a:p>
            <a:pPr marL="12700" marR="27940">
              <a:lnSpc>
                <a:spcPct val="110000"/>
              </a:lnSpc>
              <a:spcBef>
                <a:spcPts val="5"/>
              </a:spcBef>
            </a:pP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đăng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ký</a:t>
            </a:r>
            <a:r>
              <a:rPr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hoạt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động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đánh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giá</a:t>
            </a:r>
            <a:r>
              <a:rPr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sự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phù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hợp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theo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quy</a:t>
            </a:r>
            <a:r>
              <a:rPr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định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của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pháp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luật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thực</a:t>
            </a:r>
            <a:r>
              <a:rPr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hiện</a:t>
            </a:r>
            <a:r>
              <a:rPr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đánh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giá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khi</a:t>
            </a:r>
            <a:r>
              <a:rPr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có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đề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nghị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của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quan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quản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lý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nhà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nước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về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khám bệnh,</a:t>
            </a:r>
            <a:r>
              <a:rPr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hoặc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của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sở</a:t>
            </a:r>
            <a:r>
              <a:rPr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khám bệnh,</a:t>
            </a:r>
            <a:r>
              <a:rPr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pc="-10" dirty="0">
                <a:solidFill>
                  <a:srgbClr val="001F5F"/>
                </a:solidFill>
                <a:latin typeface="Arial"/>
                <a:cs typeface="Arial"/>
              </a:rPr>
              <a:t>bệnh.</a:t>
            </a:r>
            <a:endParaRPr dirty="0">
              <a:latin typeface="Arial"/>
              <a:cs typeface="Arial"/>
            </a:endParaRPr>
          </a:p>
          <a:p>
            <a:pPr marL="12700" marR="205740" indent="450850">
              <a:lnSpc>
                <a:spcPct val="110000"/>
              </a:lnSpc>
              <a:spcBef>
                <a:spcPts val="1200"/>
              </a:spcBef>
              <a:buClr>
                <a:srgbClr val="EC8428"/>
              </a:buClr>
              <a:buSzPct val="90625"/>
              <a:buFont typeface="DejaVu Sans"/>
              <a:buChar char="◾"/>
              <a:tabLst>
                <a:tab pos="463550" algn="l"/>
              </a:tabLst>
            </a:pP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5.</a:t>
            </a:r>
            <a:r>
              <a:rPr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Kết</a:t>
            </a:r>
            <a:r>
              <a:rPr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quả</a:t>
            </a:r>
            <a:r>
              <a:rPr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đánh</a:t>
            </a:r>
            <a:r>
              <a:rPr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giá</a:t>
            </a:r>
            <a:r>
              <a:rPr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chất</a:t>
            </a:r>
            <a:r>
              <a:rPr b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lượng</a:t>
            </a:r>
            <a:r>
              <a:rPr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được</a:t>
            </a:r>
            <a:r>
              <a:rPr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công</a:t>
            </a:r>
            <a:r>
              <a:rPr b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khai</a:t>
            </a:r>
            <a:r>
              <a:rPr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tại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cơ</a:t>
            </a:r>
            <a:r>
              <a:rPr b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sở</a:t>
            </a:r>
            <a:r>
              <a:rPr b="1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khám</a:t>
            </a:r>
            <a:r>
              <a:rPr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bệnh,</a:t>
            </a:r>
            <a:r>
              <a:rPr b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chữa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bệnh</a:t>
            </a:r>
            <a:r>
              <a:rPr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và</a:t>
            </a:r>
            <a:r>
              <a:rPr b="1" spc="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Hệ</a:t>
            </a:r>
            <a:r>
              <a:rPr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thống</a:t>
            </a:r>
            <a:r>
              <a:rPr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thông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tin</a:t>
            </a:r>
            <a:r>
              <a:rPr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về</a:t>
            </a:r>
            <a:r>
              <a:rPr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quản</a:t>
            </a:r>
            <a:r>
              <a:rPr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lý</a:t>
            </a:r>
            <a:r>
              <a:rPr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hoạt</a:t>
            </a:r>
            <a:r>
              <a:rPr b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động</a:t>
            </a:r>
            <a:r>
              <a:rPr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khám</a:t>
            </a:r>
            <a:r>
              <a:rPr b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bệnh,</a:t>
            </a:r>
            <a:r>
              <a:rPr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chữa</a:t>
            </a:r>
            <a:r>
              <a:rPr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bệnh.</a:t>
            </a:r>
            <a:endParaRPr dirty="0">
              <a:latin typeface="Arial"/>
              <a:cs typeface="Arial"/>
            </a:endParaRPr>
          </a:p>
          <a:p>
            <a:pPr marL="463550" indent="-450850">
              <a:lnSpc>
                <a:spcPct val="100000"/>
              </a:lnSpc>
              <a:spcBef>
                <a:spcPts val="1395"/>
              </a:spcBef>
              <a:buClr>
                <a:srgbClr val="EC8428"/>
              </a:buClr>
              <a:buSzPct val="90625"/>
              <a:buFont typeface="DejaVu Sans"/>
              <a:buChar char="◾"/>
              <a:tabLst>
                <a:tab pos="463550" algn="l"/>
              </a:tabLst>
            </a:pP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6.</a:t>
            </a:r>
            <a:r>
              <a:rPr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Căn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cứ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kết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quả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đánh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giá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quy</a:t>
            </a:r>
            <a:r>
              <a:rPr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định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tại</a:t>
            </a:r>
            <a:r>
              <a:rPr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khoản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3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và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khoản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4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Điều</a:t>
            </a:r>
            <a:r>
              <a:rPr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pc="-10" dirty="0">
                <a:solidFill>
                  <a:srgbClr val="001F5F"/>
                </a:solidFill>
                <a:latin typeface="Arial"/>
                <a:cs typeface="Arial"/>
              </a:rPr>
              <a:t>này,</a:t>
            </a:r>
            <a:r>
              <a:rPr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quan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quản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lý</a:t>
            </a:r>
            <a:r>
              <a:rPr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nhà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nước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về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endParaRPr dirty="0">
              <a:latin typeface="Arial"/>
              <a:cs typeface="Arial"/>
            </a:endParaRPr>
          </a:p>
          <a:p>
            <a:pPr marL="12700" marR="5080">
              <a:lnSpc>
                <a:spcPct val="110000"/>
              </a:lnSpc>
            </a:pP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thực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hiện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kiểm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tra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kết</a:t>
            </a:r>
            <a:r>
              <a:rPr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quả</a:t>
            </a:r>
            <a:r>
              <a:rPr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đánh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giá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chất</a:t>
            </a:r>
            <a:r>
              <a:rPr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lượng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đối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với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cơ</a:t>
            </a:r>
            <a:r>
              <a:rPr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sở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r>
              <a:rPr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thuộc</a:t>
            </a:r>
            <a:r>
              <a:rPr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thẩm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quyền quản</a:t>
            </a:r>
            <a:r>
              <a:rPr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lý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theo</a:t>
            </a:r>
            <a:r>
              <a:rPr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nguyên tắc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quản</a:t>
            </a:r>
            <a:r>
              <a:rPr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lý</a:t>
            </a:r>
            <a:r>
              <a:rPr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1F5F"/>
                </a:solidFill>
                <a:latin typeface="Arial"/>
                <a:cs typeface="Arial"/>
              </a:rPr>
              <a:t>rủi</a:t>
            </a:r>
            <a:r>
              <a:rPr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pc="-25" dirty="0">
                <a:solidFill>
                  <a:srgbClr val="001F5F"/>
                </a:solidFill>
                <a:latin typeface="Arial"/>
                <a:cs typeface="Arial"/>
              </a:rPr>
              <a:t>ro.</a:t>
            </a:r>
            <a:endParaRPr dirty="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01676" rIns="0" bIns="0" rtlCol="0">
            <a:spAutoFit/>
          </a:bodyPr>
          <a:lstStyle/>
          <a:p>
            <a:pPr marL="197358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LUẬT</a:t>
            </a:r>
            <a:r>
              <a:rPr sz="3600" b="1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KHÁM</a:t>
            </a:r>
            <a:r>
              <a:rPr sz="3600" b="1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BỆNH,</a:t>
            </a:r>
            <a:r>
              <a:rPr sz="36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1F5F"/>
                </a:solidFill>
                <a:latin typeface="Arial"/>
                <a:cs typeface="Arial"/>
              </a:rPr>
              <a:t>CHỮA</a:t>
            </a:r>
            <a:r>
              <a:rPr sz="3600" b="1" spc="-1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600" b="1" spc="-20" dirty="0">
                <a:solidFill>
                  <a:srgbClr val="001F5F"/>
                </a:solidFill>
                <a:latin typeface="Arial"/>
                <a:cs typeface="Arial"/>
              </a:rPr>
              <a:t>BỆNH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9993" y="985469"/>
            <a:ext cx="10828020" cy="39719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4450" algn="ctr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rgbClr val="404040"/>
                </a:solidFill>
                <a:latin typeface="Arial"/>
                <a:cs typeface="Arial"/>
              </a:rPr>
              <a:t>BỘ</a:t>
            </a:r>
            <a:r>
              <a:rPr sz="2800" spc="-6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404040"/>
                </a:solidFill>
                <a:latin typeface="Arial"/>
                <a:cs typeface="Arial"/>
              </a:rPr>
              <a:t>CÔNG</a:t>
            </a:r>
            <a:r>
              <a:rPr sz="28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404040"/>
                </a:solidFill>
                <a:latin typeface="Arial"/>
                <a:cs typeface="Arial"/>
              </a:rPr>
              <a:t>CỤ</a:t>
            </a:r>
            <a:endParaRPr sz="2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90"/>
              </a:spcBef>
            </a:pPr>
            <a:endParaRPr sz="2800" dirty="0">
              <a:latin typeface="Arial"/>
              <a:cs typeface="Arial"/>
            </a:endParaRPr>
          </a:p>
          <a:p>
            <a:pPr marL="318770" indent="-306070">
              <a:lnSpc>
                <a:spcPct val="100000"/>
              </a:lnSpc>
              <a:buClr>
                <a:srgbClr val="EC8428"/>
              </a:buClr>
              <a:buSzPct val="91071"/>
              <a:buFont typeface="DejaVu Sans"/>
              <a:buChar char="◾"/>
              <a:tabLst>
                <a:tab pos="318770" algn="l"/>
              </a:tabLst>
            </a:pP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Bộ</a:t>
            </a:r>
            <a:r>
              <a:rPr sz="2800" spc="-5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công</a:t>
            </a:r>
            <a:r>
              <a:rPr sz="2800" spc="-5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cụ</a:t>
            </a:r>
            <a:r>
              <a:rPr sz="2800" spc="-3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được</a:t>
            </a:r>
            <a:r>
              <a:rPr sz="2800" spc="-3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sử</a:t>
            </a:r>
            <a:r>
              <a:rPr sz="2800" spc="-4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dụng</a:t>
            </a:r>
            <a:r>
              <a:rPr sz="2800" spc="-25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để</a:t>
            </a:r>
            <a:r>
              <a:rPr sz="2800" spc="-5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đánh</a:t>
            </a:r>
            <a:r>
              <a:rPr sz="2800" spc="-3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giá</a:t>
            </a:r>
            <a:r>
              <a:rPr sz="2800" spc="-5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chất</a:t>
            </a:r>
            <a:r>
              <a:rPr sz="2800" spc="-5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lượng</a:t>
            </a:r>
            <a:r>
              <a:rPr sz="2800" spc="-25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bệnh</a:t>
            </a:r>
            <a:r>
              <a:rPr sz="2800" spc="-3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viện</a:t>
            </a:r>
            <a:r>
              <a:rPr sz="2800" spc="-4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như</a:t>
            </a:r>
            <a:r>
              <a:rPr sz="2800" spc="-4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spc="-20" dirty="0">
                <a:solidFill>
                  <a:srgbClr val="333333"/>
                </a:solidFill>
                <a:latin typeface="Carlito"/>
                <a:cs typeface="Carlito"/>
              </a:rPr>
              <a:t>sau:</a:t>
            </a:r>
            <a:endParaRPr sz="2800" dirty="0">
              <a:latin typeface="Carlito"/>
              <a:cs typeface="Carlito"/>
            </a:endParaRPr>
          </a:p>
          <a:p>
            <a:pPr marL="318770" indent="-306070">
              <a:lnSpc>
                <a:spcPct val="100000"/>
              </a:lnSpc>
              <a:spcBef>
                <a:spcPts val="1275"/>
              </a:spcBef>
              <a:buClr>
                <a:srgbClr val="EC8428"/>
              </a:buClr>
              <a:buSzPct val="91071"/>
              <a:buFont typeface="DejaVu Sans"/>
              <a:buChar char="◾"/>
              <a:tabLst>
                <a:tab pos="318770" algn="l"/>
              </a:tabLst>
            </a:pP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1-</a:t>
            </a:r>
            <a:r>
              <a:rPr sz="2800" b="1" spc="-3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Bộ</a:t>
            </a:r>
            <a:r>
              <a:rPr sz="2800" b="1" spc="-5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tiêu</a:t>
            </a:r>
            <a:r>
              <a:rPr sz="2800" b="1" spc="-4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chí</a:t>
            </a:r>
            <a:r>
              <a:rPr sz="2800" b="1" spc="-4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chất</a:t>
            </a:r>
            <a:r>
              <a:rPr sz="2800" b="1" spc="-4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lượng</a:t>
            </a:r>
            <a:r>
              <a:rPr sz="2800" b="1" spc="-5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bệnh</a:t>
            </a:r>
            <a:r>
              <a:rPr sz="2800" b="1" spc="-5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viện</a:t>
            </a:r>
            <a:r>
              <a:rPr sz="2800" b="1" spc="-3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Việt</a:t>
            </a:r>
            <a:r>
              <a:rPr sz="2800" b="1" spc="-4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Nam</a:t>
            </a:r>
            <a:r>
              <a:rPr sz="2800" b="1" spc="-3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(83</a:t>
            </a:r>
            <a:r>
              <a:rPr sz="2800" b="1" spc="-4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tiêu</a:t>
            </a:r>
            <a:r>
              <a:rPr sz="2800" b="1" spc="-5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spc="-20" dirty="0">
                <a:solidFill>
                  <a:srgbClr val="FF0000"/>
                </a:solidFill>
                <a:latin typeface="Carlito"/>
                <a:cs typeface="Carlito"/>
              </a:rPr>
              <a:t>chí)</a:t>
            </a:r>
            <a:endParaRPr sz="2800" dirty="0">
              <a:latin typeface="Carlito"/>
              <a:cs typeface="Carlito"/>
            </a:endParaRPr>
          </a:p>
          <a:p>
            <a:pPr marL="318770" marR="622935" indent="-306705">
              <a:lnSpc>
                <a:spcPct val="100000"/>
              </a:lnSpc>
              <a:spcBef>
                <a:spcPts val="1270"/>
              </a:spcBef>
              <a:buClr>
                <a:srgbClr val="EC8428"/>
              </a:buClr>
              <a:buSzPct val="91071"/>
              <a:buFont typeface="DejaVu Sans"/>
              <a:buChar char="◾"/>
              <a:tabLst>
                <a:tab pos="318770" algn="l"/>
              </a:tabLst>
            </a:pP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2.</a:t>
            </a:r>
            <a:r>
              <a:rPr sz="2800" b="1" spc="-5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Tiêu</a:t>
            </a:r>
            <a:r>
              <a:rPr sz="2800" b="1" spc="-3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chuẩn</a:t>
            </a:r>
            <a:r>
              <a:rPr sz="2800" b="1" spc="-4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chất</a:t>
            </a:r>
            <a:r>
              <a:rPr sz="2800" b="1" spc="-5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lượng</a:t>
            </a:r>
            <a:r>
              <a:rPr sz="2800" b="1" spc="-6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đối</a:t>
            </a:r>
            <a:r>
              <a:rPr sz="2800" b="1" spc="-6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với</a:t>
            </a:r>
            <a:r>
              <a:rPr sz="2800" b="1" spc="-4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từng</a:t>
            </a:r>
            <a:r>
              <a:rPr sz="2800" b="1" spc="-6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chuyên</a:t>
            </a:r>
            <a:r>
              <a:rPr sz="2800" b="1" spc="-4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khoa</a:t>
            </a:r>
            <a:r>
              <a:rPr sz="2800" b="1" spc="-5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hoặc</a:t>
            </a:r>
            <a:r>
              <a:rPr sz="2800" b="1" spc="-4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dịch</a:t>
            </a:r>
            <a:r>
              <a:rPr sz="2800" b="1" spc="-6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vụ</a:t>
            </a:r>
            <a:r>
              <a:rPr sz="2800" b="1" spc="-4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spc="-25" dirty="0">
                <a:solidFill>
                  <a:srgbClr val="FF0000"/>
                </a:solidFill>
                <a:latin typeface="Carlito"/>
                <a:cs typeface="Carlito"/>
              </a:rPr>
              <a:t>kỹ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thuật</a:t>
            </a:r>
            <a:r>
              <a:rPr sz="2800" b="1" spc="-5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do</a:t>
            </a:r>
            <a:r>
              <a:rPr sz="2800" b="1" spc="-6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Bộ</a:t>
            </a:r>
            <a:r>
              <a:rPr sz="2800" b="1" spc="-6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Y</a:t>
            </a:r>
            <a:r>
              <a:rPr sz="2800" b="1" spc="-6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tế</a:t>
            </a:r>
            <a:r>
              <a:rPr sz="2800" b="1" spc="-5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ban</a:t>
            </a:r>
            <a:r>
              <a:rPr sz="2800" b="1" spc="-6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hành</a:t>
            </a:r>
            <a:r>
              <a:rPr sz="2800" b="1" spc="-6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(Chất</a:t>
            </a:r>
            <a:r>
              <a:rPr sz="2800" b="1" spc="-4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lượng</a:t>
            </a:r>
            <a:r>
              <a:rPr sz="2800" b="1" spc="-4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xét</a:t>
            </a:r>
            <a:r>
              <a:rPr sz="2800" b="1" spc="-4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nghiệm,</a:t>
            </a:r>
            <a:r>
              <a:rPr sz="2800" b="1" spc="-4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spc="-95" dirty="0">
                <a:solidFill>
                  <a:srgbClr val="FF0000"/>
                </a:solidFill>
                <a:latin typeface="Carlito"/>
                <a:cs typeface="Carlito"/>
              </a:rPr>
              <a:t>AT</a:t>
            </a:r>
            <a:r>
              <a:rPr sz="2800" b="1" spc="-5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phẫu</a:t>
            </a:r>
            <a:r>
              <a:rPr sz="2800" b="1" spc="-7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spc="-10" dirty="0">
                <a:solidFill>
                  <a:srgbClr val="FF0000"/>
                </a:solidFill>
                <a:latin typeface="Carlito"/>
                <a:cs typeface="Carlito"/>
              </a:rPr>
              <a:t>thuật).</a:t>
            </a:r>
            <a:endParaRPr sz="2800" dirty="0">
              <a:latin typeface="Carlito"/>
              <a:cs typeface="Carlito"/>
            </a:endParaRPr>
          </a:p>
          <a:p>
            <a:pPr marL="318770" marR="5080" indent="-306705">
              <a:lnSpc>
                <a:spcPct val="100699"/>
              </a:lnSpc>
              <a:spcBef>
                <a:spcPts val="1255"/>
              </a:spcBef>
              <a:buClr>
                <a:srgbClr val="EC8428"/>
              </a:buClr>
              <a:buSzPct val="91071"/>
              <a:buFont typeface="DejaVu Sans"/>
              <a:buChar char="◾"/>
              <a:tabLst>
                <a:tab pos="318770" algn="l"/>
                <a:tab pos="2926715" algn="l"/>
              </a:tabLst>
            </a:pPr>
            <a:r>
              <a:rPr sz="2800" b="1" spc="-25" dirty="0">
                <a:solidFill>
                  <a:srgbClr val="FF0000"/>
                </a:solidFill>
                <a:latin typeface="Carlito"/>
                <a:cs typeface="Carlito"/>
              </a:rPr>
              <a:t>3-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Tiêu</a:t>
            </a:r>
            <a:r>
              <a:rPr sz="2800" b="1" spc="-2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chuẩn</a:t>
            </a:r>
            <a:r>
              <a:rPr sz="2800" b="1" spc="-5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chất</a:t>
            </a:r>
            <a:r>
              <a:rPr sz="2800" b="1" spc="-4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lượng</a:t>
            </a:r>
            <a:r>
              <a:rPr sz="2800" b="1" spc="-5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cơ</a:t>
            </a:r>
            <a:r>
              <a:rPr sz="2800" b="1" spc="-7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rlito"/>
                <a:cs typeface="Carlito"/>
              </a:rPr>
              <a:t>bản</a:t>
            </a:r>
            <a:r>
              <a:rPr sz="2800" b="1" spc="-2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đối</a:t>
            </a:r>
            <a:r>
              <a:rPr sz="2800" spc="-45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với</a:t>
            </a:r>
            <a:r>
              <a:rPr sz="2800" spc="-55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cơ</a:t>
            </a:r>
            <a:r>
              <a:rPr sz="2800" spc="-45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sở</a:t>
            </a:r>
            <a:r>
              <a:rPr sz="2800" spc="-4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khám</a:t>
            </a:r>
            <a:r>
              <a:rPr sz="2800" spc="-5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bệnh,</a:t>
            </a:r>
            <a:r>
              <a:rPr sz="2800" spc="-3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chữa</a:t>
            </a:r>
            <a:r>
              <a:rPr sz="2800" spc="-45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bệnh</a:t>
            </a:r>
            <a:r>
              <a:rPr sz="2800" spc="-4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spc="-25" dirty="0">
                <a:solidFill>
                  <a:srgbClr val="333333"/>
                </a:solidFill>
                <a:latin typeface="Carlito"/>
                <a:cs typeface="Carlito"/>
              </a:rPr>
              <a:t>do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Bộ</a:t>
            </a:r>
            <a:r>
              <a:rPr sz="2800" spc="-35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Y</a:t>
            </a:r>
            <a:r>
              <a:rPr sz="2800" spc="-3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tế</a:t>
            </a:r>
            <a:r>
              <a:rPr sz="2800" spc="-35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ban</a:t>
            </a:r>
            <a:r>
              <a:rPr sz="2800" spc="-15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spc="-20" dirty="0">
                <a:solidFill>
                  <a:srgbClr val="333333"/>
                </a:solidFill>
                <a:latin typeface="Carlito"/>
                <a:cs typeface="Carlito"/>
              </a:rPr>
              <a:t>hành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	-</a:t>
            </a:r>
            <a:r>
              <a:rPr sz="2800" spc="-3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THÔNG</a:t>
            </a:r>
            <a:r>
              <a:rPr sz="2800" spc="-2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TƯ</a:t>
            </a:r>
            <a:r>
              <a:rPr sz="2800" spc="-4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dirty="0">
                <a:solidFill>
                  <a:srgbClr val="333333"/>
                </a:solidFill>
                <a:latin typeface="Carlito"/>
                <a:cs typeface="Carlito"/>
              </a:rPr>
              <a:t>SỐ</a:t>
            </a:r>
            <a:r>
              <a:rPr sz="2800" spc="-2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2800" spc="-10" dirty="0">
                <a:solidFill>
                  <a:srgbClr val="333333"/>
                </a:solidFill>
                <a:latin typeface="Carlito"/>
                <a:cs typeface="Carlito"/>
              </a:rPr>
              <a:t>35/2024/TT-</a:t>
            </a:r>
            <a:r>
              <a:rPr sz="2800" spc="-25" dirty="0">
                <a:solidFill>
                  <a:srgbClr val="333333"/>
                </a:solidFill>
                <a:latin typeface="Carlito"/>
                <a:cs typeface="Carlito"/>
              </a:rPr>
              <a:t>BYT</a:t>
            </a:r>
            <a:endParaRPr sz="2800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5799" y="1702435"/>
            <a:ext cx="1002157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9230" marR="5080" indent="-177165">
              <a:lnSpc>
                <a:spcPct val="100000"/>
              </a:lnSpc>
              <a:spcBef>
                <a:spcPts val="95"/>
              </a:spcBef>
            </a:pPr>
            <a:r>
              <a:rPr dirty="0"/>
              <a:t>THÔNG</a:t>
            </a:r>
            <a:r>
              <a:rPr spc="-85" dirty="0"/>
              <a:t> </a:t>
            </a:r>
            <a:r>
              <a:rPr dirty="0"/>
              <a:t>TƯ</a:t>
            </a:r>
            <a:r>
              <a:rPr spc="-50" dirty="0"/>
              <a:t> </a:t>
            </a:r>
            <a:r>
              <a:rPr dirty="0"/>
              <a:t>SỐ</a:t>
            </a:r>
            <a:r>
              <a:rPr spc="-60" dirty="0"/>
              <a:t> </a:t>
            </a:r>
            <a:r>
              <a:rPr spc="-35" dirty="0"/>
              <a:t>35/2024/TT-</a:t>
            </a:r>
            <a:r>
              <a:rPr dirty="0"/>
              <a:t>BYT</a:t>
            </a:r>
            <a:r>
              <a:rPr spc="-65" dirty="0"/>
              <a:t> </a:t>
            </a:r>
            <a:r>
              <a:rPr dirty="0"/>
              <a:t>NGÀY</a:t>
            </a:r>
            <a:r>
              <a:rPr spc="-95" dirty="0"/>
              <a:t> </a:t>
            </a:r>
            <a:r>
              <a:rPr spc="-20" dirty="0"/>
              <a:t>16/11/2024</a:t>
            </a:r>
            <a:r>
              <a:rPr spc="-35" dirty="0"/>
              <a:t> </a:t>
            </a:r>
            <a:r>
              <a:rPr dirty="0"/>
              <a:t>QUY</a:t>
            </a:r>
            <a:r>
              <a:rPr spc="-100" dirty="0"/>
              <a:t> </a:t>
            </a:r>
            <a:r>
              <a:rPr spc="-20" dirty="0"/>
              <a:t>ĐỊNH </a:t>
            </a:r>
            <a:r>
              <a:rPr dirty="0"/>
              <a:t>TIÊU</a:t>
            </a:r>
            <a:r>
              <a:rPr spc="-70" dirty="0"/>
              <a:t> </a:t>
            </a:r>
            <a:r>
              <a:rPr dirty="0"/>
              <a:t>CHUẨN</a:t>
            </a:r>
            <a:r>
              <a:rPr spc="-40" dirty="0"/>
              <a:t> </a:t>
            </a:r>
            <a:r>
              <a:rPr dirty="0"/>
              <a:t>CHẤT</a:t>
            </a:r>
            <a:r>
              <a:rPr spc="-105" dirty="0"/>
              <a:t> </a:t>
            </a:r>
            <a:r>
              <a:rPr dirty="0"/>
              <a:t>LƯỢNG</a:t>
            </a:r>
            <a:r>
              <a:rPr spc="-55" dirty="0"/>
              <a:t> </a:t>
            </a:r>
            <a:r>
              <a:rPr dirty="0"/>
              <a:t>CƠ</a:t>
            </a:r>
            <a:r>
              <a:rPr spc="-55" dirty="0"/>
              <a:t> </a:t>
            </a:r>
            <a:r>
              <a:rPr dirty="0"/>
              <a:t>BẢN</a:t>
            </a:r>
            <a:r>
              <a:rPr spc="-70" dirty="0"/>
              <a:t> </a:t>
            </a:r>
            <a:r>
              <a:rPr dirty="0"/>
              <a:t>ĐỐI</a:t>
            </a:r>
            <a:r>
              <a:rPr spc="-70" dirty="0"/>
              <a:t> </a:t>
            </a:r>
            <a:r>
              <a:rPr dirty="0"/>
              <a:t>VỚI</a:t>
            </a:r>
            <a:r>
              <a:rPr spc="-70" dirty="0"/>
              <a:t> </a:t>
            </a:r>
            <a:r>
              <a:rPr dirty="0"/>
              <a:t>BỆNH</a:t>
            </a:r>
            <a:r>
              <a:rPr spc="-65" dirty="0"/>
              <a:t> </a:t>
            </a:r>
            <a:r>
              <a:rPr spc="-20" dirty="0"/>
              <a:t>VIỆN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2247392"/>
            <a:ext cx="18002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NỘI</a:t>
            </a:r>
            <a:r>
              <a:rPr spc="-55" dirty="0"/>
              <a:t> </a:t>
            </a:r>
            <a:r>
              <a:rPr spc="-20" dirty="0"/>
              <a:t>DUNG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2759201"/>
            <a:ext cx="3237865" cy="1242060"/>
          </a:xfrm>
          <a:prstGeom prst="rect">
            <a:avLst/>
          </a:prstGeom>
        </p:spPr>
        <p:txBody>
          <a:bodyPr vert="horz" wrap="square" lIns="0" tIns="143510" rIns="0" bIns="0" rtlCol="0">
            <a:spAutoFit/>
          </a:bodyPr>
          <a:lstStyle/>
          <a:p>
            <a:pPr marL="262255" indent="-249554">
              <a:lnSpc>
                <a:spcPct val="100000"/>
              </a:lnSpc>
              <a:spcBef>
                <a:spcPts val="1130"/>
              </a:spcBef>
              <a:buAutoNum type="arabicPeriod"/>
              <a:tabLst>
                <a:tab pos="262255" algn="l"/>
              </a:tabLst>
            </a:pP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THÔNG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TƯ</a:t>
            </a:r>
            <a:r>
              <a:rPr sz="1800" spc="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35/2024/TT-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BYT</a:t>
            </a:r>
            <a:endParaRPr sz="1800">
              <a:latin typeface="Arial"/>
              <a:cs typeface="Arial"/>
            </a:endParaRPr>
          </a:p>
          <a:p>
            <a:pPr marL="266700" indent="-254000">
              <a:lnSpc>
                <a:spcPct val="100000"/>
              </a:lnSpc>
              <a:spcBef>
                <a:spcPts val="1035"/>
              </a:spcBef>
              <a:buAutoNum type="arabicPeriod"/>
              <a:tabLst>
                <a:tab pos="266700" algn="l"/>
              </a:tabLst>
            </a:pP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PHỤ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LỤC HƯỚNG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DẪN</a:t>
            </a:r>
            <a:endParaRPr sz="1800">
              <a:latin typeface="Arial"/>
              <a:cs typeface="Arial"/>
            </a:endParaRPr>
          </a:p>
          <a:p>
            <a:pPr marL="266700" indent="-254000">
              <a:lnSpc>
                <a:spcPct val="100000"/>
              </a:lnSpc>
              <a:spcBef>
                <a:spcPts val="1030"/>
              </a:spcBef>
              <a:buAutoNum type="arabicPeriod"/>
              <a:tabLst>
                <a:tab pos="266700" algn="l"/>
              </a:tabLst>
            </a:pP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KẾT</a:t>
            </a:r>
            <a:r>
              <a:rPr sz="1800" spc="-5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LUẬN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884421" y="818133"/>
            <a:ext cx="8096884" cy="5770245"/>
            <a:chOff x="3884421" y="818133"/>
            <a:chExt cx="8096884" cy="577024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84421" y="818133"/>
              <a:ext cx="4205224" cy="476834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73110" y="3613035"/>
              <a:ext cx="4108069" cy="297522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5063</Words>
  <Application>Microsoft Office PowerPoint</Application>
  <PresentationFormat>Widescreen</PresentationFormat>
  <Paragraphs>488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Carlito</vt:lpstr>
      <vt:lpstr>DejaVu Sans</vt:lpstr>
      <vt:lpstr>Times New Roman</vt:lpstr>
      <vt:lpstr>Office Theme</vt:lpstr>
      <vt:lpstr>THÔNG TƯ 35/2024/TT-BYT NGÀY 16/11/2024 QUY ĐỊNH TIÊU CHUẨN CHẤT LƯỢNG CƠ BẢN ĐỐI VỚI BỆNH VIỆN</vt:lpstr>
      <vt:lpstr>LUẬT KHÁM BỆNH, CHỮA BỆNH</vt:lpstr>
      <vt:lpstr>LUẬT KHÁM BỆNH, CHỮA BỆNH</vt:lpstr>
      <vt:lpstr>LUẬT KHÁM BỆNH, CHỮA BỆNH</vt:lpstr>
      <vt:lpstr>NHỮNG ĐIỂM ĐỔI MỚI VỀ QUẢN LÝ CHẤT LƯỢNG TRONG LUẬT KBCB</vt:lpstr>
      <vt:lpstr>LUẬT KHÁM BỆNH, CHỮA BỆNH</vt:lpstr>
      <vt:lpstr>PowerPoint Presentation</vt:lpstr>
      <vt:lpstr>THÔNG TƯ SỐ 35/2024/TT-BYT NGÀY 16/11/2024 QUY ĐỊNH TIÊU CHUẨN CHẤT LƯỢNG CƠ BẢN ĐỐI VỚI BỆNH VIỆN</vt:lpstr>
      <vt:lpstr>NỘI DUNG</vt:lpstr>
      <vt:lpstr>PowerPoint Presentation</vt:lpstr>
      <vt:lpstr>ĐIỀU 1. TIÊU CHUẨN CHẤT LƯỢNG CƠ BẢN ĐỐI VỚI BỆNH VIỆN</vt:lpstr>
      <vt:lpstr>ĐIỀU 2. TỔ CHỨC THỰC HIỆN</vt:lpstr>
      <vt:lpstr>ĐIỀU 3. ĐIỀU KHOẢN THI HÀNH</vt:lpstr>
      <vt:lpstr>PHỤ LỤC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HƯỚNG DẪN ĐÁNH GIÁ TIÊU CHUẨN CHẤT LƯỢNG CƠ BẢN ĐỐI VỚI BỆNH VIỆN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XIN TRÂN TRỌNG CẢM ƠN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THÔNG TƯ 35/2024/TT-BYT NGÀY 16/11/2024 QUY ĐỊNH TIÊU CHUẨN CHẤT LƯỢNG CƠ BẢN ĐỐI VỚI BỆNH VIỆN</dc:title>
  <dc:creator>Khanh Luong</dc:creator>
  <cp:lastModifiedBy>Admin</cp:lastModifiedBy>
  <cp:revision>1</cp:revision>
  <dcterms:created xsi:type="dcterms:W3CDTF">2024-12-10T15:03:29Z</dcterms:created>
  <dcterms:modified xsi:type="dcterms:W3CDTF">2024-12-10T23:42:20Z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2024-12-04T00:00:00Z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2024-12-10T00:00:00Z</vt:filetime>
  </property>
  <property fmtid="{D5CDD505-2E9C-101B-9397-08002B2CF9AE}" pid="5" name="Producer">
    <vt:lpwstr>3-Heights(TM) PDF Security Shell 4.8.25.2 (http://www.pdf-tools.com)</vt:lpwstr>
  </property>
</Properties>
</file>