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300" r:id="rId6"/>
    <p:sldId id="261" r:id="rId7"/>
    <p:sldId id="262" r:id="rId8"/>
    <p:sldId id="277" r:id="rId9"/>
    <p:sldId id="264" r:id="rId10"/>
    <p:sldId id="278" r:id="rId11"/>
    <p:sldId id="279" r:id="rId12"/>
    <p:sldId id="280" r:id="rId13"/>
    <p:sldId id="283" r:id="rId14"/>
    <p:sldId id="284" r:id="rId15"/>
    <p:sldId id="285" r:id="rId16"/>
    <p:sldId id="286" r:id="rId17"/>
    <p:sldId id="289" r:id="rId18"/>
    <p:sldId id="290" r:id="rId19"/>
    <p:sldId id="291" r:id="rId20"/>
    <p:sldId id="292" r:id="rId21"/>
    <p:sldId id="293" r:id="rId22"/>
    <p:sldId id="294" r:id="rId23"/>
    <p:sldId id="295" r:id="rId24"/>
    <p:sldId id="296" r:id="rId25"/>
    <p:sldId id="297" r:id="rId26"/>
    <p:sldId id="298" r:id="rId27"/>
    <p:sldId id="2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400" d="100"/>
          <a:sy n="400" d="100"/>
        </p:scale>
        <p:origin x="-14484" y="-520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B3EA-85F9-DA1E-E6CA-83FCB8D5E7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EE35D5-2069-F3BA-DFB5-F133F1BE92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57F7F4-2577-2A81-07DE-AD0605075751}"/>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5" name="Footer Placeholder 4">
            <a:extLst>
              <a:ext uri="{FF2B5EF4-FFF2-40B4-BE49-F238E27FC236}">
                <a16:creationId xmlns:a16="http://schemas.microsoft.com/office/drawing/2014/main" id="{ED3E93F0-49C5-9248-6F81-8E7EA9F32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0A031-189E-6840-5017-F187DA05E24C}"/>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3665838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B97D1-0AB2-596D-79B4-A1A8AF680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75C8D3-B23E-D0FB-821C-DB28E28404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62FD37-FFA2-9843-9D7C-FD84F655F6F0}"/>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5" name="Footer Placeholder 4">
            <a:extLst>
              <a:ext uri="{FF2B5EF4-FFF2-40B4-BE49-F238E27FC236}">
                <a16:creationId xmlns:a16="http://schemas.microsoft.com/office/drawing/2014/main" id="{25553C09-7E22-D921-61A2-9E1951A4A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C14D0-D85C-EA49-3868-E269460BECD4}"/>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4003288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D95955-CDC5-8C20-AEBF-27740D0791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5692E4-1C62-5322-BDD8-FD27E429B6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2A801-9F27-83F9-8516-C13B5EB8124C}"/>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5" name="Footer Placeholder 4">
            <a:extLst>
              <a:ext uri="{FF2B5EF4-FFF2-40B4-BE49-F238E27FC236}">
                <a16:creationId xmlns:a16="http://schemas.microsoft.com/office/drawing/2014/main" id="{EF0B42A8-8DF9-AF11-0A1A-C7D46FF35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26DE1-20E8-2DF2-1060-687748C49CAE}"/>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272327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544399F-7D16-4CB6-9824-79C198AF2078}"/>
              </a:ext>
            </a:extLst>
          </p:cNvPr>
          <p:cNvSpPr>
            <a:spLocks noGrp="1"/>
          </p:cNvSpPr>
          <p:nvPr>
            <p:ph type="pic" sz="quarter" idx="1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pattFill prst="pct5">
            <a:fgClr>
              <a:schemeClr val="accent1"/>
            </a:fgClr>
            <a:bgClr>
              <a:schemeClr val="bg1"/>
            </a:bgClr>
          </a:pattFill>
        </p:spPr>
        <p:txBody>
          <a:bodyPr wrap="square">
            <a:noAutofit/>
          </a:bodyPr>
          <a:lstStyle/>
          <a:p>
            <a:endParaRPr lang="id-ID"/>
          </a:p>
        </p:txBody>
      </p:sp>
    </p:spTree>
    <p:extLst>
      <p:ext uri="{BB962C8B-B14F-4D97-AF65-F5344CB8AC3E}">
        <p14:creationId xmlns:p14="http://schemas.microsoft.com/office/powerpoint/2010/main" val="94837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FD66E-48B8-9BA4-A7EC-27C7714284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621E86-B979-BF19-5879-0E541536A4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F9CCB-9E4A-948F-FAAC-3B050E10D012}"/>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5" name="Footer Placeholder 4">
            <a:extLst>
              <a:ext uri="{FF2B5EF4-FFF2-40B4-BE49-F238E27FC236}">
                <a16:creationId xmlns:a16="http://schemas.microsoft.com/office/drawing/2014/main" id="{5F429D77-C2E8-B7A0-0EED-17FA701836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5DE2B-A9F9-C184-9A2B-F10625E67E42}"/>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3837729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B9551-11FB-F552-0790-FEC369F1C1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4B02F1-5A1D-D41D-E366-D56965809F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3E88FD-CC1B-657B-6261-CD1223948D5A}"/>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5" name="Footer Placeholder 4">
            <a:extLst>
              <a:ext uri="{FF2B5EF4-FFF2-40B4-BE49-F238E27FC236}">
                <a16:creationId xmlns:a16="http://schemas.microsoft.com/office/drawing/2014/main" id="{E77E2C14-80F0-C958-AA80-436C96888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EF9D9-0E4D-0A6B-A31C-1473387B8366}"/>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2854721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A47E7-BEBC-EE9E-5FE3-561B25E83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072431-B9DE-A5A7-7078-8545B3D69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5F8FAD-30E3-8194-8B1C-E0DD6FA34F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10774-760A-7891-C7E8-DF76DB06BC67}"/>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6" name="Footer Placeholder 5">
            <a:extLst>
              <a:ext uri="{FF2B5EF4-FFF2-40B4-BE49-F238E27FC236}">
                <a16:creationId xmlns:a16="http://schemas.microsoft.com/office/drawing/2014/main" id="{F587333B-B2E7-BAE3-C14A-D3224DE68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4DA330-E3EA-B12A-F2A6-D481EF94641A}"/>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227304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C4BF9-3857-D225-BE3D-FB4F574E87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CEF398-B6C4-EB2B-E920-33520BD679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4A094-7F43-58EB-F12F-79A751CCD9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EE5AE2-6BB0-08F5-BEEB-6CEE23BDAF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354B60-3B98-378D-BB65-4A00874F81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915FF2-5C5F-1C27-3557-5AB826C0DEA5}"/>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8" name="Footer Placeholder 7">
            <a:extLst>
              <a:ext uri="{FF2B5EF4-FFF2-40B4-BE49-F238E27FC236}">
                <a16:creationId xmlns:a16="http://schemas.microsoft.com/office/drawing/2014/main" id="{5A59BE25-58A7-6EE3-CB47-E838F2103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193DD7-E907-42B3-8869-1A8A813B8971}"/>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4208609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54E2-63F7-21FC-FCD5-7BCCEBD52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E0087E-3EC5-C3CD-9E30-412D94AB63B1}"/>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4" name="Footer Placeholder 3">
            <a:extLst>
              <a:ext uri="{FF2B5EF4-FFF2-40B4-BE49-F238E27FC236}">
                <a16:creationId xmlns:a16="http://schemas.microsoft.com/office/drawing/2014/main" id="{C2D07FC6-7EA4-D437-EDDB-E15DE649A6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4A45C6-29D2-8F4E-7B74-B693F489729F}"/>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3956050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19D358-53BA-EE72-A89C-2B6EF82CA21C}"/>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3" name="Footer Placeholder 2">
            <a:extLst>
              <a:ext uri="{FF2B5EF4-FFF2-40B4-BE49-F238E27FC236}">
                <a16:creationId xmlns:a16="http://schemas.microsoft.com/office/drawing/2014/main" id="{D4413C77-ADD5-0543-0151-DD55CDC89B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92BEF-811F-895C-FC42-B69109F19F2E}"/>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413975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B77E-E191-0203-CD30-6B361BCBFB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94559F-74BA-AF71-7385-173E58759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980B7F-64F7-95D6-5197-6CDD7087C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652408-F5E5-9108-5B60-65CAA40812DB}"/>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6" name="Footer Placeholder 5">
            <a:extLst>
              <a:ext uri="{FF2B5EF4-FFF2-40B4-BE49-F238E27FC236}">
                <a16:creationId xmlns:a16="http://schemas.microsoft.com/office/drawing/2014/main" id="{BDFD76AD-8198-1F62-7DFB-220D8F9171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B6FF0A-941B-ED75-78FD-5D6B56BA704E}"/>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1986048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59B7-5D09-A22E-6777-E8CF50115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A06ACF-E9E2-E8FB-6339-1F54447E47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BA4BAE-FA38-3894-FB3D-A8BE42C763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9D19E-C733-F93D-448F-0A3541FDA8B5}"/>
              </a:ext>
            </a:extLst>
          </p:cNvPr>
          <p:cNvSpPr>
            <a:spLocks noGrp="1"/>
          </p:cNvSpPr>
          <p:nvPr>
            <p:ph type="dt" sz="half" idx="10"/>
          </p:nvPr>
        </p:nvSpPr>
        <p:spPr/>
        <p:txBody>
          <a:bodyPr/>
          <a:lstStyle/>
          <a:p>
            <a:fld id="{ECE030CE-61D7-4D42-9224-99F53475F3A8}" type="datetimeFigureOut">
              <a:rPr lang="en-US" smtClean="0"/>
              <a:t>10/03/2023</a:t>
            </a:fld>
            <a:endParaRPr lang="en-US"/>
          </a:p>
        </p:txBody>
      </p:sp>
      <p:sp>
        <p:nvSpPr>
          <p:cNvPr id="6" name="Footer Placeholder 5">
            <a:extLst>
              <a:ext uri="{FF2B5EF4-FFF2-40B4-BE49-F238E27FC236}">
                <a16:creationId xmlns:a16="http://schemas.microsoft.com/office/drawing/2014/main" id="{D06DBDED-331D-D13D-2FCE-40D745DDB5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C98F1-2D32-B613-F6BA-15C135F7DFC4}"/>
              </a:ext>
            </a:extLst>
          </p:cNvPr>
          <p:cNvSpPr>
            <a:spLocks noGrp="1"/>
          </p:cNvSpPr>
          <p:nvPr>
            <p:ph type="sldNum" sz="quarter" idx="12"/>
          </p:nvPr>
        </p:nvSpPr>
        <p:spPr/>
        <p:txBody>
          <a:bodyPr/>
          <a:lstStyle/>
          <a:p>
            <a:fld id="{1B167EE8-AC65-4D31-B3B4-EE6C17D7AC71}" type="slidenum">
              <a:rPr lang="en-US" smtClean="0"/>
              <a:t>‹#›</a:t>
            </a:fld>
            <a:endParaRPr lang="en-US"/>
          </a:p>
        </p:txBody>
      </p:sp>
    </p:spTree>
    <p:extLst>
      <p:ext uri="{BB962C8B-B14F-4D97-AF65-F5344CB8AC3E}">
        <p14:creationId xmlns:p14="http://schemas.microsoft.com/office/powerpoint/2010/main" val="3497317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9B5011-2DF8-5124-FD13-20945B627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A674A8-4C2F-FE6C-5B3C-7B520B7825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76B287-231F-11EF-A841-D90DE86322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030CE-61D7-4D42-9224-99F53475F3A8}" type="datetimeFigureOut">
              <a:rPr lang="en-US" smtClean="0"/>
              <a:t>10/03/2023</a:t>
            </a:fld>
            <a:endParaRPr lang="en-US"/>
          </a:p>
        </p:txBody>
      </p:sp>
      <p:sp>
        <p:nvSpPr>
          <p:cNvPr id="5" name="Footer Placeholder 4">
            <a:extLst>
              <a:ext uri="{FF2B5EF4-FFF2-40B4-BE49-F238E27FC236}">
                <a16:creationId xmlns:a16="http://schemas.microsoft.com/office/drawing/2014/main" id="{297F79CA-E035-AC9C-355B-510C1A30FC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504A90-8E3F-B792-0037-5E18BE06F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167EE8-AC65-4D31-B3B4-EE6C17D7AC71}" type="slidenum">
              <a:rPr lang="en-US" smtClean="0"/>
              <a:t>‹#›</a:t>
            </a:fld>
            <a:endParaRPr lang="en-US"/>
          </a:p>
        </p:txBody>
      </p:sp>
    </p:spTree>
    <p:extLst>
      <p:ext uri="{BB962C8B-B14F-4D97-AF65-F5344CB8AC3E}">
        <p14:creationId xmlns:p14="http://schemas.microsoft.com/office/powerpoint/2010/main" val="3983019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vneid.gov.vn/" TargetMode="External"/><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73C86E-3153-4FE5-9934-404C657C2024}"/>
              </a:ext>
            </a:extLst>
          </p:cNvPr>
          <p:cNvSpPr txBox="1"/>
          <p:nvPr/>
        </p:nvSpPr>
        <p:spPr>
          <a:xfrm>
            <a:off x="3468320" y="2107807"/>
            <a:ext cx="5255356" cy="707886"/>
          </a:xfrm>
          <a:prstGeom prst="rect">
            <a:avLst/>
          </a:prstGeom>
          <a:noFill/>
        </p:spPr>
        <p:txBody>
          <a:bodyPr wrap="square" rtlCol="0">
            <a:spAutoFit/>
          </a:bodyPr>
          <a:lstStyle/>
          <a:p>
            <a:pPr algn="ctr"/>
            <a:r>
              <a:rPr lang="en-US" sz="4000" b="1" spc="600">
                <a:solidFill>
                  <a:srgbClr val="FFFF00"/>
                </a:solidFill>
                <a:latin typeface="SF Pro Display" pitchFamily="50" charset="0"/>
                <a:ea typeface="SF Pro Display" pitchFamily="50" charset="0"/>
                <a:cs typeface="SF Pro Display" pitchFamily="50" charset="0"/>
              </a:rPr>
              <a:t>HƯỚNG DẪN</a:t>
            </a:r>
            <a:endParaRPr lang="id-ID" sz="4000" b="1" spc="600">
              <a:solidFill>
                <a:srgbClr val="FFFF00"/>
              </a:solidFill>
              <a:latin typeface="SF Pro Display" pitchFamily="50" charset="0"/>
              <a:ea typeface="SF Pro Display" pitchFamily="50" charset="0"/>
              <a:cs typeface="SF Pro Display" pitchFamily="50" charset="0"/>
            </a:endParaRPr>
          </a:p>
        </p:txBody>
      </p:sp>
      <p:sp>
        <p:nvSpPr>
          <p:cNvPr id="7" name="TextBox 6">
            <a:extLst>
              <a:ext uri="{FF2B5EF4-FFF2-40B4-BE49-F238E27FC236}">
                <a16:creationId xmlns:a16="http://schemas.microsoft.com/office/drawing/2014/main" id="{4EE9D159-C0A3-9EF7-82A0-DC4D2493B00D}"/>
              </a:ext>
            </a:extLst>
          </p:cNvPr>
          <p:cNvSpPr txBox="1"/>
          <p:nvPr/>
        </p:nvSpPr>
        <p:spPr>
          <a:xfrm>
            <a:off x="402592" y="2815693"/>
            <a:ext cx="11386815" cy="1490536"/>
          </a:xfrm>
          <a:prstGeom prst="rect">
            <a:avLst/>
          </a:prstGeom>
          <a:noFill/>
        </p:spPr>
        <p:txBody>
          <a:bodyPr wrap="square" rtlCol="0">
            <a:spAutoFit/>
          </a:bodyPr>
          <a:lstStyle/>
          <a:p>
            <a:pPr algn="ctr">
              <a:lnSpc>
                <a:spcPct val="110000"/>
              </a:lnSpc>
            </a:pPr>
            <a:r>
              <a:rPr lang="en-US" sz="2800" b="1" spc="300" dirty="0">
                <a:solidFill>
                  <a:srgbClr val="FFFF00"/>
                </a:solidFill>
                <a:latin typeface="SF Pro Display" pitchFamily="50" charset="0"/>
                <a:ea typeface="SF Pro Display" pitchFamily="50" charset="0"/>
                <a:cs typeface="SF Pro Display" pitchFamily="50" charset="0"/>
              </a:rPr>
              <a:t>CÀI ĐẶT, ĐĂNG KÝ, KÍCH HOẠT, SỬ DỤNG </a:t>
            </a:r>
          </a:p>
          <a:p>
            <a:pPr algn="ctr">
              <a:lnSpc>
                <a:spcPct val="110000"/>
              </a:lnSpc>
            </a:pPr>
            <a:r>
              <a:rPr lang="en-US" sz="2800" b="1" spc="300" dirty="0">
                <a:solidFill>
                  <a:srgbClr val="FFFF00"/>
                </a:solidFill>
                <a:latin typeface="SF Pro Display" pitchFamily="50" charset="0"/>
                <a:ea typeface="SF Pro Display" pitchFamily="50" charset="0"/>
                <a:cs typeface="SF Pro Display" pitchFamily="50" charset="0"/>
              </a:rPr>
              <a:t>TÀI KHOẢN ĐỊNH DANH ĐIỆN TỬ QUA ỨNG DỤNG VNEID </a:t>
            </a:r>
          </a:p>
          <a:p>
            <a:pPr algn="ctr">
              <a:lnSpc>
                <a:spcPct val="110000"/>
              </a:lnSpc>
            </a:pPr>
            <a:r>
              <a:rPr lang="en-US" sz="2800" b="1" spc="300" dirty="0">
                <a:solidFill>
                  <a:srgbClr val="FFFF00"/>
                </a:solidFill>
                <a:latin typeface="SF Pro Display" pitchFamily="50" charset="0"/>
                <a:ea typeface="SF Pro Display" pitchFamily="50" charset="0"/>
                <a:cs typeface="SF Pro Display" pitchFamily="50" charset="0"/>
              </a:rPr>
              <a:t>VÀ THỦ TỤC HÀNH CHÍNH QUA CỔNG DỊCH VỤ CÔNG</a:t>
            </a:r>
            <a:endParaRPr lang="id-ID" sz="2800" b="1" spc="300" dirty="0">
              <a:solidFill>
                <a:srgbClr val="FFFF00"/>
              </a:solidFill>
              <a:latin typeface="SF Pro Display" pitchFamily="50" charset="0"/>
              <a:ea typeface="SF Pro Display" pitchFamily="50" charset="0"/>
              <a:cs typeface="SF Pro Display" pitchFamily="50" charset="0"/>
            </a:endParaRPr>
          </a:p>
        </p:txBody>
      </p:sp>
      <p:sp>
        <p:nvSpPr>
          <p:cNvPr id="2" name="TextBox 1">
            <a:extLst>
              <a:ext uri="{FF2B5EF4-FFF2-40B4-BE49-F238E27FC236}">
                <a16:creationId xmlns:a16="http://schemas.microsoft.com/office/drawing/2014/main" id="{EC6C6F55-C121-ADDC-2311-609E80881319}"/>
              </a:ext>
            </a:extLst>
          </p:cNvPr>
          <p:cNvSpPr txBox="1"/>
          <p:nvPr/>
        </p:nvSpPr>
        <p:spPr>
          <a:xfrm>
            <a:off x="3093841" y="6165396"/>
            <a:ext cx="6004316" cy="338554"/>
          </a:xfrm>
          <a:prstGeom prst="rect">
            <a:avLst/>
          </a:prstGeom>
          <a:noFill/>
        </p:spPr>
        <p:txBody>
          <a:bodyPr wrap="square" rtlCol="0">
            <a:spAutoFit/>
          </a:bodyPr>
          <a:lstStyle/>
          <a:p>
            <a:pPr algn="ctr"/>
            <a:r>
              <a:rPr lang="en-US" sz="1600" b="1" spc="300">
                <a:solidFill>
                  <a:srgbClr val="FFFF00"/>
                </a:solidFill>
                <a:latin typeface="SF Pro Display" pitchFamily="50" charset="0"/>
                <a:ea typeface="SF Pro Display" pitchFamily="50" charset="0"/>
                <a:cs typeface="SF Pro Display" pitchFamily="50" charset="0"/>
              </a:rPr>
              <a:t>ĐỒNG NAI, NGÀY 10 THÁNG 3 NĂM 2023</a:t>
            </a:r>
            <a:endParaRPr lang="id-ID" sz="1600" b="1" spc="300">
              <a:solidFill>
                <a:srgbClr val="FFFF00"/>
              </a:solidFill>
              <a:latin typeface="SF Pro Display" pitchFamily="50" charset="0"/>
              <a:ea typeface="SF Pro Display" pitchFamily="50" charset="0"/>
              <a:cs typeface="SF Pro Display" pitchFamily="50" charset="0"/>
            </a:endParaRPr>
          </a:p>
        </p:txBody>
      </p:sp>
      <p:pic>
        <p:nvPicPr>
          <p:cNvPr id="10" name="Picture 9">
            <a:extLst>
              <a:ext uri="{FF2B5EF4-FFF2-40B4-BE49-F238E27FC236}">
                <a16:creationId xmlns:a16="http://schemas.microsoft.com/office/drawing/2014/main" id="{69670EF4-2484-4F18-9FA9-E77F44C18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611" y="354050"/>
            <a:ext cx="2802776" cy="1105022"/>
          </a:xfrm>
          <a:prstGeom prst="rect">
            <a:avLst/>
          </a:prstGeom>
        </p:spPr>
      </p:pic>
    </p:spTree>
    <p:extLst>
      <p:ext uri="{BB962C8B-B14F-4D97-AF65-F5344CB8AC3E}">
        <p14:creationId xmlns:p14="http://schemas.microsoft.com/office/powerpoint/2010/main" val="412721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7066037"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a:t>
            </a:r>
            <a:r>
              <a:rPr lang="en-US" b="1" spc="230">
                <a:solidFill>
                  <a:srgbClr val="FFFF00"/>
                </a:solidFill>
                <a:latin typeface="SF Pro Display" pitchFamily="50" charset="0"/>
                <a:ea typeface="SF Pro Display" pitchFamily="50" charset="0"/>
                <a:cs typeface="SF Pro Display" pitchFamily="50" charset="0"/>
              </a:rPr>
              <a:t>KHOẢN ỨNG DỤNG VNeID</a:t>
            </a:r>
            <a:endParaRPr lang="en-US" b="1" spc="230" dirty="0">
              <a:solidFill>
                <a:srgbClr val="FFFF00"/>
              </a:solidFill>
              <a:latin typeface="SF Pro Display" pitchFamily="50" charset="0"/>
              <a:ea typeface="SF Pro Display" pitchFamily="50" charset="0"/>
              <a:cs typeface="SF Pro Display" pitchFamily="50" charset="0"/>
            </a:endParaRP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34" y="1426136"/>
            <a:ext cx="369330" cy="369330"/>
          </a:xfrm>
          <a:prstGeom prst="rect">
            <a:avLst/>
          </a:prstGeom>
        </p:spPr>
      </p:pic>
      <p:pic>
        <p:nvPicPr>
          <p:cNvPr id="13" name="Picture 12">
            <a:extLst>
              <a:ext uri="{FF2B5EF4-FFF2-40B4-BE49-F238E27FC236}">
                <a16:creationId xmlns:a16="http://schemas.microsoft.com/office/drawing/2014/main" id="{A5B296EB-5C8E-4FD0-8487-BEDAF5171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458" y="1339007"/>
            <a:ext cx="369330" cy="369330"/>
          </a:xfrm>
          <a:prstGeom prst="rect">
            <a:avLst/>
          </a:prstGeom>
        </p:spPr>
      </p:pic>
      <p:sp>
        <p:nvSpPr>
          <p:cNvPr id="16" name="TextBox 15">
            <a:extLst>
              <a:ext uri="{FF2B5EF4-FFF2-40B4-BE49-F238E27FC236}">
                <a16:creationId xmlns:a16="http://schemas.microsoft.com/office/drawing/2014/main" id="{9FE0057C-9619-4371-AD95-37A4599309C2}"/>
              </a:ext>
            </a:extLst>
          </p:cNvPr>
          <p:cNvSpPr txBox="1"/>
          <p:nvPr/>
        </p:nvSpPr>
        <p:spPr>
          <a:xfrm>
            <a:off x="999744" y="1238619"/>
            <a:ext cx="3810000" cy="1200329"/>
          </a:xfrm>
          <a:prstGeom prst="rect">
            <a:avLst/>
          </a:prstGeom>
          <a:noFill/>
        </p:spPr>
        <p:txBody>
          <a:bodyPr wrap="square">
            <a:spAutoFit/>
          </a:bodyPr>
          <a:lstStyle/>
          <a:p>
            <a:pPr algn="just">
              <a:spcAft>
                <a:spcPts val="600"/>
              </a:spcAft>
            </a:pP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3: Sau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tất</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bấm</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7" name="Picture 16">
            <a:extLst>
              <a:ext uri="{FF2B5EF4-FFF2-40B4-BE49-F238E27FC236}">
                <a16:creationId xmlns:a16="http://schemas.microsoft.com/office/drawing/2014/main" id="{98AC287B-9D76-4095-9DED-448B1C5EB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0049" y="2522357"/>
            <a:ext cx="1849390" cy="4002268"/>
          </a:xfrm>
          <a:prstGeom prst="rect">
            <a:avLst/>
          </a:prstGeom>
        </p:spPr>
      </p:pic>
      <p:sp>
        <p:nvSpPr>
          <p:cNvPr id="18" name="TextBox 17">
            <a:extLst>
              <a:ext uri="{FF2B5EF4-FFF2-40B4-BE49-F238E27FC236}">
                <a16:creationId xmlns:a16="http://schemas.microsoft.com/office/drawing/2014/main" id="{18477718-6DF8-4FCB-B3DF-6304B060A54F}"/>
              </a:ext>
            </a:extLst>
          </p:cNvPr>
          <p:cNvSpPr txBox="1"/>
          <p:nvPr/>
        </p:nvSpPr>
        <p:spPr>
          <a:xfrm>
            <a:off x="5529072" y="1232718"/>
            <a:ext cx="6398733" cy="1477328"/>
          </a:xfrm>
          <a:prstGeom prst="rect">
            <a:avLst/>
          </a:prstGeom>
          <a:noFill/>
        </p:spPr>
        <p:txBody>
          <a:bodyPr wrap="square">
            <a:spAutoFit/>
          </a:bodyPr>
          <a:lstStyle/>
          <a:p>
            <a:pPr algn="just"/>
            <a:r>
              <a:rPr lang="en-US" sz="1800" dirty="0" err="1">
                <a:solidFill>
                  <a:schemeClr val="bg1"/>
                </a:solidFill>
                <a:effectLst/>
                <a:latin typeface="Times New Roman" panose="02020603050405020304" pitchFamily="18" charset="0"/>
                <a:ea typeface="Calibri" panose="020F0502020204030204" pitchFamily="34" charset="0"/>
              </a:rPr>
              <a:t>Bước</a:t>
            </a:r>
            <a:r>
              <a:rPr lang="en-US" sz="1800" dirty="0">
                <a:solidFill>
                  <a:schemeClr val="bg1"/>
                </a:solidFill>
                <a:effectLst/>
                <a:latin typeface="Times New Roman" panose="02020603050405020304" pitchFamily="18" charset="0"/>
                <a:ea typeface="Calibri" panose="020F0502020204030204" pitchFamily="34" charset="0"/>
              </a:rPr>
              <a:t> 4: Sau </a:t>
            </a:r>
            <a:r>
              <a:rPr lang="en-US" sz="1800" dirty="0" err="1">
                <a:solidFill>
                  <a:schemeClr val="bg1"/>
                </a:solidFill>
                <a:effectLst/>
                <a:latin typeface="Times New Roman" panose="02020603050405020304" pitchFamily="18" charset="0"/>
                <a:ea typeface="Calibri" panose="020F0502020204030204" pitchFamily="34" charset="0"/>
              </a:rPr>
              <a:t>khi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ấn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nút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Đăng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hệ</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thống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gửi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yêu</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cầu</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xác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thực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thông</a:t>
            </a:r>
            <a:r>
              <a:rPr lang="en-US" sz="1800" dirty="0">
                <a:solidFill>
                  <a:schemeClr val="bg1"/>
                </a:solidFill>
                <a:effectLst/>
                <a:latin typeface="Times New Roman" panose="02020603050405020304" pitchFamily="18" charset="0"/>
                <a:ea typeface="Calibri" panose="020F0502020204030204" pitchFamily="34" charset="0"/>
              </a:rPr>
              <a:t> tin sang </a:t>
            </a:r>
            <a:r>
              <a:rPr lang="en-US" sz="1800" dirty="0" err="1">
                <a:solidFill>
                  <a:schemeClr val="bg1"/>
                </a:solidFill>
                <a:effectLst/>
                <a:latin typeface="Times New Roman" panose="02020603050405020304" pitchFamily="18" charset="0"/>
                <a:ea typeface="Calibri" panose="020F0502020204030204" pitchFamily="34" charset="0"/>
              </a:rPr>
              <a:t>Cơ</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sở</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dữ</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liệu</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Quốc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gia</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về</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cư</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Trường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hợp</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Đạt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thì</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người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nhận</a:t>
            </a:r>
            <a:r>
              <a:rPr lang="en-US" sz="1800" dirty="0">
                <a:solidFill>
                  <a:schemeClr val="bg1"/>
                </a:solidFill>
                <a:effectLst/>
                <a:latin typeface="Times New Roman" panose="02020603050405020304" pitchFamily="18" charset="0"/>
                <a:ea typeface="Calibri" panose="020F0502020204030204" pitchFamily="34" charset="0"/>
              </a:rPr>
              <a:t> tin </a:t>
            </a:r>
            <a:r>
              <a:rPr lang="en-US" sz="1800" dirty="0" err="1">
                <a:solidFill>
                  <a:schemeClr val="bg1"/>
                </a:solidFill>
                <a:effectLst/>
                <a:latin typeface="Times New Roman" panose="02020603050405020304" pitchFamily="18" charset="0"/>
                <a:ea typeface="Calibri" panose="020F0502020204030204" pitchFamily="34" charset="0"/>
              </a:rPr>
              <a:t>nhắn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chứa</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mã</a:t>
            </a:r>
            <a:r>
              <a:rPr lang="en-US" sz="1800" dirty="0">
                <a:solidFill>
                  <a:schemeClr val="bg1"/>
                </a:solidFill>
                <a:effectLst/>
                <a:latin typeface="Times New Roman" panose="02020603050405020304" pitchFamily="18" charset="0"/>
                <a:ea typeface="Calibri" panose="020F0502020204030204" pitchFamily="34" charset="0"/>
              </a:rPr>
              <a:t> OTP </a:t>
            </a:r>
            <a:r>
              <a:rPr lang="en-US" sz="1800" dirty="0" err="1">
                <a:solidFill>
                  <a:schemeClr val="bg1"/>
                </a:solidFill>
                <a:effectLst/>
                <a:latin typeface="Times New Roman" panose="02020603050405020304" pitchFamily="18" charset="0"/>
                <a:ea typeface="Calibri" panose="020F0502020204030204" pitchFamily="34" charset="0"/>
              </a:rPr>
              <a:t>và</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thực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xác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thực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Trường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hợp</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Không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đạt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hiển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thị</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thông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báo</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đề</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nghị</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công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điều</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chỉnh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lại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thông</a:t>
            </a:r>
            <a:r>
              <a:rPr lang="en-US" sz="1800" dirty="0">
                <a:solidFill>
                  <a:schemeClr val="bg1"/>
                </a:solidFill>
                <a:effectLst/>
                <a:latin typeface="Times New Roman" panose="02020603050405020304" pitchFamily="18" charset="0"/>
                <a:ea typeface="Calibri" panose="020F0502020204030204" pitchFamily="34" charset="0"/>
              </a:rPr>
              <a:t> tin).</a:t>
            </a:r>
            <a:endParaRPr lang="en-US" dirty="0">
              <a:solidFill>
                <a:schemeClr val="bg1"/>
              </a:solidFill>
            </a:endParaRPr>
          </a:p>
        </p:txBody>
      </p:sp>
      <p:pic>
        <p:nvPicPr>
          <p:cNvPr id="19" name="Picture 18">
            <a:extLst>
              <a:ext uri="{FF2B5EF4-FFF2-40B4-BE49-F238E27FC236}">
                <a16:creationId xmlns:a16="http://schemas.microsoft.com/office/drawing/2014/main" id="{AC229925-26A1-4B76-AB7C-350E41652AA8}"/>
              </a:ext>
            </a:extLst>
          </p:cNvPr>
          <p:cNvPicPr>
            <a:picLocks noChangeAspect="1"/>
          </p:cNvPicPr>
          <p:nvPr/>
        </p:nvPicPr>
        <p:blipFill rotWithShape="1">
          <a:blip r:embed="rId4">
            <a:extLst>
              <a:ext uri="{28A0092B-C50C-407E-A947-70E740481C1C}">
                <a14:useLocalDpi xmlns:a14="http://schemas.microsoft.com/office/drawing/2010/main" val="0"/>
              </a:ext>
            </a:extLst>
          </a:blip>
          <a:srcRect t="10246" b="63750"/>
          <a:stretch/>
        </p:blipFill>
        <p:spPr>
          <a:xfrm>
            <a:off x="4970670" y="3096032"/>
            <a:ext cx="2937385" cy="1652989"/>
          </a:xfrm>
          <a:prstGeom prst="rect">
            <a:avLst/>
          </a:prstGeom>
        </p:spPr>
      </p:pic>
      <p:pic>
        <p:nvPicPr>
          <p:cNvPr id="20" name="Picture 19">
            <a:extLst>
              <a:ext uri="{FF2B5EF4-FFF2-40B4-BE49-F238E27FC236}">
                <a16:creationId xmlns:a16="http://schemas.microsoft.com/office/drawing/2014/main" id="{DEB0792E-4B64-4FF4-8DE3-F8723CAB216F}"/>
              </a:ext>
            </a:extLst>
          </p:cNvPr>
          <p:cNvPicPr>
            <a:picLocks noChangeAspect="1"/>
          </p:cNvPicPr>
          <p:nvPr/>
        </p:nvPicPr>
        <p:blipFill rotWithShape="1">
          <a:blip r:embed="rId5">
            <a:extLst>
              <a:ext uri="{28A0092B-C50C-407E-A947-70E740481C1C}">
                <a14:useLocalDpi xmlns:a14="http://schemas.microsoft.com/office/drawing/2010/main" val="0"/>
              </a:ext>
            </a:extLst>
          </a:blip>
          <a:srcRect t="33493" r="7920" b="45665"/>
          <a:stretch/>
        </p:blipFill>
        <p:spPr>
          <a:xfrm>
            <a:off x="8552071" y="3096080"/>
            <a:ext cx="3375734" cy="1653608"/>
          </a:xfrm>
          <a:prstGeom prst="rect">
            <a:avLst/>
          </a:prstGeom>
        </p:spPr>
      </p:pic>
    </p:spTree>
    <p:extLst>
      <p:ext uri="{BB962C8B-B14F-4D97-AF65-F5344CB8AC3E}">
        <p14:creationId xmlns:p14="http://schemas.microsoft.com/office/powerpoint/2010/main" val="79143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animEffect transition="in" filter="fade">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7066037"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a:t>
            </a:r>
            <a:r>
              <a:rPr lang="en-US" b="1" spc="230">
                <a:solidFill>
                  <a:srgbClr val="FFFF00"/>
                </a:solidFill>
                <a:latin typeface="SF Pro Display" pitchFamily="50" charset="0"/>
                <a:ea typeface="SF Pro Display" pitchFamily="50" charset="0"/>
                <a:cs typeface="SF Pro Display" pitchFamily="50" charset="0"/>
              </a:rPr>
              <a:t>TÀI KHOẢN ỨNG DỤNG VNeID</a:t>
            </a:r>
            <a:endParaRPr lang="en-US" b="1" spc="230" dirty="0">
              <a:solidFill>
                <a:srgbClr val="FFFF00"/>
              </a:solidFill>
              <a:latin typeface="SF Pro Display" pitchFamily="50" charset="0"/>
              <a:ea typeface="SF Pro Display" pitchFamily="50" charset="0"/>
              <a:cs typeface="SF Pro Display" pitchFamily="50" charset="0"/>
            </a:endParaRP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34" y="1426136"/>
            <a:ext cx="369330" cy="369330"/>
          </a:xfrm>
          <a:prstGeom prst="rect">
            <a:avLst/>
          </a:prstGeom>
        </p:spPr>
      </p:pic>
      <p:sp>
        <p:nvSpPr>
          <p:cNvPr id="14" name="TextBox 13">
            <a:extLst>
              <a:ext uri="{FF2B5EF4-FFF2-40B4-BE49-F238E27FC236}">
                <a16:creationId xmlns:a16="http://schemas.microsoft.com/office/drawing/2014/main" id="{EFAD5454-102B-40B7-B5B1-E432244E592F}"/>
              </a:ext>
            </a:extLst>
          </p:cNvPr>
          <p:cNvSpPr txBox="1"/>
          <p:nvPr/>
        </p:nvSpPr>
        <p:spPr>
          <a:xfrm>
            <a:off x="1078992" y="1279134"/>
            <a:ext cx="6398733" cy="1477328"/>
          </a:xfrm>
          <a:prstGeom prst="rect">
            <a:avLst/>
          </a:prstGeom>
          <a:noFill/>
        </p:spPr>
        <p:txBody>
          <a:bodyPr wrap="square">
            <a:spAutoFit/>
          </a:bodyPr>
          <a:lstStyle/>
          <a:p>
            <a:pPr algn="just"/>
            <a:r>
              <a:rPr lang="en-US" dirty="0" err="1">
                <a:solidFill>
                  <a:schemeClr val="bg1"/>
                </a:solidFill>
                <a:effectLst/>
                <a:latin typeface="Times New Roman" panose="02020603050405020304" pitchFamily="18" charset="0"/>
                <a:ea typeface="Calibri" panose="020F0502020204030204" pitchFamily="34" charset="0"/>
              </a:rPr>
              <a:t>Bước</a:t>
            </a:r>
            <a:r>
              <a:rPr lang="en-US" dirty="0">
                <a:solidFill>
                  <a:schemeClr val="bg1"/>
                </a:solidFill>
                <a:effectLst/>
                <a:latin typeface="Times New Roman" panose="02020603050405020304" pitchFamily="18" charset="0"/>
                <a:ea typeface="Calibri" panose="020F0502020204030204" pitchFamily="34" charset="0"/>
              </a:rPr>
              <a:t> 5: Sau </a:t>
            </a:r>
            <a:r>
              <a:rPr lang="en-US" dirty="0" err="1">
                <a:solidFill>
                  <a:schemeClr val="bg1"/>
                </a:solidFill>
                <a:effectLst/>
                <a:latin typeface="Times New Roman" panose="02020603050405020304" pitchFamily="18" charset="0"/>
                <a:ea typeface="Calibri" panose="020F0502020204030204" pitchFamily="34" charset="0"/>
              </a:rPr>
              <a:t>khi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điền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mã</a:t>
            </a:r>
            <a:r>
              <a:rPr lang="en-US" dirty="0">
                <a:solidFill>
                  <a:schemeClr val="bg1"/>
                </a:solidFill>
                <a:effectLst/>
                <a:latin typeface="Times New Roman" panose="02020603050405020304" pitchFamily="18" charset="0"/>
                <a:ea typeface="Calibri" panose="020F0502020204030204" pitchFamily="34" charset="0"/>
              </a:rPr>
              <a:t> OTP, </a:t>
            </a:r>
            <a:r>
              <a:rPr lang="en-US" dirty="0" err="1">
                <a:solidFill>
                  <a:schemeClr val="bg1"/>
                </a:solidFill>
                <a:effectLst/>
                <a:latin typeface="Times New Roman" panose="02020603050405020304" pitchFamily="18" charset="0"/>
                <a:ea typeface="Calibri" panose="020F0502020204030204" pitchFamily="34" charset="0"/>
              </a:rPr>
              <a:t>người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dân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tiến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hành</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tạo</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mật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khẩu</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để</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đăng</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nhập</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tài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khoản</a:t>
            </a:r>
            <a:r>
              <a:rPr lang="en-US" dirty="0">
                <a:solidFill>
                  <a:schemeClr val="bg1"/>
                </a:solidFill>
                <a:effectLst/>
                <a:latin typeface="Times New Roman" panose="02020603050405020304" pitchFamily="18" charset="0"/>
                <a:ea typeface="Calibri" panose="020F0502020204030204" pitchFamily="34" charset="0"/>
              </a:rPr>
              <a:t>. </a:t>
            </a:r>
          </a:p>
          <a:p>
            <a:pPr algn="just"/>
            <a:r>
              <a:rPr lang="en-US" dirty="0" err="1">
                <a:solidFill>
                  <a:schemeClr val="bg1"/>
                </a:solidFill>
                <a:effectLst/>
                <a:latin typeface="Times New Roman" panose="02020603050405020304" pitchFamily="18" charset="0"/>
                <a:ea typeface="Calibri" panose="020F0502020204030204" pitchFamily="34" charset="0"/>
              </a:rPr>
              <a:t>Mật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khẩu</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sẽ</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có</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độ</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dài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từ</a:t>
            </a:r>
            <a:r>
              <a:rPr lang="en-US" dirty="0">
                <a:solidFill>
                  <a:schemeClr val="bg1"/>
                </a:solidFill>
                <a:effectLst/>
                <a:latin typeface="Times New Roman" panose="02020603050405020304" pitchFamily="18" charset="0"/>
                <a:ea typeface="Calibri" panose="020F0502020204030204" pitchFamily="34" charset="0"/>
              </a:rPr>
              <a:t> 8 </a:t>
            </a:r>
            <a:r>
              <a:rPr lang="en-US" dirty="0" err="1">
                <a:solidFill>
                  <a:schemeClr val="bg1"/>
                </a:solidFill>
                <a:effectLst/>
                <a:latin typeface="Times New Roman" panose="02020603050405020304" pitchFamily="18" charset="0"/>
                <a:ea typeface="Calibri" panose="020F0502020204030204" pitchFamily="34" charset="0"/>
              </a:rPr>
              <a:t>đến</a:t>
            </a:r>
            <a:r>
              <a:rPr lang="en-US" dirty="0">
                <a:solidFill>
                  <a:schemeClr val="bg1"/>
                </a:solidFill>
                <a:effectLst/>
                <a:latin typeface="Times New Roman" panose="02020603050405020304" pitchFamily="18" charset="0"/>
                <a:ea typeface="Calibri" panose="020F0502020204030204" pitchFamily="34" charset="0"/>
              </a:rPr>
              <a:t> 20 </a:t>
            </a:r>
            <a:r>
              <a:rPr lang="en-US" dirty="0" err="1">
                <a:solidFill>
                  <a:schemeClr val="bg1"/>
                </a:solidFill>
                <a:effectLst/>
                <a:latin typeface="Times New Roman" panose="02020603050405020304" pitchFamily="18" charset="0"/>
                <a:ea typeface="Calibri" panose="020F0502020204030204" pitchFamily="34" charset="0"/>
              </a:rPr>
              <a:t>ký</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tự</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phải</a:t>
            </a:r>
            <a:r>
              <a:rPr lang="en-US" dirty="0">
                <a:solidFill>
                  <a:schemeClr val="bg1"/>
                </a:solidFill>
                <a:effectLst/>
                <a:latin typeface="Times New Roman" panose="02020603050405020304" pitchFamily="18" charset="0"/>
                <a:ea typeface="Calibri" panose="020F0502020204030204" pitchFamily="34" charset="0"/>
              </a:rPr>
              <a:t> bao </a:t>
            </a:r>
            <a:r>
              <a:rPr lang="en-US" dirty="0" err="1">
                <a:solidFill>
                  <a:schemeClr val="bg1"/>
                </a:solidFill>
                <a:effectLst/>
                <a:latin typeface="Times New Roman" panose="02020603050405020304" pitchFamily="18" charset="0"/>
                <a:ea typeface="Calibri" panose="020F0502020204030204" pitchFamily="34" charset="0"/>
              </a:rPr>
              <a:t>gồm</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số</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chữ</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viết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hoa</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chữ</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viết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thường</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và</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chứa</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ít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nhất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một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ký</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tự</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đặc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biệt</a:t>
            </a:r>
            <a:r>
              <a:rPr lang="en-US" dirty="0">
                <a:solidFill>
                  <a:schemeClr val="bg1"/>
                </a:solidFill>
                <a:effectLst/>
                <a:latin typeface="Times New Roman" panose="02020603050405020304" pitchFamily="18" charset="0"/>
                <a:ea typeface="Calibri" panose="020F0502020204030204" pitchFamily="34" charset="0"/>
              </a:rPr>
              <a:t> !@#$^*() </a:t>
            </a:r>
          </a:p>
          <a:p>
            <a:pPr algn="just"/>
            <a:r>
              <a:rPr lang="en-US" dirty="0">
                <a:solidFill>
                  <a:schemeClr val="bg1"/>
                </a:solidFill>
                <a:effectLst/>
                <a:latin typeface="Times New Roman" panose="02020603050405020304" pitchFamily="18" charset="0"/>
                <a:ea typeface="Calibri" panose="020F0502020204030204" pitchFamily="34" charset="0"/>
              </a:rPr>
              <a:t>Sau </a:t>
            </a:r>
            <a:r>
              <a:rPr lang="en-US" dirty="0" err="1">
                <a:solidFill>
                  <a:schemeClr val="bg1"/>
                </a:solidFill>
                <a:effectLst/>
                <a:latin typeface="Times New Roman" panose="02020603050405020304" pitchFamily="18" charset="0"/>
                <a:ea typeface="Calibri" panose="020F0502020204030204" pitchFamily="34" charset="0"/>
              </a:rPr>
              <a:t>khi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hoàn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tất</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việc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tạo</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tài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khoản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bấm</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Xác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nhận</a:t>
            </a:r>
            <a:r>
              <a:rPr lang="en-US" dirty="0">
                <a:solidFill>
                  <a:schemeClr val="bg1"/>
                </a:solidFill>
                <a:effectLst/>
                <a:latin typeface="Times New Roman" panose="02020603050405020304" pitchFamily="18" charset="0"/>
                <a:ea typeface="Calibri" panose="020F0502020204030204" pitchFamily="34" charset="0"/>
              </a:rPr>
              <a:t>”.</a:t>
            </a:r>
            <a:endParaRPr lang="en-US" dirty="0">
              <a:solidFill>
                <a:schemeClr val="bg1"/>
              </a:solidFill>
            </a:endParaRPr>
          </a:p>
        </p:txBody>
      </p:sp>
      <p:pic>
        <p:nvPicPr>
          <p:cNvPr id="15" name="Picture 14">
            <a:extLst>
              <a:ext uri="{FF2B5EF4-FFF2-40B4-BE49-F238E27FC236}">
                <a16:creationId xmlns:a16="http://schemas.microsoft.com/office/drawing/2014/main" id="{85D1D4FA-5CD7-4C39-83A3-88BEE090E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690" y="2834639"/>
            <a:ext cx="1743346" cy="3772779"/>
          </a:xfrm>
          <a:prstGeom prst="rect">
            <a:avLst/>
          </a:prstGeom>
        </p:spPr>
      </p:pic>
      <p:pic>
        <p:nvPicPr>
          <p:cNvPr id="21" name="Picture 20">
            <a:extLst>
              <a:ext uri="{FF2B5EF4-FFF2-40B4-BE49-F238E27FC236}">
                <a16:creationId xmlns:a16="http://schemas.microsoft.com/office/drawing/2014/main" id="{EE00AE83-E670-4687-B986-E68BBF1F8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7671" y="2813361"/>
            <a:ext cx="1743346" cy="3772779"/>
          </a:xfrm>
          <a:prstGeom prst="rect">
            <a:avLst/>
          </a:prstGeom>
        </p:spPr>
      </p:pic>
      <p:sp>
        <p:nvSpPr>
          <p:cNvPr id="23" name="TextBox 22">
            <a:extLst>
              <a:ext uri="{FF2B5EF4-FFF2-40B4-BE49-F238E27FC236}">
                <a16:creationId xmlns:a16="http://schemas.microsoft.com/office/drawing/2014/main" id="{D107D277-5BD7-4395-BF85-BECCD2D170B8}"/>
              </a:ext>
            </a:extLst>
          </p:cNvPr>
          <p:cNvSpPr txBox="1"/>
          <p:nvPr/>
        </p:nvSpPr>
        <p:spPr>
          <a:xfrm>
            <a:off x="7913022" y="1279134"/>
            <a:ext cx="3742944" cy="1754326"/>
          </a:xfrm>
          <a:prstGeom prst="rect">
            <a:avLst/>
          </a:prstGeom>
          <a:noFill/>
        </p:spPr>
        <p:txBody>
          <a:bodyPr wrap="square">
            <a:spAutoFit/>
          </a:bodyPr>
          <a:lstStyle/>
          <a:p>
            <a:pPr algn="just">
              <a:spcAft>
                <a:spcPts val="600"/>
              </a:spcAft>
            </a:pP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VNeID</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03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nhưng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xóa</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VNeID</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53855E9B-2185-4CAF-98A1-B0C83602CD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0574" y="3102864"/>
            <a:ext cx="1577148" cy="3413107"/>
          </a:xfrm>
          <a:prstGeom prst="rect">
            <a:avLst/>
          </a:prstGeom>
        </p:spPr>
      </p:pic>
    </p:spTree>
    <p:extLst>
      <p:ext uri="{BB962C8B-B14F-4D97-AF65-F5344CB8AC3E}">
        <p14:creationId xmlns:p14="http://schemas.microsoft.com/office/powerpoint/2010/main" val="309943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224303"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KHOẢN ĐỊNH DANH ĐIỆN TỬ MỨC ĐỘ 1</a:t>
            </a: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33" y="1582695"/>
            <a:ext cx="428353" cy="369330"/>
          </a:xfrm>
          <a:prstGeom prst="rect">
            <a:avLst/>
          </a:prstGeom>
        </p:spPr>
      </p:pic>
      <p:sp>
        <p:nvSpPr>
          <p:cNvPr id="10" name="TextBox 9">
            <a:extLst>
              <a:ext uri="{FF2B5EF4-FFF2-40B4-BE49-F238E27FC236}">
                <a16:creationId xmlns:a16="http://schemas.microsoft.com/office/drawing/2014/main" id="{87DD0997-046F-4DCB-ABDE-7D38769DABAA}"/>
              </a:ext>
            </a:extLst>
          </p:cNvPr>
          <p:cNvSpPr txBox="1"/>
          <p:nvPr/>
        </p:nvSpPr>
        <p:spPr>
          <a:xfrm>
            <a:off x="1367640" y="1444194"/>
            <a:ext cx="3893208" cy="1477328"/>
          </a:xfrm>
          <a:prstGeom prst="rect">
            <a:avLst/>
          </a:prstGeom>
          <a:noFill/>
        </p:spPr>
        <p:txBody>
          <a:bodyPr wrap="square">
            <a:spAutoFit/>
          </a:bodyPr>
          <a:lstStyle/>
          <a:p>
            <a:pPr algn="just"/>
            <a:r>
              <a:rPr lang="en-US" sz="1800" dirty="0" err="1">
                <a:solidFill>
                  <a:schemeClr val="bg1"/>
                </a:solidFill>
                <a:effectLst/>
                <a:latin typeface="Times New Roman" panose="02020603050405020304" pitchFamily="18" charset="0"/>
                <a:ea typeface="Calibri" panose="020F0502020204030204" pitchFamily="34" charset="0"/>
              </a:rPr>
              <a:t>Bước</a:t>
            </a:r>
            <a:r>
              <a:rPr lang="en-US" sz="1800" dirty="0">
                <a:solidFill>
                  <a:schemeClr val="bg1"/>
                </a:solidFill>
                <a:effectLst/>
                <a:latin typeface="Times New Roman" panose="02020603050405020304" pitchFamily="18" charset="0"/>
                <a:ea typeface="Calibri" panose="020F0502020204030204" pitchFamily="34" charset="0"/>
              </a:rPr>
              <a:t> 1: </a:t>
            </a:r>
            <a:r>
              <a:rPr lang="en-US" sz="1800" dirty="0" err="1">
                <a:solidFill>
                  <a:schemeClr val="bg1"/>
                </a:solidFill>
                <a:effectLst/>
                <a:latin typeface="Times New Roman" panose="02020603050405020304" pitchFamily="18" charset="0"/>
                <a:ea typeface="Calibri" panose="020F0502020204030204" pitchFamily="34" charset="0"/>
              </a:rPr>
              <a:t>Người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sau</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khi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có</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tài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khoản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VNeID</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thì</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trong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vtiến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hành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đăng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nhập</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vào</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Sau </a:t>
            </a:r>
            <a:r>
              <a:rPr lang="en-US" sz="1800" dirty="0" err="1">
                <a:solidFill>
                  <a:schemeClr val="bg1"/>
                </a:solidFill>
                <a:effectLst/>
                <a:latin typeface="Times New Roman" panose="02020603050405020304" pitchFamily="18" charset="0"/>
                <a:ea typeface="Calibri" panose="020F0502020204030204" pitchFamily="34" charset="0"/>
              </a:rPr>
              <a:t>đó</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lựa</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chọn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Đăng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tài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khoản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định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danh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tử</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mức</a:t>
            </a:r>
            <a:r>
              <a:rPr lang="en-US" sz="1800" dirty="0">
                <a:solidFill>
                  <a:schemeClr val="bg1"/>
                </a:solidFill>
                <a:effectLst/>
                <a:latin typeface="Times New Roman" panose="02020603050405020304" pitchFamily="18" charset="0"/>
                <a:ea typeface="Calibri" panose="020F0502020204030204" pitchFamily="34" charset="0"/>
              </a:rPr>
              <a:t> 1 (</a:t>
            </a:r>
            <a:r>
              <a:rPr lang="en-US" sz="1800" dirty="0" err="1">
                <a:solidFill>
                  <a:schemeClr val="bg1"/>
                </a:solidFill>
                <a:effectLst/>
                <a:latin typeface="Times New Roman" panose="02020603050405020304" pitchFamily="18" charset="0"/>
                <a:ea typeface="Calibri" panose="020F0502020204030204" pitchFamily="34" charset="0"/>
              </a:rPr>
              <a:t>thực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trực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tuyến</a:t>
            </a:r>
            <a:r>
              <a:rPr lang="en-US" sz="1800" dirty="0">
                <a:solidFill>
                  <a:schemeClr val="bg1"/>
                </a:solidFill>
                <a:effectLst/>
                <a:latin typeface="Times New Roman" panose="02020603050405020304" pitchFamily="18" charset="0"/>
                <a:ea typeface="Calibri" panose="020F0502020204030204" pitchFamily="34" charset="0"/>
              </a:rPr>
              <a:t>)”.</a:t>
            </a:r>
            <a:endParaRPr lang="en-US" dirty="0">
              <a:solidFill>
                <a:schemeClr val="bg1"/>
              </a:solidFill>
            </a:endParaRPr>
          </a:p>
        </p:txBody>
      </p:sp>
      <p:pic>
        <p:nvPicPr>
          <p:cNvPr id="12" name="Picture 11">
            <a:extLst>
              <a:ext uri="{FF2B5EF4-FFF2-40B4-BE49-F238E27FC236}">
                <a16:creationId xmlns:a16="http://schemas.microsoft.com/office/drawing/2014/main" id="{368AE34A-2E7E-411C-9542-ACA1268D8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5648" y="1344952"/>
            <a:ext cx="2404733" cy="5204089"/>
          </a:xfrm>
          <a:prstGeom prst="rect">
            <a:avLst/>
          </a:prstGeom>
        </p:spPr>
      </p:pic>
      <p:pic>
        <p:nvPicPr>
          <p:cNvPr id="3" name="Picture 2">
            <a:extLst>
              <a:ext uri="{FF2B5EF4-FFF2-40B4-BE49-F238E27FC236}">
                <a16:creationId xmlns:a16="http://schemas.microsoft.com/office/drawing/2014/main" id="{0DF2E5D1-8C51-444D-BC3B-10068201DA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4081" y="1344952"/>
            <a:ext cx="2912934" cy="5178550"/>
          </a:xfrm>
          <a:prstGeom prst="rect">
            <a:avLst/>
          </a:prstGeom>
        </p:spPr>
      </p:pic>
    </p:spTree>
    <p:extLst>
      <p:ext uri="{BB962C8B-B14F-4D97-AF65-F5344CB8AC3E}">
        <p14:creationId xmlns:p14="http://schemas.microsoft.com/office/powerpoint/2010/main" val="252995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224303"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KHOẢN ĐỊNH DANH ĐIỆN TỬ MỨC ĐỘ 1</a:t>
            </a: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33" y="1570506"/>
            <a:ext cx="428353" cy="369330"/>
          </a:xfrm>
          <a:prstGeom prst="rect">
            <a:avLst/>
          </a:prstGeom>
        </p:spPr>
      </p:pic>
      <p:sp>
        <p:nvSpPr>
          <p:cNvPr id="13" name="TextBox 12">
            <a:extLst>
              <a:ext uri="{FF2B5EF4-FFF2-40B4-BE49-F238E27FC236}">
                <a16:creationId xmlns:a16="http://schemas.microsoft.com/office/drawing/2014/main" id="{85D37409-7CAB-41FD-A6A1-41215329ADDF}"/>
              </a:ext>
            </a:extLst>
          </p:cNvPr>
          <p:cNvSpPr txBox="1"/>
          <p:nvPr/>
        </p:nvSpPr>
        <p:spPr>
          <a:xfrm>
            <a:off x="1071460" y="1332763"/>
            <a:ext cx="2811692" cy="1200329"/>
          </a:xfrm>
          <a:prstGeom prst="rect">
            <a:avLst/>
          </a:prstGeom>
          <a:noFill/>
        </p:spPr>
        <p:txBody>
          <a:bodyPr wrap="square">
            <a:spAutoFit/>
          </a:bodyPr>
          <a:lstStyle/>
          <a:p>
            <a:pPr algn="just"/>
            <a:r>
              <a:rPr lang="en-US" dirty="0" err="1">
                <a:solidFill>
                  <a:schemeClr val="bg1"/>
                </a:solidFill>
                <a:effectLst/>
                <a:latin typeface="Times New Roman" panose="02020603050405020304" pitchFamily="18" charset="0"/>
                <a:ea typeface="Calibri" panose="020F0502020204030204" pitchFamily="34" charset="0"/>
              </a:rPr>
              <a:t>Bước</a:t>
            </a:r>
            <a:r>
              <a:rPr lang="en-US" dirty="0">
                <a:solidFill>
                  <a:schemeClr val="bg1"/>
                </a:solidFill>
                <a:effectLst/>
                <a:latin typeface="Times New Roman" panose="02020603050405020304" pitchFamily="18" charset="0"/>
                <a:ea typeface="Calibri" panose="020F0502020204030204" pitchFamily="34" charset="0"/>
              </a:rPr>
              <a:t> 2: </a:t>
            </a:r>
            <a:r>
              <a:rPr lang="en-US" dirty="0" err="1">
                <a:solidFill>
                  <a:schemeClr val="bg1"/>
                </a:solidFill>
                <a:effectLst/>
                <a:latin typeface="Times New Roman" panose="02020603050405020304" pitchFamily="18" charset="0"/>
                <a:ea typeface="Calibri" panose="020F0502020204030204" pitchFamily="34" charset="0"/>
              </a:rPr>
              <a:t>Người</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dân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lựa</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chọn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phương</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thức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xác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thực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quét</a:t>
            </a:r>
            <a:r>
              <a:rPr lang="en-US" dirty="0">
                <a:solidFill>
                  <a:schemeClr val="bg1"/>
                </a:solidFill>
                <a:effectLst/>
                <a:latin typeface="Times New Roman" panose="02020603050405020304" pitchFamily="18" charset="0"/>
                <a:ea typeface="Calibri" panose="020F0502020204030204" pitchFamily="34" charset="0"/>
              </a:rPr>
              <a:t> QR code </a:t>
            </a:r>
            <a:r>
              <a:rPr lang="en-US" dirty="0" err="1">
                <a:solidFill>
                  <a:schemeClr val="bg1"/>
                </a:solidFill>
                <a:effectLst/>
                <a:latin typeface="Times New Roman" panose="02020603050405020304" pitchFamily="18" charset="0"/>
                <a:ea typeface="Calibri" panose="020F0502020204030204" pitchFamily="34" charset="0"/>
              </a:rPr>
              <a:t>trên</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thẻ</a:t>
            </a:r>
            <a:r>
              <a:rPr lang="en-US" dirty="0">
                <a:solidFill>
                  <a:schemeClr val="bg1"/>
                </a:solidFill>
                <a:effectLst/>
                <a:latin typeface="Times New Roman" panose="02020603050405020304" pitchFamily="18" charset="0"/>
                <a:ea typeface="Calibri" panose="020F0502020204030204" pitchFamily="34" charset="0"/>
              </a:rPr>
              <a:t> CCCD </a:t>
            </a:r>
            <a:r>
              <a:rPr lang="en-US" dirty="0" err="1">
                <a:solidFill>
                  <a:schemeClr val="bg1"/>
                </a:solidFill>
                <a:effectLst/>
                <a:latin typeface="Times New Roman" panose="02020603050405020304" pitchFamily="18" charset="0"/>
                <a:ea typeface="Calibri" panose="020F0502020204030204" pitchFamily="34" charset="0"/>
              </a:rPr>
              <a:t>hoặc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xác</a:t>
            </a:r>
            <a:r>
              <a:rPr lang="en-US"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effectLst/>
                <a:latin typeface="Times New Roman" panose="02020603050405020304" pitchFamily="18" charset="0"/>
                <a:ea typeface="Calibri" panose="020F0502020204030204" pitchFamily="34" charset="0"/>
              </a:rPr>
              <a:t>thực</a:t>
            </a:r>
            <a:r>
              <a:rPr lang="en-US" dirty="0">
                <a:solidFill>
                  <a:schemeClr val="bg1"/>
                </a:solidFill>
                <a:effectLst/>
                <a:latin typeface="Times New Roman" panose="02020603050405020304" pitchFamily="18" charset="0"/>
                <a:ea typeface="Calibri" panose="020F0502020204030204" pitchFamily="34" charset="0"/>
              </a:rPr>
              <a:t> NFC).</a:t>
            </a:r>
            <a:endParaRPr lang="en-US" dirty="0">
              <a:solidFill>
                <a:schemeClr val="bg1"/>
              </a:solidFill>
            </a:endParaRPr>
          </a:p>
        </p:txBody>
      </p:sp>
      <p:pic>
        <p:nvPicPr>
          <p:cNvPr id="14" name="Picture 13">
            <a:extLst>
              <a:ext uri="{FF2B5EF4-FFF2-40B4-BE49-F238E27FC236}">
                <a16:creationId xmlns:a16="http://schemas.microsoft.com/office/drawing/2014/main" id="{464E419D-702F-46B4-92BC-813F77331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962" y="2546908"/>
            <a:ext cx="2214445" cy="3857625"/>
          </a:xfrm>
          <a:prstGeom prst="rect">
            <a:avLst/>
          </a:prstGeom>
        </p:spPr>
      </p:pic>
      <p:pic>
        <p:nvPicPr>
          <p:cNvPr id="15" name="Picture 14">
            <a:extLst>
              <a:ext uri="{FF2B5EF4-FFF2-40B4-BE49-F238E27FC236}">
                <a16:creationId xmlns:a16="http://schemas.microsoft.com/office/drawing/2014/main" id="{63AFF2E3-02BA-4E28-9EB3-793089EBC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537" y="1577414"/>
            <a:ext cx="428353" cy="369330"/>
          </a:xfrm>
          <a:prstGeom prst="rect">
            <a:avLst/>
          </a:prstGeom>
        </p:spPr>
      </p:pic>
      <p:pic>
        <p:nvPicPr>
          <p:cNvPr id="17" name="Picture 16">
            <a:extLst>
              <a:ext uri="{FF2B5EF4-FFF2-40B4-BE49-F238E27FC236}">
                <a16:creationId xmlns:a16="http://schemas.microsoft.com/office/drawing/2014/main" id="{1F9F7B03-1DF8-4EF6-8717-389DD583F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041" y="1584322"/>
            <a:ext cx="428353" cy="369330"/>
          </a:xfrm>
          <a:prstGeom prst="rect">
            <a:avLst/>
          </a:prstGeom>
        </p:spPr>
      </p:pic>
      <p:pic>
        <p:nvPicPr>
          <p:cNvPr id="19" name="Picture 18">
            <a:extLst>
              <a:ext uri="{FF2B5EF4-FFF2-40B4-BE49-F238E27FC236}">
                <a16:creationId xmlns:a16="http://schemas.microsoft.com/office/drawing/2014/main" id="{6DDC2015-C23C-4073-8DD1-5F0077F58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352" y="2819063"/>
            <a:ext cx="2074970" cy="3636342"/>
          </a:xfrm>
          <a:prstGeom prst="rect">
            <a:avLst/>
          </a:prstGeom>
        </p:spPr>
      </p:pic>
      <p:sp>
        <p:nvSpPr>
          <p:cNvPr id="20" name="TextBox 19">
            <a:extLst>
              <a:ext uri="{FF2B5EF4-FFF2-40B4-BE49-F238E27FC236}">
                <a16:creationId xmlns:a16="http://schemas.microsoft.com/office/drawing/2014/main" id="{DBFEB234-7E11-4EAD-A687-B2B077726A28}"/>
              </a:ext>
            </a:extLst>
          </p:cNvPr>
          <p:cNvSpPr txBox="1"/>
          <p:nvPr/>
        </p:nvSpPr>
        <p:spPr>
          <a:xfrm>
            <a:off x="4722964" y="1341735"/>
            <a:ext cx="2769020" cy="1477328"/>
          </a:xfrm>
          <a:prstGeom prst="rect">
            <a:avLst/>
          </a:prstGeom>
          <a:noFill/>
        </p:spPr>
        <p:txBody>
          <a:bodyPr wrap="square">
            <a:spAutoFit/>
          </a:bodyPr>
          <a:lstStyle/>
          <a:p>
            <a:pPr algn="just"/>
            <a:r>
              <a:rPr lang="vi-VN" dirty="0">
                <a:solidFill>
                  <a:schemeClr val="bg1"/>
                </a:solidFill>
                <a:effectLst/>
                <a:latin typeface="Times New Roman" panose="02020603050405020304" pitchFamily="18" charset="0"/>
                <a:ea typeface="Calibri" panose="020F0502020204030204" pitchFamily="34" charset="0"/>
              </a:rPr>
              <a:t>Đối với phương thức quét QR code, người dân đưa mã QR code ở góc trên bên phải thẻ CCCD vào camera để quét. </a:t>
            </a:r>
            <a:endParaRPr lang="en-US" dirty="0">
              <a:solidFill>
                <a:schemeClr val="bg1"/>
              </a:solidFill>
            </a:endParaRPr>
          </a:p>
        </p:txBody>
      </p:sp>
      <p:sp>
        <p:nvSpPr>
          <p:cNvPr id="21" name="TextBox 20">
            <a:extLst>
              <a:ext uri="{FF2B5EF4-FFF2-40B4-BE49-F238E27FC236}">
                <a16:creationId xmlns:a16="http://schemas.microsoft.com/office/drawing/2014/main" id="{A1750CB6-DD5C-4A8E-86C8-BE513F40322D}"/>
              </a:ext>
            </a:extLst>
          </p:cNvPr>
          <p:cNvSpPr txBox="1"/>
          <p:nvPr/>
        </p:nvSpPr>
        <p:spPr>
          <a:xfrm>
            <a:off x="8435428" y="1346415"/>
            <a:ext cx="3043340" cy="1754326"/>
          </a:xfrm>
          <a:prstGeom prst="rect">
            <a:avLst/>
          </a:prstGeom>
          <a:noFill/>
        </p:spPr>
        <p:txBody>
          <a:bodyPr wrap="square">
            <a:spAutoFit/>
          </a:bodyPr>
          <a:lstStyle/>
          <a:p>
            <a:pPr algn="just"/>
            <a:r>
              <a:rPr lang="vi-VN" sz="1800" dirty="0">
                <a:solidFill>
                  <a:schemeClr val="bg1"/>
                </a:solidFill>
                <a:effectLst/>
                <a:latin typeface="Times New Roman" panose="02020603050405020304" pitchFamily="18" charset="0"/>
                <a:ea typeface="Calibri" panose="020F0502020204030204" pitchFamily="34" charset="0"/>
              </a:rPr>
              <a:t>Với phương thức xác thực NFC (chỉ sử dụng với các điện thoại có hỗ trợ NFC), người dân đặt thẻ CCCD vào mặt sau của điện thoại sau đó đợi hệ thống đọc thông tin. </a:t>
            </a:r>
            <a:endParaRPr lang="en-US" sz="1800" dirty="0">
              <a:solidFill>
                <a:schemeClr val="bg1"/>
              </a:solidFill>
            </a:endParaRPr>
          </a:p>
        </p:txBody>
      </p:sp>
      <p:pic>
        <p:nvPicPr>
          <p:cNvPr id="22" name="Picture 21">
            <a:extLst>
              <a:ext uri="{FF2B5EF4-FFF2-40B4-BE49-F238E27FC236}">
                <a16:creationId xmlns:a16="http://schemas.microsoft.com/office/drawing/2014/main" id="{1438B91B-33CC-4636-8057-FEAF71435232}"/>
              </a:ext>
            </a:extLst>
          </p:cNvPr>
          <p:cNvPicPr>
            <a:picLocks noChangeAspect="1"/>
          </p:cNvPicPr>
          <p:nvPr/>
        </p:nvPicPr>
        <p:blipFill rotWithShape="1">
          <a:blip r:embed="rId5"/>
          <a:srcRect t="12586" r="5630" b="15148"/>
          <a:stretch/>
        </p:blipFill>
        <p:spPr>
          <a:xfrm>
            <a:off x="9470901" y="3281634"/>
            <a:ext cx="2580274" cy="2708682"/>
          </a:xfrm>
          <a:prstGeom prst="rect">
            <a:avLst/>
          </a:prstGeom>
        </p:spPr>
      </p:pic>
      <p:pic>
        <p:nvPicPr>
          <p:cNvPr id="23" name="Picture 22">
            <a:extLst>
              <a:ext uri="{FF2B5EF4-FFF2-40B4-BE49-F238E27FC236}">
                <a16:creationId xmlns:a16="http://schemas.microsoft.com/office/drawing/2014/main" id="{266799A1-846C-47C0-80E0-F2B12FEA2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9041" y="3144803"/>
            <a:ext cx="1562004" cy="2982345"/>
          </a:xfrm>
          <a:prstGeom prst="rect">
            <a:avLst/>
          </a:prstGeom>
        </p:spPr>
      </p:pic>
    </p:spTree>
    <p:extLst>
      <p:ext uri="{BB962C8B-B14F-4D97-AF65-F5344CB8AC3E}">
        <p14:creationId xmlns:p14="http://schemas.microsoft.com/office/powerpoint/2010/main" val="392856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par>
                                <p:cTn id="26" presetID="22" presetClass="entr" presetSubtype="4"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224303"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KHOẢN ĐỊNH DANH ĐIỆN TỬ MỨC ĐỘ 1</a:t>
            </a: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33" y="1570506"/>
            <a:ext cx="428353" cy="369330"/>
          </a:xfrm>
          <a:prstGeom prst="rect">
            <a:avLst/>
          </a:prstGeom>
        </p:spPr>
      </p:pic>
      <p:sp>
        <p:nvSpPr>
          <p:cNvPr id="13" name="TextBox 12">
            <a:extLst>
              <a:ext uri="{FF2B5EF4-FFF2-40B4-BE49-F238E27FC236}">
                <a16:creationId xmlns:a16="http://schemas.microsoft.com/office/drawing/2014/main" id="{85D37409-7CAB-41FD-A6A1-41215329ADDF}"/>
              </a:ext>
            </a:extLst>
          </p:cNvPr>
          <p:cNvSpPr txBox="1"/>
          <p:nvPr/>
        </p:nvSpPr>
        <p:spPr>
          <a:xfrm>
            <a:off x="1071460" y="1332763"/>
            <a:ext cx="2866556" cy="2031325"/>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ea typeface="Calibri" panose="020F0502020204030204" pitchFamily="34" charset="0"/>
              </a:rPr>
              <a:t>Bước</a:t>
            </a:r>
            <a:r>
              <a:rPr lang="en-US" dirty="0">
                <a:solidFill>
                  <a:schemeClr val="bg1"/>
                </a:solidFill>
                <a:latin typeface="Times New Roman" panose="02020603050405020304" pitchFamily="18" charset="0"/>
                <a:ea typeface="Calibri" panose="020F0502020204030204" pitchFamily="34" charset="0"/>
              </a:rPr>
              <a:t> 3: </a:t>
            </a:r>
            <a:r>
              <a:rPr lang="en-US" dirty="0" err="1">
                <a:solidFill>
                  <a:schemeClr val="bg1"/>
                </a:solidFill>
                <a:latin typeface="Times New Roman" panose="02020603050405020304" pitchFamily="18" charset="0"/>
                <a:ea typeface="Calibri" panose="020F0502020204030204" pitchFamily="34" charset="0"/>
              </a:rPr>
              <a:t>Chụp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ảnh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chân</a:t>
            </a:r>
            <a:r>
              <a:rPr lang="en-US" dirty="0">
                <a:solidFill>
                  <a:schemeClr val="bg1"/>
                </a:solidFill>
                <a:latin typeface="Times New Roman" panose="02020603050405020304" pitchFamily="18" charset="0"/>
                <a:ea typeface="Calibri" panose="020F0502020204030204" pitchFamily="34" charset="0"/>
              </a:rPr>
              <a:t> dung</a:t>
            </a:r>
          </a:p>
          <a:p>
            <a:pPr algn="just"/>
            <a:r>
              <a:rPr lang="en-US" dirty="0">
                <a:solidFill>
                  <a:schemeClr val="bg1"/>
                </a:solidFill>
                <a:latin typeface="Times New Roman" panose="02020603050405020304" pitchFamily="18" charset="0"/>
                <a:ea typeface="Calibri" panose="020F0502020204030204" pitchFamily="34" charset="0"/>
              </a:rPr>
              <a:t>Sau </a:t>
            </a:r>
            <a:r>
              <a:rPr lang="en-US" dirty="0" err="1">
                <a:solidFill>
                  <a:schemeClr val="bg1"/>
                </a:solidFill>
                <a:latin typeface="Times New Roman" panose="02020603050405020304" pitchFamily="18" charset="0"/>
                <a:ea typeface="Calibri" panose="020F0502020204030204" pitchFamily="34" charset="0"/>
              </a:rPr>
              <a:t>khi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đọc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thông</a:t>
            </a:r>
            <a:r>
              <a:rPr lang="en-US" dirty="0">
                <a:solidFill>
                  <a:schemeClr val="bg1"/>
                </a:solidFill>
                <a:latin typeface="Times New Roman" panose="02020603050405020304" pitchFamily="18" charset="0"/>
                <a:ea typeface="Calibri" panose="020F0502020204030204" pitchFamily="34" charset="0"/>
              </a:rPr>
              <a:t> tin </a:t>
            </a:r>
            <a:r>
              <a:rPr lang="en-US" dirty="0" err="1">
                <a:solidFill>
                  <a:schemeClr val="bg1"/>
                </a:solidFill>
                <a:latin typeface="Times New Roman" panose="02020603050405020304" pitchFamily="18" charset="0"/>
                <a:ea typeface="Calibri" panose="020F0502020204030204" pitchFamily="34" charset="0"/>
              </a:rPr>
              <a:t>thành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công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ứng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dụng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sẽ</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hiển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thị</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lại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thông</a:t>
            </a:r>
            <a:r>
              <a:rPr lang="en-US" dirty="0">
                <a:solidFill>
                  <a:schemeClr val="bg1"/>
                </a:solidFill>
                <a:latin typeface="Times New Roman" panose="02020603050405020304" pitchFamily="18" charset="0"/>
                <a:ea typeface="Calibri" panose="020F0502020204030204" pitchFamily="34" charset="0"/>
              </a:rPr>
              <a:t> tin </a:t>
            </a:r>
            <a:r>
              <a:rPr lang="en-US" dirty="0" err="1">
                <a:solidFill>
                  <a:schemeClr val="bg1"/>
                </a:solidFill>
                <a:latin typeface="Times New Roman" panose="02020603050405020304" pitchFamily="18" charset="0"/>
                <a:ea typeface="Calibri" panose="020F0502020204030204" pitchFamily="34" charset="0"/>
              </a:rPr>
              <a:t>cho</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người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dân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kiểm</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tra</a:t>
            </a:r>
            <a:r>
              <a:rPr lang="en-US" dirty="0">
                <a:solidFill>
                  <a:schemeClr val="bg1"/>
                </a:solidFill>
                <a:latin typeface="Times New Roman" panose="02020603050405020304" pitchFamily="18" charset="0"/>
                <a:ea typeface="Calibri" panose="020F0502020204030204" pitchFamily="34" charset="0"/>
              </a:rPr>
              <a:t>. Sau </a:t>
            </a:r>
            <a:r>
              <a:rPr lang="en-US" dirty="0" err="1">
                <a:solidFill>
                  <a:schemeClr val="bg1"/>
                </a:solidFill>
                <a:latin typeface="Times New Roman" panose="02020603050405020304" pitchFamily="18" charset="0"/>
                <a:ea typeface="Calibri" panose="020F0502020204030204" pitchFamily="34" charset="0"/>
              </a:rPr>
              <a:t>đó</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bấm</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Tiếp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tục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để</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đến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phần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chụp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ảnh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chân</a:t>
            </a:r>
            <a:r>
              <a:rPr lang="en-US" dirty="0">
                <a:solidFill>
                  <a:schemeClr val="bg1"/>
                </a:solidFill>
                <a:latin typeface="Times New Roman" panose="02020603050405020304" pitchFamily="18" charset="0"/>
                <a:ea typeface="Calibri" panose="020F0502020204030204" pitchFamily="34" charset="0"/>
              </a:rPr>
              <a:t> dung</a:t>
            </a:r>
            <a:endParaRPr lang="en-US" dirty="0">
              <a:solidFill>
                <a:schemeClr val="bg1"/>
              </a:solidFill>
            </a:endParaRPr>
          </a:p>
        </p:txBody>
      </p:sp>
      <p:pic>
        <p:nvPicPr>
          <p:cNvPr id="15" name="Picture 14">
            <a:extLst>
              <a:ext uri="{FF2B5EF4-FFF2-40B4-BE49-F238E27FC236}">
                <a16:creationId xmlns:a16="http://schemas.microsoft.com/office/drawing/2014/main" id="{63AFF2E3-02BA-4E28-9EB3-793089EBC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7537" y="1577414"/>
            <a:ext cx="428353" cy="369330"/>
          </a:xfrm>
          <a:prstGeom prst="rect">
            <a:avLst/>
          </a:prstGeom>
        </p:spPr>
      </p:pic>
      <p:pic>
        <p:nvPicPr>
          <p:cNvPr id="17" name="Picture 16">
            <a:extLst>
              <a:ext uri="{FF2B5EF4-FFF2-40B4-BE49-F238E27FC236}">
                <a16:creationId xmlns:a16="http://schemas.microsoft.com/office/drawing/2014/main" id="{1F9F7B03-1DF8-4EF6-8717-389DD583F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9041" y="1584322"/>
            <a:ext cx="428353" cy="369330"/>
          </a:xfrm>
          <a:prstGeom prst="rect">
            <a:avLst/>
          </a:prstGeom>
        </p:spPr>
      </p:pic>
      <p:sp>
        <p:nvSpPr>
          <p:cNvPr id="20" name="TextBox 19">
            <a:extLst>
              <a:ext uri="{FF2B5EF4-FFF2-40B4-BE49-F238E27FC236}">
                <a16:creationId xmlns:a16="http://schemas.microsoft.com/office/drawing/2014/main" id="{DBFEB234-7E11-4EAD-A687-B2B077726A28}"/>
              </a:ext>
            </a:extLst>
          </p:cNvPr>
          <p:cNvSpPr txBox="1"/>
          <p:nvPr/>
        </p:nvSpPr>
        <p:spPr>
          <a:xfrm>
            <a:off x="4722964" y="1341735"/>
            <a:ext cx="2769020" cy="1477328"/>
          </a:xfrm>
          <a:prstGeom prst="rect">
            <a:avLst/>
          </a:prstGeom>
          <a:noFill/>
        </p:spPr>
        <p:txBody>
          <a:bodyPr wrap="square">
            <a:spAutoFit/>
          </a:bodyPr>
          <a:lstStyle/>
          <a:p>
            <a:pPr algn="just"/>
            <a:r>
              <a:rPr lang="en-US" dirty="0">
                <a:solidFill>
                  <a:schemeClr val="bg1"/>
                </a:solidFill>
                <a:latin typeface="Times New Roman" panose="02020603050405020304" pitchFamily="18" charset="0"/>
                <a:ea typeface="Calibri" panose="020F0502020204030204" pitchFamily="34" charset="0"/>
              </a:rPr>
              <a:t>Sau </a:t>
            </a:r>
            <a:r>
              <a:rPr lang="en-US" dirty="0" err="1">
                <a:solidFill>
                  <a:schemeClr val="bg1"/>
                </a:solidFill>
                <a:latin typeface="Times New Roman" panose="02020603050405020304" pitchFamily="18" charset="0"/>
                <a:ea typeface="Calibri" panose="020F0502020204030204" pitchFamily="34" charset="0"/>
              </a:rPr>
              <a:t>khi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xem</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xong</a:t>
            </a:r>
            <a:r>
              <a:rPr lang="en-US" dirty="0">
                <a:solidFill>
                  <a:schemeClr val="bg1"/>
                </a:solidFill>
                <a:latin typeface="Times New Roman" panose="02020603050405020304" pitchFamily="18" charset="0"/>
                <a:ea typeface="Calibri" panose="020F0502020204030204" pitchFamily="34" charset="0"/>
              </a:rPr>
              <a:t> video </a:t>
            </a:r>
            <a:r>
              <a:rPr lang="en-US" dirty="0" err="1">
                <a:solidFill>
                  <a:schemeClr val="bg1"/>
                </a:solidFill>
                <a:latin typeface="Times New Roman" panose="02020603050405020304" pitchFamily="18" charset="0"/>
                <a:ea typeface="Calibri" panose="020F0502020204030204" pitchFamily="34" charset="0"/>
              </a:rPr>
              <a:t>lựa</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chọn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Bỏ</a:t>
            </a:r>
            <a:r>
              <a:rPr lang="en-US" dirty="0">
                <a:solidFill>
                  <a:schemeClr val="bg1"/>
                </a:solidFill>
                <a:latin typeface="Times New Roman" panose="02020603050405020304" pitchFamily="18" charset="0"/>
                <a:ea typeface="Calibri" panose="020F0502020204030204" pitchFamily="34" charset="0"/>
              </a:rPr>
              <a:t> qua” </a:t>
            </a:r>
            <a:r>
              <a:rPr lang="en-US" dirty="0" err="1">
                <a:solidFill>
                  <a:schemeClr val="bg1"/>
                </a:solidFill>
                <a:latin typeface="Times New Roman" panose="02020603050405020304" pitchFamily="18" charset="0"/>
                <a:ea typeface="Calibri" panose="020F0502020204030204" pitchFamily="34" charset="0"/>
              </a:rPr>
              <a:t>để</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tiến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hành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chụp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ảnh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chân</a:t>
            </a:r>
            <a:r>
              <a:rPr lang="en-US" dirty="0">
                <a:solidFill>
                  <a:schemeClr val="bg1"/>
                </a:solidFill>
                <a:latin typeface="Times New Roman" panose="02020603050405020304" pitchFamily="18" charset="0"/>
                <a:ea typeface="Calibri" panose="020F0502020204030204" pitchFamily="34" charset="0"/>
              </a:rPr>
              <a:t> dung </a:t>
            </a:r>
            <a:r>
              <a:rPr lang="en-US" dirty="0" err="1">
                <a:solidFill>
                  <a:schemeClr val="bg1"/>
                </a:solidFill>
                <a:latin typeface="Times New Roman" panose="02020603050405020304" pitchFamily="18" charset="0"/>
                <a:ea typeface="Calibri" panose="020F0502020204030204" pitchFamily="34" charset="0"/>
              </a:rPr>
              <a:t>và</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thực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hiện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chụp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ảnh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chân</a:t>
            </a:r>
            <a:r>
              <a:rPr lang="en-US" dirty="0">
                <a:solidFill>
                  <a:schemeClr val="bg1"/>
                </a:solidFill>
                <a:latin typeface="Times New Roman" panose="02020603050405020304" pitchFamily="18" charset="0"/>
                <a:ea typeface="Calibri" panose="020F0502020204030204" pitchFamily="34" charset="0"/>
              </a:rPr>
              <a:t> dung </a:t>
            </a:r>
            <a:r>
              <a:rPr lang="en-US" dirty="0" err="1">
                <a:solidFill>
                  <a:schemeClr val="bg1"/>
                </a:solidFill>
                <a:latin typeface="Times New Roman" panose="02020603050405020304" pitchFamily="18" charset="0"/>
                <a:ea typeface="Calibri" panose="020F0502020204030204" pitchFamily="34" charset="0"/>
              </a:rPr>
              <a:t>theo</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hướng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dẫn</a:t>
            </a:r>
            <a:r>
              <a:rPr lang="en-US" dirty="0">
                <a:solidFill>
                  <a:schemeClr val="bg1"/>
                </a:solidFill>
                <a:latin typeface="Times New Roman" panose="02020603050405020304" pitchFamily="18" charset="0"/>
                <a:ea typeface="Calibri" panose="020F0502020204030204" pitchFamily="34" charset="0"/>
              </a:rPr>
              <a:t>.</a:t>
            </a:r>
            <a:endParaRPr lang="en-US" dirty="0">
              <a:solidFill>
                <a:schemeClr val="bg1"/>
              </a:solidFill>
            </a:endParaRPr>
          </a:p>
        </p:txBody>
      </p:sp>
      <p:sp>
        <p:nvSpPr>
          <p:cNvPr id="21" name="TextBox 20">
            <a:extLst>
              <a:ext uri="{FF2B5EF4-FFF2-40B4-BE49-F238E27FC236}">
                <a16:creationId xmlns:a16="http://schemas.microsoft.com/office/drawing/2014/main" id="{A1750CB6-DD5C-4A8E-86C8-BE513F40322D}"/>
              </a:ext>
            </a:extLst>
          </p:cNvPr>
          <p:cNvSpPr txBox="1"/>
          <p:nvPr/>
        </p:nvSpPr>
        <p:spPr>
          <a:xfrm>
            <a:off x="8435428" y="1346415"/>
            <a:ext cx="3043340" cy="1200329"/>
          </a:xfrm>
          <a:prstGeom prst="rect">
            <a:avLst/>
          </a:prstGeom>
          <a:noFill/>
        </p:spPr>
        <p:txBody>
          <a:bodyPr wrap="square">
            <a:spAutoFit/>
          </a:bodyPr>
          <a:lstStyle/>
          <a:p>
            <a:pPr algn="just">
              <a:spcAft>
                <a:spcPts val="600"/>
              </a:spcAft>
            </a:pP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Lưu</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chụp</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nơi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sáng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tối</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đeo</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kính</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râm</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khẩu</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nhắm</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mắt</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lúc</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chụp</a:t>
            </a:r>
            <a:r>
              <a:rPr lang="en-US" sz="1800" i="1"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6" name="Picture 15">
            <a:extLst>
              <a:ext uri="{FF2B5EF4-FFF2-40B4-BE49-F238E27FC236}">
                <a16:creationId xmlns:a16="http://schemas.microsoft.com/office/drawing/2014/main" id="{B60FB92E-4B19-426B-B109-F72ABB9D1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209" y="3429000"/>
            <a:ext cx="1461654" cy="3163169"/>
          </a:xfrm>
          <a:prstGeom prst="rect">
            <a:avLst/>
          </a:prstGeom>
        </p:spPr>
      </p:pic>
      <p:pic>
        <p:nvPicPr>
          <p:cNvPr id="18" name="Picture 17">
            <a:extLst>
              <a:ext uri="{FF2B5EF4-FFF2-40B4-BE49-F238E27FC236}">
                <a16:creationId xmlns:a16="http://schemas.microsoft.com/office/drawing/2014/main" id="{E20F693E-2358-41FC-959E-68CCEEC57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889" y="3429000"/>
            <a:ext cx="1461654" cy="3163169"/>
          </a:xfrm>
          <a:prstGeom prst="rect">
            <a:avLst/>
          </a:prstGeom>
        </p:spPr>
      </p:pic>
      <p:grpSp>
        <p:nvGrpSpPr>
          <p:cNvPr id="24" name="Group 23">
            <a:extLst>
              <a:ext uri="{FF2B5EF4-FFF2-40B4-BE49-F238E27FC236}">
                <a16:creationId xmlns:a16="http://schemas.microsoft.com/office/drawing/2014/main" id="{B6998C2D-249B-470A-9B74-88D9FCD6E86C}"/>
              </a:ext>
            </a:extLst>
          </p:cNvPr>
          <p:cNvGrpSpPr/>
          <p:nvPr/>
        </p:nvGrpSpPr>
        <p:grpSpPr>
          <a:xfrm>
            <a:off x="4964987" y="2819063"/>
            <a:ext cx="2292096" cy="3783976"/>
            <a:chOff x="4511509" y="0"/>
            <a:chExt cx="3168981" cy="6858000"/>
          </a:xfrm>
        </p:grpSpPr>
        <p:pic>
          <p:nvPicPr>
            <p:cNvPr id="25" name="Picture 24">
              <a:extLst>
                <a:ext uri="{FF2B5EF4-FFF2-40B4-BE49-F238E27FC236}">
                  <a16:creationId xmlns:a16="http://schemas.microsoft.com/office/drawing/2014/main" id="{595C410D-6A54-4A3A-B4CA-4D478F4A2C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509" y="0"/>
              <a:ext cx="3168981" cy="6858000"/>
            </a:xfrm>
            <a:prstGeom prst="rect">
              <a:avLst/>
            </a:prstGeom>
          </p:spPr>
        </p:pic>
        <p:pic>
          <p:nvPicPr>
            <p:cNvPr id="26" name="Picture 25">
              <a:extLst>
                <a:ext uri="{FF2B5EF4-FFF2-40B4-BE49-F238E27FC236}">
                  <a16:creationId xmlns:a16="http://schemas.microsoft.com/office/drawing/2014/main" id="{582FEEBE-7C3E-47D3-B74D-6F06FC7CEA74}"/>
                </a:ext>
              </a:extLst>
            </p:cNvPr>
            <p:cNvPicPr>
              <a:picLocks noChangeAspect="1"/>
            </p:cNvPicPr>
            <p:nvPr/>
          </p:nvPicPr>
          <p:blipFill rotWithShape="1">
            <a:blip r:embed="rId6">
              <a:extLst>
                <a:ext uri="{28A0092B-C50C-407E-A947-70E740481C1C}">
                  <a14:useLocalDpi xmlns:a14="http://schemas.microsoft.com/office/drawing/2010/main" val="0"/>
                </a:ext>
              </a:extLst>
            </a:blip>
            <a:srcRect l="31882" t="2648" r="55696" b="91400"/>
            <a:stretch/>
          </p:blipFill>
          <p:spPr bwMode="auto">
            <a:xfrm>
              <a:off x="6845134" y="532329"/>
              <a:ext cx="835356" cy="296346"/>
            </a:xfrm>
            <a:prstGeom prst="rect">
              <a:avLst/>
            </a:prstGeom>
            <a:noFill/>
            <a:ln>
              <a:noFill/>
            </a:ln>
          </p:spPr>
        </p:pic>
      </p:grpSp>
      <p:pic>
        <p:nvPicPr>
          <p:cNvPr id="27" name="Picture 26">
            <a:extLst>
              <a:ext uri="{FF2B5EF4-FFF2-40B4-BE49-F238E27FC236}">
                <a16:creationId xmlns:a16="http://schemas.microsoft.com/office/drawing/2014/main" id="{ECBC5CBF-B0E8-4986-8A2B-87265661C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1634" y="2732446"/>
            <a:ext cx="2090927" cy="3738539"/>
          </a:xfrm>
          <a:prstGeom prst="rect">
            <a:avLst/>
          </a:prstGeom>
        </p:spPr>
      </p:pic>
    </p:spTree>
    <p:extLst>
      <p:ext uri="{BB962C8B-B14F-4D97-AF65-F5344CB8AC3E}">
        <p14:creationId xmlns:p14="http://schemas.microsoft.com/office/powerpoint/2010/main" val="54977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22270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KHOẢN ĐỊNH DANH ĐIỆN TỬ MỨC ĐỘ 1</a:t>
            </a: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833" y="1582695"/>
            <a:ext cx="428353" cy="369330"/>
          </a:xfrm>
          <a:prstGeom prst="rect">
            <a:avLst/>
          </a:prstGeom>
        </p:spPr>
      </p:pic>
      <p:sp>
        <p:nvSpPr>
          <p:cNvPr id="10" name="TextBox 9">
            <a:extLst>
              <a:ext uri="{FF2B5EF4-FFF2-40B4-BE49-F238E27FC236}">
                <a16:creationId xmlns:a16="http://schemas.microsoft.com/office/drawing/2014/main" id="{87DD0997-046F-4DCB-ABDE-7D38769DABAA}"/>
              </a:ext>
            </a:extLst>
          </p:cNvPr>
          <p:cNvSpPr txBox="1"/>
          <p:nvPr/>
        </p:nvSpPr>
        <p:spPr>
          <a:xfrm>
            <a:off x="1367640" y="1444194"/>
            <a:ext cx="3893208" cy="646331"/>
          </a:xfrm>
          <a:prstGeom prst="rect">
            <a:avLst/>
          </a:prstGeom>
          <a:noFill/>
        </p:spPr>
        <p:txBody>
          <a:bodyPr wrap="square">
            <a:spAutoFit/>
          </a:bodyPr>
          <a:lstStyle/>
          <a:p>
            <a:pPr algn="just">
              <a:spcAft>
                <a:spcPts val="2000"/>
              </a:spcAft>
            </a:pPr>
            <a:r>
              <a:rPr lang="en-US" dirty="0" err="1">
                <a:solidFill>
                  <a:schemeClr val="bg1"/>
                </a:solidFill>
                <a:latin typeface="Times New Roman" panose="02020603050405020304" pitchFamily="18" charset="0"/>
                <a:cs typeface="Times New Roman" panose="02020603050405020304" pitchFamily="18" charset="0"/>
              </a:rPr>
              <a:t>Bước</a:t>
            </a:r>
            <a:r>
              <a:rPr lang="en-US" dirty="0">
                <a:solidFill>
                  <a:schemeClr val="bg1"/>
                </a:solidFill>
                <a:latin typeface="Times New Roman" panose="02020603050405020304" pitchFamily="18" charset="0"/>
                <a:cs typeface="Times New Roman" panose="02020603050405020304" pitchFamily="18" charset="0"/>
              </a:rPr>
              <a:t> 4: </a:t>
            </a:r>
            <a:r>
              <a:rPr lang="en-US" dirty="0" err="1">
                <a:solidFill>
                  <a:schemeClr val="bg1"/>
                </a:solidFill>
                <a:latin typeface="Times New Roman" panose="02020603050405020304" pitchFamily="18" charset="0"/>
                <a:cs typeface="Times New Roman" panose="02020603050405020304" pitchFamily="18" charset="0"/>
              </a:rPr>
              <a:t>Kiểm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thông</a:t>
            </a:r>
            <a:r>
              <a:rPr lang="en-US" dirty="0">
                <a:solidFill>
                  <a:schemeClr val="bg1"/>
                </a:solidFill>
                <a:latin typeface="Times New Roman" panose="02020603050405020304" pitchFamily="18" charset="0"/>
                <a:cs typeface="Times New Roman" panose="02020603050405020304" pitchFamily="18" charset="0"/>
              </a:rPr>
              <a:t> tin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ảnh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hoàn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gửi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hồ</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đăng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ký</a:t>
            </a:r>
            <a:r>
              <a:rPr lang="en-US" dirty="0">
                <a:solidFill>
                  <a:schemeClr val="bg1"/>
                </a:solidFill>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D7DAACC0-F0CE-4433-9877-173CCE28A1E1}"/>
              </a:ext>
            </a:extLst>
          </p:cNvPr>
          <p:cNvSpPr txBox="1"/>
          <p:nvPr/>
        </p:nvSpPr>
        <p:spPr>
          <a:xfrm>
            <a:off x="1328452" y="2228671"/>
            <a:ext cx="3932396" cy="1754326"/>
          </a:xfrm>
          <a:prstGeom prst="rect">
            <a:avLst/>
          </a:prstGeom>
          <a:noFill/>
        </p:spPr>
        <p:txBody>
          <a:bodyPr wrap="square">
            <a:spAutoFit/>
          </a:bodyPr>
          <a:lstStyle/>
          <a:p>
            <a:pPr marL="0" indent="0" algn="just">
              <a:spcBef>
                <a:spcPts val="0"/>
              </a:spcBef>
              <a:spcAft>
                <a:spcPts val="600"/>
              </a:spcAft>
              <a:buNone/>
            </a:pPr>
            <a:r>
              <a:rPr lang="en-US" sz="1800"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&gt;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chụp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Chụp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&gt;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4" name="Picture 13">
            <a:extLst>
              <a:ext uri="{FF2B5EF4-FFF2-40B4-BE49-F238E27FC236}">
                <a16:creationId xmlns:a16="http://schemas.microsoft.com/office/drawing/2014/main" id="{7D673945-E2A9-4806-9F5E-A446FC143E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59302" y="1527831"/>
            <a:ext cx="6322234" cy="4650976"/>
          </a:xfrm>
          <a:prstGeom prst="rect">
            <a:avLst/>
          </a:prstGeom>
          <a:noFill/>
          <a:ln>
            <a:noFill/>
          </a:ln>
        </p:spPr>
      </p:pic>
    </p:spTree>
    <p:extLst>
      <p:ext uri="{BB962C8B-B14F-4D97-AF65-F5344CB8AC3E}">
        <p14:creationId xmlns:p14="http://schemas.microsoft.com/office/powerpoint/2010/main" val="324316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224303"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KHOẢN ĐỊNH DANH ĐIỆN TỬ MỨC ĐỘ 1</a:t>
            </a: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85" y="1420194"/>
            <a:ext cx="428353" cy="369330"/>
          </a:xfrm>
          <a:prstGeom prst="rect">
            <a:avLst/>
          </a:prstGeom>
        </p:spPr>
      </p:pic>
      <p:sp>
        <p:nvSpPr>
          <p:cNvPr id="13" name="TextBox 12">
            <a:extLst>
              <a:ext uri="{FF2B5EF4-FFF2-40B4-BE49-F238E27FC236}">
                <a16:creationId xmlns:a16="http://schemas.microsoft.com/office/drawing/2014/main" id="{85D37409-7CAB-41FD-A6A1-41215329ADDF}"/>
              </a:ext>
            </a:extLst>
          </p:cNvPr>
          <p:cNvSpPr txBox="1"/>
          <p:nvPr/>
        </p:nvSpPr>
        <p:spPr>
          <a:xfrm>
            <a:off x="975012" y="1182451"/>
            <a:ext cx="2866556" cy="1200329"/>
          </a:xfrm>
          <a:prstGeom prst="rect">
            <a:avLst/>
          </a:prstGeom>
          <a:noFill/>
        </p:spPr>
        <p:txBody>
          <a:bodyPr wrap="square">
            <a:spAutoFit/>
          </a:bodyPr>
          <a:lstStyle/>
          <a:p>
            <a:pPr algn="just">
              <a:spcAft>
                <a:spcPts val="600"/>
              </a:spcAft>
            </a:pP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kiểm</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đăng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ký</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cách</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đăng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nhập</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ứng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dụng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chọn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Kiểm</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tra</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tình</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trạng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xử</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lý</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5" name="Picture 14">
            <a:extLst>
              <a:ext uri="{FF2B5EF4-FFF2-40B4-BE49-F238E27FC236}">
                <a16:creationId xmlns:a16="http://schemas.microsoft.com/office/drawing/2014/main" id="{63AFF2E3-02BA-4E28-9EB3-793089EBCC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1089" y="1427102"/>
            <a:ext cx="428353" cy="369330"/>
          </a:xfrm>
          <a:prstGeom prst="rect">
            <a:avLst/>
          </a:prstGeom>
        </p:spPr>
      </p:pic>
      <p:sp>
        <p:nvSpPr>
          <p:cNvPr id="20" name="TextBox 19">
            <a:extLst>
              <a:ext uri="{FF2B5EF4-FFF2-40B4-BE49-F238E27FC236}">
                <a16:creationId xmlns:a16="http://schemas.microsoft.com/office/drawing/2014/main" id="{DBFEB234-7E11-4EAD-A687-B2B077726A28}"/>
              </a:ext>
            </a:extLst>
          </p:cNvPr>
          <p:cNvSpPr txBox="1"/>
          <p:nvPr/>
        </p:nvSpPr>
        <p:spPr>
          <a:xfrm>
            <a:off x="4626517" y="1191423"/>
            <a:ext cx="3145884" cy="1477328"/>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Nếu</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iển</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thị</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không</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đạt</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thì</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Tạo</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gửi</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xử</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lý</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hệ</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thống</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tiếp</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và</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đang</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xử</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lý</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US" dirty="0">
              <a:solidFill>
                <a:schemeClr val="bg1"/>
              </a:solidFill>
            </a:endParaRPr>
          </a:p>
        </p:txBody>
      </p:sp>
      <p:pic>
        <p:nvPicPr>
          <p:cNvPr id="19" name="Picture 18">
            <a:extLst>
              <a:ext uri="{FF2B5EF4-FFF2-40B4-BE49-F238E27FC236}">
                <a16:creationId xmlns:a16="http://schemas.microsoft.com/office/drawing/2014/main" id="{BBA62148-FC5F-49E8-BA7C-B5B3E9EFD85E}"/>
              </a:ext>
            </a:extLst>
          </p:cNvPr>
          <p:cNvPicPr>
            <a:picLocks noChangeAspect="1"/>
          </p:cNvPicPr>
          <p:nvPr/>
        </p:nvPicPr>
        <p:blipFill rotWithShape="1">
          <a:blip r:embed="rId3">
            <a:extLst>
              <a:ext uri="{28A0092B-C50C-407E-A947-70E740481C1C}">
                <a14:useLocalDpi xmlns:a14="http://schemas.microsoft.com/office/drawing/2010/main" val="0"/>
              </a:ext>
            </a:extLst>
          </a:blip>
          <a:srcRect t="12596" r="-1566" b="58812"/>
          <a:stretch/>
        </p:blipFill>
        <p:spPr>
          <a:xfrm>
            <a:off x="763794" y="2668751"/>
            <a:ext cx="3043393" cy="1854077"/>
          </a:xfrm>
          <a:prstGeom prst="rect">
            <a:avLst/>
          </a:prstGeom>
        </p:spPr>
      </p:pic>
      <p:pic>
        <p:nvPicPr>
          <p:cNvPr id="28" name="Picture 27">
            <a:extLst>
              <a:ext uri="{FF2B5EF4-FFF2-40B4-BE49-F238E27FC236}">
                <a16:creationId xmlns:a16="http://schemas.microsoft.com/office/drawing/2014/main" id="{5846D003-1AD4-4ABA-989E-B8BA88C03589}"/>
              </a:ext>
            </a:extLst>
          </p:cNvPr>
          <p:cNvPicPr>
            <a:picLocks/>
          </p:cNvPicPr>
          <p:nvPr/>
        </p:nvPicPr>
        <p:blipFill rotWithShape="1">
          <a:blip r:embed="rId4" cstate="print">
            <a:extLst>
              <a:ext uri="{28A0092B-C50C-407E-A947-70E740481C1C}">
                <a14:useLocalDpi xmlns:a14="http://schemas.microsoft.com/office/drawing/2010/main" val="0"/>
              </a:ext>
            </a:extLst>
          </a:blip>
          <a:srcRect r="68677"/>
          <a:stretch/>
        </p:blipFill>
        <p:spPr bwMode="auto">
          <a:xfrm>
            <a:off x="4626517" y="4392037"/>
            <a:ext cx="3043392" cy="1288010"/>
          </a:xfrm>
          <a:prstGeom prst="rect">
            <a:avLst/>
          </a:prstGeom>
          <a:noFill/>
          <a:ln>
            <a:noFill/>
          </a:ln>
        </p:spPr>
      </p:pic>
      <p:pic>
        <p:nvPicPr>
          <p:cNvPr id="29" name="Picture 28">
            <a:extLst>
              <a:ext uri="{FF2B5EF4-FFF2-40B4-BE49-F238E27FC236}">
                <a16:creationId xmlns:a16="http://schemas.microsoft.com/office/drawing/2014/main" id="{16BA954A-EBD2-4E8D-9827-4DCECFF58BD3}"/>
              </a:ext>
            </a:extLst>
          </p:cNvPr>
          <p:cNvPicPr>
            <a:picLocks/>
          </p:cNvPicPr>
          <p:nvPr/>
        </p:nvPicPr>
        <p:blipFill rotWithShape="1">
          <a:blip r:embed="rId4" cstate="print">
            <a:extLst>
              <a:ext uri="{28A0092B-C50C-407E-A947-70E740481C1C}">
                <a14:useLocalDpi xmlns:a14="http://schemas.microsoft.com/office/drawing/2010/main" val="0"/>
              </a:ext>
            </a:extLst>
          </a:blip>
          <a:srcRect l="63194" t="10907" b="19355"/>
          <a:stretch/>
        </p:blipFill>
        <p:spPr bwMode="auto">
          <a:xfrm>
            <a:off x="8852297" y="2851042"/>
            <a:ext cx="2649727" cy="1269729"/>
          </a:xfrm>
          <a:prstGeom prst="rect">
            <a:avLst/>
          </a:prstGeom>
          <a:noFill/>
          <a:ln>
            <a:noFill/>
          </a:ln>
        </p:spPr>
      </p:pic>
      <p:pic>
        <p:nvPicPr>
          <p:cNvPr id="30" name="Picture 29">
            <a:extLst>
              <a:ext uri="{FF2B5EF4-FFF2-40B4-BE49-F238E27FC236}">
                <a16:creationId xmlns:a16="http://schemas.microsoft.com/office/drawing/2014/main" id="{B1F630BB-EF61-49D3-B304-AAD2DFACA3D7}"/>
              </a:ext>
            </a:extLst>
          </p:cNvPr>
          <p:cNvPicPr>
            <a:picLocks/>
          </p:cNvPicPr>
          <p:nvPr/>
        </p:nvPicPr>
        <p:blipFill rotWithShape="1">
          <a:blip r:embed="rId4" cstate="print">
            <a:extLst>
              <a:ext uri="{28A0092B-C50C-407E-A947-70E740481C1C}">
                <a14:useLocalDpi xmlns:a14="http://schemas.microsoft.com/office/drawing/2010/main" val="0"/>
              </a:ext>
            </a:extLst>
          </a:blip>
          <a:srcRect l="32021" r="38571" b="7406"/>
          <a:stretch/>
        </p:blipFill>
        <p:spPr bwMode="auto">
          <a:xfrm>
            <a:off x="4626517" y="2955298"/>
            <a:ext cx="3043393" cy="1344580"/>
          </a:xfrm>
          <a:prstGeom prst="rect">
            <a:avLst/>
          </a:prstGeom>
          <a:noFill/>
          <a:ln>
            <a:noFill/>
          </a:ln>
        </p:spPr>
      </p:pic>
      <p:pic>
        <p:nvPicPr>
          <p:cNvPr id="31" name="Picture 30">
            <a:extLst>
              <a:ext uri="{FF2B5EF4-FFF2-40B4-BE49-F238E27FC236}">
                <a16:creationId xmlns:a16="http://schemas.microsoft.com/office/drawing/2014/main" id="{FC24FF0F-E7D1-4A1B-AA44-4299C3E7E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161" y="1431431"/>
            <a:ext cx="438043" cy="369330"/>
          </a:xfrm>
          <a:prstGeom prst="rect">
            <a:avLst/>
          </a:prstGeom>
        </p:spPr>
      </p:pic>
      <p:sp>
        <p:nvSpPr>
          <p:cNvPr id="32" name="TextBox 31">
            <a:extLst>
              <a:ext uri="{FF2B5EF4-FFF2-40B4-BE49-F238E27FC236}">
                <a16:creationId xmlns:a16="http://schemas.microsoft.com/office/drawing/2014/main" id="{D4D565BD-0AFE-4E01-B95C-E9B8856391A9}"/>
              </a:ext>
            </a:extLst>
          </p:cNvPr>
          <p:cNvSpPr txBox="1"/>
          <p:nvPr/>
        </p:nvSpPr>
        <p:spPr>
          <a:xfrm>
            <a:off x="8811588" y="1193688"/>
            <a:ext cx="2731146" cy="1477328"/>
          </a:xfrm>
          <a:prstGeom prst="rect">
            <a:avLst/>
          </a:prstGeom>
          <a:noFill/>
        </p:spPr>
        <p:txBody>
          <a:bodyPr wrap="square">
            <a:spAutoFit/>
          </a:bodyPr>
          <a:lstStyle/>
          <a:p>
            <a:pPr algn="just">
              <a:spcAft>
                <a:spcPts val="600"/>
              </a:spcAft>
            </a:pP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phê</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duyệt</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nghĩa</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là</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đã</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cấp</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sẽ</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được</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báo</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SMS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từ</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Bộ</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an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kích</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hoạt</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tài</a:t>
            </a:r>
            <a:r>
              <a:rPr lang="en-GB"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GB"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khoản</a:t>
            </a:r>
            <a:endPar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3" name="Picture 32">
            <a:extLst>
              <a:ext uri="{FF2B5EF4-FFF2-40B4-BE49-F238E27FC236}">
                <a16:creationId xmlns:a16="http://schemas.microsoft.com/office/drawing/2014/main" id="{200030CD-22C8-4AD2-8A7A-924F17767B1B}"/>
              </a:ext>
            </a:extLst>
          </p:cNvPr>
          <p:cNvPicPr>
            <a:picLocks noChangeAspect="1"/>
          </p:cNvPicPr>
          <p:nvPr/>
        </p:nvPicPr>
        <p:blipFill rotWithShape="1">
          <a:blip r:embed="rId5">
            <a:extLst>
              <a:ext uri="{28A0092B-C50C-407E-A947-70E740481C1C}">
                <a14:useLocalDpi xmlns:a14="http://schemas.microsoft.com/office/drawing/2010/main" val="0"/>
              </a:ext>
            </a:extLst>
          </a:blip>
          <a:srcRect t="38853" b="36250"/>
          <a:stretch/>
        </p:blipFill>
        <p:spPr>
          <a:xfrm>
            <a:off x="8811589" y="4299879"/>
            <a:ext cx="2731146" cy="1653246"/>
          </a:xfrm>
          <a:prstGeom prst="rect">
            <a:avLst/>
          </a:prstGeom>
        </p:spPr>
      </p:pic>
    </p:spTree>
    <p:extLst>
      <p:ext uri="{BB962C8B-B14F-4D97-AF65-F5344CB8AC3E}">
        <p14:creationId xmlns:p14="http://schemas.microsoft.com/office/powerpoint/2010/main" val="326251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224303"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KHOẢN ĐỊNH DANH ĐIỆN TỬ MỨC ĐỘ 2</a:t>
            </a:r>
          </a:p>
        </p:txBody>
      </p:sp>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84" y="1475058"/>
            <a:ext cx="428353" cy="369330"/>
          </a:xfrm>
          <a:prstGeom prst="rect">
            <a:avLst/>
          </a:prstGeom>
        </p:spPr>
      </p:pic>
      <p:sp>
        <p:nvSpPr>
          <p:cNvPr id="13" name="TextBox 12">
            <a:extLst>
              <a:ext uri="{FF2B5EF4-FFF2-40B4-BE49-F238E27FC236}">
                <a16:creationId xmlns:a16="http://schemas.microsoft.com/office/drawing/2014/main" id="{85D37409-7CAB-41FD-A6A1-41215329ADDF}"/>
              </a:ext>
            </a:extLst>
          </p:cNvPr>
          <p:cNvSpPr txBox="1"/>
          <p:nvPr/>
        </p:nvSpPr>
        <p:spPr>
          <a:xfrm>
            <a:off x="1037299" y="1295608"/>
            <a:ext cx="3572604" cy="923330"/>
          </a:xfrm>
          <a:prstGeom prst="rect">
            <a:avLst/>
          </a:prstGeom>
          <a:noFill/>
        </p:spPr>
        <p:txBody>
          <a:bodyPr wrap="square">
            <a:spAutoFit/>
          </a:bodyPr>
          <a:lstStyle/>
          <a:p>
            <a:pPr algn="just">
              <a:spcAft>
                <a:spcPts val="600"/>
              </a:spcAft>
            </a:pP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dân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phải</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đến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cơ</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Công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an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nơi</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nhận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hồ</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cấp</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đổi</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cấp</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lại</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CCCD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thực</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hiện</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6" name="Picture 15">
            <a:extLst>
              <a:ext uri="{FF2B5EF4-FFF2-40B4-BE49-F238E27FC236}">
                <a16:creationId xmlns:a16="http://schemas.microsoft.com/office/drawing/2014/main" id="{C3138D48-5699-483E-ADDF-26F053789E19}"/>
              </a:ext>
            </a:extLst>
          </p:cNvPr>
          <p:cNvPicPr>
            <a:picLocks noChangeAspect="1"/>
          </p:cNvPicPr>
          <p:nvPr/>
        </p:nvPicPr>
        <p:blipFill>
          <a:blip r:embed="rId3"/>
          <a:stretch>
            <a:fillRect/>
          </a:stretch>
        </p:blipFill>
        <p:spPr>
          <a:xfrm>
            <a:off x="4779265" y="1307972"/>
            <a:ext cx="6704357" cy="5028269"/>
          </a:xfrm>
          <a:prstGeom prst="rect">
            <a:avLst/>
          </a:prstGeom>
        </p:spPr>
      </p:pic>
      <p:pic>
        <p:nvPicPr>
          <p:cNvPr id="17" name="Picture 16">
            <a:extLst>
              <a:ext uri="{FF2B5EF4-FFF2-40B4-BE49-F238E27FC236}">
                <a16:creationId xmlns:a16="http://schemas.microsoft.com/office/drawing/2014/main" id="{90AFE58C-23ED-4FA6-A09B-2CB1B9967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584" y="2661816"/>
            <a:ext cx="428353" cy="369330"/>
          </a:xfrm>
          <a:prstGeom prst="rect">
            <a:avLst/>
          </a:prstGeom>
        </p:spPr>
      </p:pic>
      <p:sp>
        <p:nvSpPr>
          <p:cNvPr id="18" name="TextBox 17">
            <a:extLst>
              <a:ext uri="{FF2B5EF4-FFF2-40B4-BE49-F238E27FC236}">
                <a16:creationId xmlns:a16="http://schemas.microsoft.com/office/drawing/2014/main" id="{929913FF-449B-41F9-9CEA-2632433E1DA8}"/>
              </a:ext>
            </a:extLst>
          </p:cNvPr>
          <p:cNvSpPr txBox="1"/>
          <p:nvPr/>
        </p:nvSpPr>
        <p:spPr>
          <a:xfrm>
            <a:off x="982435" y="2438780"/>
            <a:ext cx="3572604" cy="1831271"/>
          </a:xfrm>
          <a:prstGeom prst="rect">
            <a:avLst/>
          </a:prstGeom>
          <a:noFill/>
        </p:spPr>
        <p:txBody>
          <a:bodyPr wrap="square">
            <a:spAutoFit/>
          </a:bodyPr>
          <a:lstStyle/>
          <a:p>
            <a:pPr algn="just">
              <a:spcAft>
                <a:spcPts val="600"/>
              </a:spcAft>
              <a:defRPr/>
            </a:pPr>
            <a:r>
              <a:rPr lang="en-US" dirty="0" err="1">
                <a:solidFill>
                  <a:schemeClr val="bg1"/>
                </a:solidFill>
                <a:latin typeface="Times New Roman" panose="02020603050405020304" pitchFamily="18" charset="0"/>
                <a:cs typeface="Times New Roman" panose="02020603050405020304" pitchFamily="18" charset="0"/>
              </a:rPr>
              <a:t>Chuẩn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giấy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tờ</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liệu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gồm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thẻ</a:t>
            </a:r>
            <a:r>
              <a:rPr lang="en-US" dirty="0">
                <a:solidFill>
                  <a:schemeClr val="bg1"/>
                </a:solidFill>
                <a:latin typeface="Times New Roman" panose="02020603050405020304" pitchFamily="18" charset="0"/>
                <a:cs typeface="Times New Roman" panose="02020603050405020304" pitchFamily="18" charset="0"/>
              </a:rPr>
              <a:t> CCCD,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tờ</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có</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nhu</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cầu</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tích</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hợp</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thẻ</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Bảo</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hiểm</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y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tế</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phép</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lái</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xe</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Đăng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ký</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xe</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Thông</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tin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mã</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thuế</a:t>
            </a:r>
            <a:r>
              <a:rPr lang="en-US"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600"/>
              </a:spcAft>
              <a:defRPr/>
            </a:pP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Lưu</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ý: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Cần</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giấy</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tờ</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gốc</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để</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đối</a:t>
            </a:r>
            <a:r>
              <a:rPr lang="en-US"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err="1">
                <a:solidFill>
                  <a:schemeClr val="bg1"/>
                </a:solidFill>
                <a:latin typeface="Times New Roman" panose="02020603050405020304" pitchFamily="18" charset="0"/>
                <a:ea typeface="Calibri" panose="020F0502020204030204" pitchFamily="34" charset="0"/>
                <a:cs typeface="Times New Roman" panose="02020603050405020304" pitchFamily="18" charset="0"/>
              </a:rPr>
              <a:t>chiếu</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B8656E0-9A40-4001-826A-DE1533D31159}"/>
              </a:ext>
            </a:extLst>
          </p:cNvPr>
          <p:cNvSpPr txBox="1"/>
          <p:nvPr/>
        </p:nvSpPr>
        <p:spPr>
          <a:xfrm>
            <a:off x="982435" y="4475797"/>
            <a:ext cx="3526536" cy="1200329"/>
          </a:xfrm>
          <a:prstGeom prst="rect">
            <a:avLst/>
          </a:prstGeom>
          <a:noFill/>
        </p:spPr>
        <p:txBody>
          <a:bodyPr wrap="square">
            <a:spAutoFit/>
          </a:bodyPr>
          <a:lstStyle/>
          <a:p>
            <a:pPr algn="just"/>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Chờ</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phê</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duyệt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nhắn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SMS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khoản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A781BE55-298C-4DAC-B2F9-6841808C94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401" y="4644283"/>
            <a:ext cx="428353" cy="369330"/>
          </a:xfrm>
          <a:prstGeom prst="rect">
            <a:avLst/>
          </a:prstGeom>
        </p:spPr>
      </p:pic>
    </p:spTree>
    <p:extLst>
      <p:ext uri="{BB962C8B-B14F-4D97-AF65-F5344CB8AC3E}">
        <p14:creationId xmlns:p14="http://schemas.microsoft.com/office/powerpoint/2010/main" val="286454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718748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KÍCH HOẠT TÀI KHOẢN ĐỊNH DANH ĐIỆN TỬ</a:t>
            </a:r>
          </a:p>
        </p:txBody>
      </p:sp>
      <p:sp>
        <p:nvSpPr>
          <p:cNvPr id="16" name="Content Placeholder 17">
            <a:extLst>
              <a:ext uri="{FF2B5EF4-FFF2-40B4-BE49-F238E27FC236}">
                <a16:creationId xmlns:a16="http://schemas.microsoft.com/office/drawing/2014/main" id="{1ED842AA-4A3E-467E-B0C6-928591129D57}"/>
              </a:ext>
            </a:extLst>
          </p:cNvPr>
          <p:cNvSpPr txBox="1">
            <a:spLocks/>
          </p:cNvSpPr>
          <p:nvPr/>
        </p:nvSpPr>
        <p:spPr>
          <a:xfrm>
            <a:off x="1174264" y="1257016"/>
            <a:ext cx="9843472" cy="484011"/>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0"/>
              </a:spcAft>
              <a:buNone/>
              <a:defRPr/>
            </a:pPr>
            <a:r>
              <a:rPr lang="en-US" sz="1800" dirty="0" err="1">
                <a:solidFill>
                  <a:schemeClr val="bg1"/>
                </a:solidFill>
                <a:latin typeface="Times New Roman" panose="02020603050405020304" pitchFamily="18" charset="0"/>
                <a:cs typeface="Times New Roman" panose="02020603050405020304" pitchFamily="18" charset="0"/>
              </a:rPr>
              <a:t>Người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truy</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cập</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vào</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phần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mềm</a:t>
            </a:r>
            <a:r>
              <a:rPr lang="en-US" sz="1800"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VNeID</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hoặc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trang</a:t>
            </a:r>
            <a:r>
              <a:rPr lang="en-US" sz="1800" dirty="0">
                <a:solidFill>
                  <a:schemeClr val="bg1"/>
                </a:solidFill>
                <a:latin typeface="Times New Roman" panose="02020603050405020304" pitchFamily="18" charset="0"/>
                <a:cs typeface="Times New Roman" panose="02020603050405020304" pitchFamily="18" charset="0"/>
              </a:rPr>
              <a:t> web </a:t>
            </a:r>
            <a:r>
              <a:rPr lang="en-US" sz="1800" b="1" dirty="0">
                <a:solidFill>
                  <a:schemeClr val="bg1"/>
                </a:solidFill>
                <a:latin typeface="Times New Roman" panose="02020603050405020304" pitchFamily="18" charset="0"/>
                <a:cs typeface="Times New Roman" panose="02020603050405020304" pitchFamily="18" charset="0"/>
              </a:rPr>
              <a:t>vneid.gov.vn </a:t>
            </a:r>
            <a:r>
              <a:rPr lang="en-US" sz="1800" dirty="0" err="1">
                <a:solidFill>
                  <a:schemeClr val="bg1"/>
                </a:solidFill>
                <a:latin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tiến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hành</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kích</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hoạt</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tài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khoản</a:t>
            </a:r>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68CCE7D3-372A-4D5B-8399-C2F8F5502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55" y="1283828"/>
            <a:ext cx="428353" cy="369330"/>
          </a:xfrm>
          <a:prstGeom prst="rect">
            <a:avLst/>
          </a:prstGeom>
        </p:spPr>
      </p:pic>
      <p:pic>
        <p:nvPicPr>
          <p:cNvPr id="18" name="Picture 17">
            <a:extLst>
              <a:ext uri="{FF2B5EF4-FFF2-40B4-BE49-F238E27FC236}">
                <a16:creationId xmlns:a16="http://schemas.microsoft.com/office/drawing/2014/main" id="{62351522-4D7B-465E-BD77-334CBFA3B240}"/>
              </a:ext>
            </a:extLst>
          </p:cNvPr>
          <p:cNvPicPr>
            <a:picLocks noChangeAspect="1"/>
          </p:cNvPicPr>
          <p:nvPr/>
        </p:nvPicPr>
        <p:blipFill>
          <a:blip r:embed="rId3"/>
          <a:stretch>
            <a:fillRect/>
          </a:stretch>
        </p:blipFill>
        <p:spPr>
          <a:xfrm>
            <a:off x="5765355" y="1955822"/>
            <a:ext cx="5252381" cy="3350077"/>
          </a:xfrm>
          <a:prstGeom prst="rect">
            <a:avLst/>
          </a:prstGeom>
        </p:spPr>
      </p:pic>
      <p:pic>
        <p:nvPicPr>
          <p:cNvPr id="21" name="Picture 20">
            <a:extLst>
              <a:ext uri="{FF2B5EF4-FFF2-40B4-BE49-F238E27FC236}">
                <a16:creationId xmlns:a16="http://schemas.microsoft.com/office/drawing/2014/main" id="{49CF703C-2845-495B-A7B9-DE580CEB279D}"/>
              </a:ext>
            </a:extLst>
          </p:cNvPr>
          <p:cNvPicPr>
            <a:picLocks/>
          </p:cNvPicPr>
          <p:nvPr/>
        </p:nvPicPr>
        <p:blipFill rotWithShape="1">
          <a:blip r:embed="rId4" cstate="print">
            <a:extLst>
              <a:ext uri="{28A0092B-C50C-407E-A947-70E740481C1C}">
                <a14:useLocalDpi xmlns:a14="http://schemas.microsoft.com/office/drawing/2010/main" val="0"/>
              </a:ext>
            </a:extLst>
          </a:blip>
          <a:srcRect r="67448"/>
          <a:stretch/>
        </p:blipFill>
        <p:spPr bwMode="auto">
          <a:xfrm>
            <a:off x="1029675" y="1943195"/>
            <a:ext cx="1888267" cy="3375333"/>
          </a:xfrm>
          <a:prstGeom prst="rect">
            <a:avLst/>
          </a:prstGeom>
          <a:noFill/>
          <a:ln>
            <a:noFill/>
          </a:ln>
        </p:spPr>
      </p:pic>
      <p:pic>
        <p:nvPicPr>
          <p:cNvPr id="22" name="Picture 21">
            <a:extLst>
              <a:ext uri="{FF2B5EF4-FFF2-40B4-BE49-F238E27FC236}">
                <a16:creationId xmlns:a16="http://schemas.microsoft.com/office/drawing/2014/main" id="{F5C963B6-66CA-4F26-91E5-D1B53298412B}"/>
              </a:ext>
            </a:extLst>
          </p:cNvPr>
          <p:cNvPicPr>
            <a:picLocks/>
          </p:cNvPicPr>
          <p:nvPr/>
        </p:nvPicPr>
        <p:blipFill rotWithShape="1">
          <a:blip r:embed="rId4" cstate="print">
            <a:extLst>
              <a:ext uri="{28A0092B-C50C-407E-A947-70E740481C1C}">
                <a14:useLocalDpi xmlns:a14="http://schemas.microsoft.com/office/drawing/2010/main" val="0"/>
              </a:ext>
            </a:extLst>
          </a:blip>
          <a:srcRect l="67085"/>
          <a:stretch/>
        </p:blipFill>
        <p:spPr bwMode="auto">
          <a:xfrm>
            <a:off x="3300314" y="1943195"/>
            <a:ext cx="1804560" cy="3375333"/>
          </a:xfrm>
          <a:prstGeom prst="rect">
            <a:avLst/>
          </a:prstGeom>
          <a:noFill/>
          <a:ln>
            <a:noFill/>
          </a:ln>
        </p:spPr>
      </p:pic>
    </p:spTree>
    <p:extLst>
      <p:ext uri="{BB962C8B-B14F-4D97-AF65-F5344CB8AC3E}">
        <p14:creationId xmlns:p14="http://schemas.microsoft.com/office/powerpoint/2010/main" val="329197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circle(in)">
                                      <p:cBhvr>
                                        <p:cTn id="16" dur="2000"/>
                                        <p:tgtEl>
                                          <p:spTgt spid="21"/>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718748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KÍCH HOẠT TÀI KHOẢN ĐỊNH DANH ĐIỆN TỬ</a:t>
            </a:r>
          </a:p>
        </p:txBody>
      </p:sp>
      <p:sp>
        <p:nvSpPr>
          <p:cNvPr id="16" name="Content Placeholder 17">
            <a:extLst>
              <a:ext uri="{FF2B5EF4-FFF2-40B4-BE49-F238E27FC236}">
                <a16:creationId xmlns:a16="http://schemas.microsoft.com/office/drawing/2014/main" id="{1ED842AA-4A3E-467E-B0C6-928591129D57}"/>
              </a:ext>
            </a:extLst>
          </p:cNvPr>
          <p:cNvSpPr txBox="1">
            <a:spLocks/>
          </p:cNvSpPr>
          <p:nvPr/>
        </p:nvSpPr>
        <p:spPr>
          <a:xfrm>
            <a:off x="1174264" y="1257016"/>
            <a:ext cx="9843472" cy="484011"/>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indent="0" algn="just">
              <a:spcBef>
                <a:spcPts val="0"/>
              </a:spcBef>
              <a:spcAft>
                <a:spcPts val="600"/>
              </a:spcAft>
              <a:buNone/>
            </a:pPr>
            <a:r>
              <a:rPr lang="en-US" sz="1800" dirty="0" err="1">
                <a:solidFill>
                  <a:schemeClr val="bg1"/>
                </a:solidFill>
                <a:latin typeface="Times New Roman" panose="02020603050405020304" pitchFamily="18" charset="0"/>
                <a:cs typeface="Times New Roman" panose="02020603050405020304" pitchFamily="18" charset="0"/>
              </a:rPr>
              <a:t>Nhập</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thông</a:t>
            </a:r>
            <a:r>
              <a:rPr lang="en-US" sz="1800" dirty="0">
                <a:solidFill>
                  <a:schemeClr val="bg1"/>
                </a:solidFill>
                <a:latin typeface="Times New Roman" panose="02020603050405020304" pitchFamily="18" charset="0"/>
                <a:cs typeface="Times New Roman" panose="02020603050405020304" pitchFamily="18" charset="0"/>
              </a:rPr>
              <a:t> tin </a:t>
            </a:r>
            <a:r>
              <a:rPr lang="en-US" sz="1800" dirty="0" err="1">
                <a:solidFill>
                  <a:schemeClr val="bg1"/>
                </a:solidFill>
                <a:latin typeface="Times New Roman" panose="02020603050405020304" pitchFamily="18" charset="0"/>
                <a:cs typeface="Times New Roman" panose="02020603050405020304" pitchFamily="18" charset="0"/>
              </a:rPr>
              <a:t>tài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khoản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số</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định</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danh</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cá</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nhân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hoặc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số</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căn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cước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công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số</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điện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thoại</a:t>
            </a:r>
            <a:r>
              <a:rPr lang="en-US" sz="1800" dirty="0">
                <a:solidFill>
                  <a:schemeClr val="bg1"/>
                </a:solidFill>
                <a:latin typeface="Times New Roman" panose="02020603050405020304" pitchFamily="18" charset="0"/>
                <a:cs typeface="Times New Roman" panose="02020603050405020304" pitchFamily="18" charset="0"/>
              </a:rPr>
              <a:t>) &gt; </a:t>
            </a:r>
            <a:r>
              <a:rPr lang="en-US" sz="1800" dirty="0" err="1">
                <a:solidFill>
                  <a:schemeClr val="bg1"/>
                </a:solidFill>
                <a:latin typeface="Times New Roman" panose="02020603050405020304" pitchFamily="18" charset="0"/>
                <a:cs typeface="Times New Roman" panose="02020603050405020304" pitchFamily="18" charset="0"/>
              </a:rPr>
              <a:t>chọn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Gửi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yêu</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cầu</a:t>
            </a:r>
            <a:r>
              <a:rPr lang="en-US" sz="1800" dirty="0">
                <a:solidFill>
                  <a:schemeClr val="bg1"/>
                </a:solidFill>
                <a:latin typeface="Times New Roman" panose="02020603050405020304" pitchFamily="18" charset="0"/>
                <a:cs typeface="Times New Roman" panose="02020603050405020304" pitchFamily="18" charset="0"/>
              </a:rPr>
              <a:t>” &gt; </a:t>
            </a:r>
            <a:r>
              <a:rPr lang="en-US" sz="1800" dirty="0" err="1">
                <a:solidFill>
                  <a:schemeClr val="bg1"/>
                </a:solidFill>
                <a:latin typeface="Times New Roman" panose="02020603050405020304" pitchFamily="18" charset="0"/>
                <a:cs typeface="Times New Roman" panose="02020603050405020304" pitchFamily="18" charset="0"/>
              </a:rPr>
              <a:t>Nhập</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mã</a:t>
            </a:r>
            <a:r>
              <a:rPr lang="en-US" sz="1800" dirty="0">
                <a:solidFill>
                  <a:schemeClr val="bg1"/>
                </a:solidFill>
                <a:latin typeface="Times New Roman" panose="02020603050405020304" pitchFamily="18" charset="0"/>
                <a:cs typeface="Times New Roman" panose="02020603050405020304" pitchFamily="18" charset="0"/>
              </a:rPr>
              <a:t> OTP, </a:t>
            </a:r>
            <a:r>
              <a:rPr lang="en-US" sz="1800" dirty="0" err="1">
                <a:solidFill>
                  <a:schemeClr val="bg1"/>
                </a:solidFill>
                <a:latin typeface="Times New Roman" panose="02020603050405020304" pitchFamily="18" charset="0"/>
                <a:cs typeface="Times New Roman" panose="02020603050405020304" pitchFamily="18" charset="0"/>
              </a:rPr>
              <a:t>được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gửi</a:t>
            </a:r>
            <a:r>
              <a:rPr lang="en-US" sz="1800" dirty="0">
                <a:solidFill>
                  <a:schemeClr val="bg1"/>
                </a:solidFill>
                <a:latin typeface="Times New Roman" panose="02020603050405020304" pitchFamily="18" charset="0"/>
                <a:cs typeface="Times New Roman" panose="02020603050405020304" pitchFamily="18" charset="0"/>
              </a:rPr>
              <a:t> qua tin </a:t>
            </a:r>
            <a:r>
              <a:rPr lang="en-US" sz="1800" dirty="0" err="1">
                <a:solidFill>
                  <a:schemeClr val="bg1"/>
                </a:solidFill>
                <a:latin typeface="Times New Roman" panose="02020603050405020304" pitchFamily="18" charset="0"/>
                <a:cs typeface="Times New Roman" panose="02020603050405020304" pitchFamily="18" charset="0"/>
              </a:rPr>
              <a:t>nhắn</a:t>
            </a:r>
            <a:r>
              <a:rPr lang="en-US" sz="1800" dirty="0">
                <a:solidFill>
                  <a:schemeClr val="bg1"/>
                </a:solidFill>
                <a:latin typeface="Times New Roman" panose="02020603050405020304" pitchFamily="18" charset="0"/>
                <a:cs typeface="Times New Roman" panose="02020603050405020304" pitchFamily="18" charset="0"/>
              </a:rPr>
              <a:t> SMS </a:t>
            </a:r>
            <a:r>
              <a:rPr lang="en-US" sz="1800" dirty="0" err="1">
                <a:solidFill>
                  <a:schemeClr val="bg1"/>
                </a:solidFill>
                <a:latin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thực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và</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chuyển</a:t>
            </a:r>
            <a:r>
              <a:rPr lang="en-US" sz="1800" dirty="0">
                <a:solidFill>
                  <a:schemeClr val="bg1"/>
                </a:solidFill>
                <a:latin typeface="Times New Roman" panose="02020603050405020304" pitchFamily="18" charset="0"/>
                <a:cs typeface="Times New Roman" panose="02020603050405020304" pitchFamily="18" charset="0"/>
              </a:rPr>
              <a:t> qua </a:t>
            </a:r>
            <a:r>
              <a:rPr lang="en-US" sz="1800" dirty="0" err="1">
                <a:solidFill>
                  <a:schemeClr val="bg1"/>
                </a:solidFill>
                <a:latin typeface="Times New Roman" panose="02020603050405020304" pitchFamily="18" charset="0"/>
                <a:cs typeface="Times New Roman" panose="02020603050405020304" pitchFamily="18" charset="0"/>
              </a:rPr>
              <a:t>bước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tiếp</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theo</a:t>
            </a:r>
            <a:endPar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68CCE7D3-372A-4D5B-8399-C2F8F5502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455" y="1283828"/>
            <a:ext cx="428353" cy="369330"/>
          </a:xfrm>
          <a:prstGeom prst="rect">
            <a:avLst/>
          </a:prstGeom>
        </p:spPr>
      </p:pic>
      <p:pic>
        <p:nvPicPr>
          <p:cNvPr id="10" name="Picture 9">
            <a:extLst>
              <a:ext uri="{FF2B5EF4-FFF2-40B4-BE49-F238E27FC236}">
                <a16:creationId xmlns:a16="http://schemas.microsoft.com/office/drawing/2014/main" id="{4E0A059E-1CB4-4AB8-A12E-F6A054E7F815}"/>
              </a:ext>
            </a:extLst>
          </p:cNvPr>
          <p:cNvPicPr>
            <a:picLocks noChangeAspect="1"/>
          </p:cNvPicPr>
          <p:nvPr/>
        </p:nvPicPr>
        <p:blipFill rotWithShape="1">
          <a:blip r:embed="rId3"/>
          <a:srcRect t="43431" r="20728"/>
          <a:stretch/>
        </p:blipFill>
        <p:spPr>
          <a:xfrm>
            <a:off x="8739358" y="2093168"/>
            <a:ext cx="2736700" cy="1515060"/>
          </a:xfrm>
          <a:prstGeom prst="rect">
            <a:avLst/>
          </a:prstGeom>
        </p:spPr>
      </p:pic>
      <p:pic>
        <p:nvPicPr>
          <p:cNvPr id="11" name="Picture 10">
            <a:extLst>
              <a:ext uri="{FF2B5EF4-FFF2-40B4-BE49-F238E27FC236}">
                <a16:creationId xmlns:a16="http://schemas.microsoft.com/office/drawing/2014/main" id="{63C526C7-6DCF-4114-BC5F-970A376BFE7D}"/>
              </a:ext>
            </a:extLst>
          </p:cNvPr>
          <p:cNvPicPr>
            <a:picLocks noChangeAspect="1"/>
          </p:cNvPicPr>
          <p:nvPr/>
        </p:nvPicPr>
        <p:blipFill rotWithShape="1">
          <a:blip r:embed="rId4">
            <a:extLst>
              <a:ext uri="{28A0092B-C50C-407E-A947-70E740481C1C}">
                <a14:useLocalDpi xmlns:a14="http://schemas.microsoft.com/office/drawing/2010/main" val="0"/>
              </a:ext>
            </a:extLst>
          </a:blip>
          <a:srcRect t="7563" b="43682"/>
          <a:stretch/>
        </p:blipFill>
        <p:spPr>
          <a:xfrm>
            <a:off x="782998" y="2099479"/>
            <a:ext cx="2859885" cy="3410041"/>
          </a:xfrm>
          <a:prstGeom prst="rect">
            <a:avLst/>
          </a:prstGeom>
        </p:spPr>
      </p:pic>
      <p:pic>
        <p:nvPicPr>
          <p:cNvPr id="12" name="Picture 11">
            <a:extLst>
              <a:ext uri="{FF2B5EF4-FFF2-40B4-BE49-F238E27FC236}">
                <a16:creationId xmlns:a16="http://schemas.microsoft.com/office/drawing/2014/main" id="{8FABAAD3-6111-49AD-856B-FCAADC365119}"/>
              </a:ext>
            </a:extLst>
          </p:cNvPr>
          <p:cNvPicPr>
            <a:picLocks noChangeAspect="1"/>
          </p:cNvPicPr>
          <p:nvPr/>
        </p:nvPicPr>
        <p:blipFill rotWithShape="1">
          <a:blip r:embed="rId5">
            <a:extLst>
              <a:ext uri="{28A0092B-C50C-407E-A947-70E740481C1C}">
                <a14:useLocalDpi xmlns:a14="http://schemas.microsoft.com/office/drawing/2010/main" val="0"/>
              </a:ext>
            </a:extLst>
          </a:blip>
          <a:srcRect t="10246" r="-1125" b="66112"/>
          <a:stretch/>
        </p:blipFill>
        <p:spPr>
          <a:xfrm>
            <a:off x="8739358" y="3773838"/>
            <a:ext cx="2916488" cy="1740463"/>
          </a:xfrm>
          <a:prstGeom prst="rect">
            <a:avLst/>
          </a:prstGeom>
        </p:spPr>
      </p:pic>
      <p:pic>
        <p:nvPicPr>
          <p:cNvPr id="13" name="Picture 12">
            <a:extLst>
              <a:ext uri="{FF2B5EF4-FFF2-40B4-BE49-F238E27FC236}">
                <a16:creationId xmlns:a16="http://schemas.microsoft.com/office/drawing/2014/main" id="{64766E2B-D7AF-4256-9721-184FE1205B11}"/>
              </a:ext>
            </a:extLst>
          </p:cNvPr>
          <p:cNvPicPr>
            <a:picLocks noChangeAspect="1"/>
          </p:cNvPicPr>
          <p:nvPr/>
        </p:nvPicPr>
        <p:blipFill>
          <a:blip r:embed="rId6"/>
          <a:stretch>
            <a:fillRect/>
          </a:stretch>
        </p:blipFill>
        <p:spPr>
          <a:xfrm>
            <a:off x="3991278" y="2093167"/>
            <a:ext cx="4360242" cy="3416359"/>
          </a:xfrm>
          <a:prstGeom prst="rect">
            <a:avLst/>
          </a:prstGeom>
        </p:spPr>
      </p:pic>
      <p:sp>
        <p:nvSpPr>
          <p:cNvPr id="14" name="TextBox 13">
            <a:extLst>
              <a:ext uri="{FF2B5EF4-FFF2-40B4-BE49-F238E27FC236}">
                <a16:creationId xmlns:a16="http://schemas.microsoft.com/office/drawing/2014/main" id="{296947D5-2D29-4013-B552-9A0BD8028892}"/>
              </a:ext>
            </a:extLst>
          </p:cNvPr>
          <p:cNvSpPr txBox="1"/>
          <p:nvPr/>
        </p:nvSpPr>
        <p:spPr>
          <a:xfrm>
            <a:off x="1026523" y="5698695"/>
            <a:ext cx="2372833" cy="338554"/>
          </a:xfrm>
          <a:prstGeom prst="rect">
            <a:avLst/>
          </a:prstGeom>
          <a:noFill/>
        </p:spPr>
        <p:txBody>
          <a:bodyPr wrap="square">
            <a:spAutoFit/>
          </a:bodyPr>
          <a:lstStyle/>
          <a:p>
            <a:pPr marL="0" marR="0" algn="just">
              <a:spcBef>
                <a:spcPts val="0"/>
              </a:spcBef>
              <a:spcAft>
                <a:spcPts val="600"/>
              </a:spcAft>
            </a:pPr>
            <a:r>
              <a:rPr lang="en-US" sz="1600" dirty="0" err="1">
                <a:solidFill>
                  <a:schemeClr val="bg1"/>
                </a:solidFill>
                <a:latin typeface="Times New Roman" panose="02020603050405020304" pitchFamily="18" charset="0"/>
                <a:cs typeface="Times New Roman" panose="02020603050405020304" pitchFamily="18" charset="0"/>
              </a:rPr>
              <a:t>Trên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phần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mềm</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VNeID</a:t>
            </a:r>
            <a:endParaRPr lang="en-US" sz="1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50D7F161-C3B2-4A76-8101-B957B8CE9B1D}"/>
              </a:ext>
            </a:extLst>
          </p:cNvPr>
          <p:cNvSpPr txBox="1"/>
          <p:nvPr/>
        </p:nvSpPr>
        <p:spPr>
          <a:xfrm>
            <a:off x="5128972" y="5698695"/>
            <a:ext cx="2372833" cy="338554"/>
          </a:xfrm>
          <a:prstGeom prst="rect">
            <a:avLst/>
          </a:prstGeom>
          <a:noFill/>
        </p:spPr>
        <p:txBody>
          <a:bodyPr wrap="square">
            <a:spAutoFit/>
          </a:bodyPr>
          <a:lstStyle/>
          <a:p>
            <a:pPr algn="just">
              <a:spcAft>
                <a:spcPts val="600"/>
              </a:spcAft>
            </a:pPr>
            <a:r>
              <a:rPr lang="en-US" sz="1600" dirty="0">
                <a:solidFill>
                  <a:schemeClr val="bg1"/>
                </a:solidFill>
                <a:latin typeface="Times New Roman" panose="02020603050405020304" pitchFamily="18" charset="0"/>
                <a:cs typeface="Times New Roman" panose="02020603050405020304" pitchFamily="18" charset="0"/>
              </a:rPr>
              <a:t>Trang web vneid.gov.vn</a:t>
            </a:r>
            <a:endPar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13164267-943C-4FB4-8B76-D74D8BD8B9D0}"/>
              </a:ext>
            </a:extLst>
          </p:cNvPr>
          <p:cNvSpPr txBox="1"/>
          <p:nvPr/>
        </p:nvSpPr>
        <p:spPr>
          <a:xfrm>
            <a:off x="8947030" y="5698695"/>
            <a:ext cx="2372833" cy="338554"/>
          </a:xfrm>
          <a:prstGeom prst="rect">
            <a:avLst/>
          </a:prstGeom>
          <a:noFill/>
        </p:spPr>
        <p:txBody>
          <a:bodyPr wrap="square">
            <a:spAutoFit/>
          </a:bodyPr>
          <a:lstStyle/>
          <a:p>
            <a:pPr algn="ctr">
              <a:spcAft>
                <a:spcPts val="600"/>
              </a:spcAft>
            </a:pPr>
            <a:r>
              <a:rPr lang="en-US"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mã</a:t>
            </a:r>
            <a:r>
              <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OTP</a:t>
            </a:r>
          </a:p>
        </p:txBody>
      </p:sp>
    </p:spTree>
    <p:extLst>
      <p:ext uri="{BB962C8B-B14F-4D97-AF65-F5344CB8AC3E}">
        <p14:creationId xmlns:p14="http://schemas.microsoft.com/office/powerpoint/2010/main" val="277093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par>
                                <p:cTn id="8" presetID="21"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par>
                                <p:cTn id="20" presetID="21"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heel(1)">
                                      <p:cBhvr>
                                        <p:cTn id="25" dur="2000"/>
                                        <p:tgtEl>
                                          <p:spTgt spid="1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heel(1)">
                                      <p:cBhvr>
                                        <p:cTn id="28" dur="2000"/>
                                        <p:tgtEl>
                                          <p:spTgt spid="15"/>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heel(1)">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5"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721683"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GIỚI THIỆU VỀ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sp>
        <p:nvSpPr>
          <p:cNvPr id="16" name="TextBox 15">
            <a:extLst>
              <a:ext uri="{FF2B5EF4-FFF2-40B4-BE49-F238E27FC236}">
                <a16:creationId xmlns:a16="http://schemas.microsoft.com/office/drawing/2014/main" id="{8042227A-3FBD-3B67-0D09-305A652F401B}"/>
              </a:ext>
            </a:extLst>
          </p:cNvPr>
          <p:cNvSpPr txBox="1"/>
          <p:nvPr/>
        </p:nvSpPr>
        <p:spPr>
          <a:xfrm>
            <a:off x="314325" y="1225400"/>
            <a:ext cx="8470985" cy="923330"/>
          </a:xfrm>
          <a:prstGeom prst="rect">
            <a:avLst/>
          </a:prstGeom>
          <a:noFill/>
        </p:spPr>
        <p:txBody>
          <a:bodyPr wrap="square">
            <a:spAutoFit/>
          </a:bodyPr>
          <a:lstStyle/>
          <a:p>
            <a:pPr indent="457200" algn="just">
              <a:spcAft>
                <a:spcPts val="600"/>
              </a:spcAft>
            </a:pPr>
            <a:r>
              <a:rPr lang="en-US" b="1" dirty="0">
                <a:solidFill>
                  <a:schemeClr val="bg1"/>
                </a:solidFill>
                <a:latin typeface="Times New Roman" panose="02020603050405020304" pitchFamily="18" charset="0"/>
                <a:cs typeface="Times New Roman" panose="02020603050405020304" pitchFamily="18" charset="0"/>
              </a:rPr>
              <a:t>“</a:t>
            </a:r>
            <a:r>
              <a:rPr lang="en-US" b="1" dirty="0" err="1">
                <a:solidFill>
                  <a:schemeClr val="bg1"/>
                </a:solidFill>
                <a:latin typeface="Times New Roman" panose="02020603050405020304" pitchFamily="18" charset="0"/>
                <a:cs typeface="Times New Roman" panose="02020603050405020304" pitchFamily="18" charset="0"/>
              </a:rPr>
              <a:t>Ứng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dụng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định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danh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điện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tử</a:t>
            </a:r>
            <a:r>
              <a:rPr lang="en-US" b="1"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hay </a:t>
            </a:r>
            <a:r>
              <a:rPr lang="en-US" dirty="0" err="1">
                <a:solidFill>
                  <a:schemeClr val="bg1"/>
                </a:solidFill>
                <a:latin typeface="Times New Roman" panose="02020603050405020304" pitchFamily="18" charset="0"/>
                <a:cs typeface="Times New Roman" panose="02020603050405020304" pitchFamily="18" charset="0"/>
              </a:rPr>
              <a:t>còn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gọi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phần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mềm</a:t>
            </a:r>
            <a:r>
              <a:rPr lang="en-US" dirty="0">
                <a:solidFill>
                  <a:schemeClr val="bg1"/>
                </a:solidFill>
                <a:latin typeface="Times New Roman" panose="02020603050405020304" pitchFamily="18" charset="0"/>
                <a:cs typeface="Times New Roman" panose="02020603050405020304" pitchFamily="18" charset="0"/>
              </a:rPr>
              <a:t> </a:t>
            </a:r>
            <a:r>
              <a:rPr lang="en-US" b="1" dirty="0">
                <a:solidFill>
                  <a:schemeClr val="bg1"/>
                </a:solidFill>
                <a:latin typeface="Times New Roman" panose="02020603050405020304" pitchFamily="18" charset="0"/>
                <a:cs typeface="Times New Roman" panose="02020603050405020304" pitchFamily="18" charset="0"/>
              </a:rPr>
              <a:t>“</a:t>
            </a:r>
            <a:r>
              <a:rPr lang="en-US" b="1" dirty="0" err="1">
                <a:solidFill>
                  <a:schemeClr val="bg1"/>
                </a:solidFill>
                <a:latin typeface="Times New Roman" panose="02020603050405020304" pitchFamily="18" charset="0"/>
                <a:cs typeface="Times New Roman" panose="02020603050405020304" pitchFamily="18" charset="0"/>
              </a:rPr>
              <a:t>VNeID</a:t>
            </a:r>
            <a:r>
              <a:rPr lang="en-US" b="1"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được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Chính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phủ</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cụ</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số</a:t>
            </a:r>
            <a:r>
              <a:rPr lang="en-US" dirty="0">
                <a:solidFill>
                  <a:schemeClr val="bg1"/>
                </a:solidFill>
                <a:latin typeface="Times New Roman" panose="02020603050405020304" pitchFamily="18" charset="0"/>
                <a:cs typeface="Times New Roman" panose="02020603050405020304" pitchFamily="18" charset="0"/>
              </a:rPr>
              <a:t> 59/2022/NĐ-CP </a:t>
            </a:r>
            <a:r>
              <a:rPr lang="en-US" dirty="0" err="1">
                <a:solidFill>
                  <a:schemeClr val="bg1"/>
                </a:solidFill>
                <a:latin typeface="Times New Roman" panose="02020603050405020304" pitchFamily="18" charset="0"/>
                <a:cs typeface="Times New Roman" panose="02020603050405020304" pitchFamily="18" charset="0"/>
              </a:rPr>
              <a:t>ngày</a:t>
            </a:r>
            <a:r>
              <a:rPr lang="en-US" dirty="0">
                <a:solidFill>
                  <a:schemeClr val="bg1"/>
                </a:solidFill>
                <a:latin typeface="Times New Roman" panose="02020603050405020304" pitchFamily="18" charset="0"/>
                <a:cs typeface="Times New Roman" panose="02020603050405020304" pitchFamily="18" charset="0"/>
              </a:rPr>
              <a:t> 05/9/2022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hiệu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lực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hành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từ</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ngày</a:t>
            </a:r>
            <a:r>
              <a:rPr lang="en-US" dirty="0">
                <a:solidFill>
                  <a:schemeClr val="bg1"/>
                </a:solidFill>
                <a:latin typeface="Times New Roman" panose="02020603050405020304" pitchFamily="18" charset="0"/>
                <a:cs typeface="Times New Roman" panose="02020603050405020304" pitchFamily="18" charset="0"/>
              </a:rPr>
              <a:t> 20/10/2022.</a:t>
            </a:r>
          </a:p>
        </p:txBody>
      </p:sp>
      <p:pic>
        <p:nvPicPr>
          <p:cNvPr id="20" name="Picture 19">
            <a:extLst>
              <a:ext uri="{FF2B5EF4-FFF2-40B4-BE49-F238E27FC236}">
                <a16:creationId xmlns:a16="http://schemas.microsoft.com/office/drawing/2014/main" id="{9DE03D18-9B62-A892-86F6-2E16C98DCE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2063" y="1319522"/>
            <a:ext cx="2108690" cy="2461627"/>
          </a:xfrm>
          <a:prstGeom prst="rect">
            <a:avLst/>
          </a:prstGeom>
        </p:spPr>
      </p:pic>
      <p:sp>
        <p:nvSpPr>
          <p:cNvPr id="10" name="TextBox 9">
            <a:extLst>
              <a:ext uri="{FF2B5EF4-FFF2-40B4-BE49-F238E27FC236}">
                <a16:creationId xmlns:a16="http://schemas.microsoft.com/office/drawing/2014/main" id="{4F194C36-77C4-4EE9-9467-79A0EA7A9C5A}"/>
              </a:ext>
            </a:extLst>
          </p:cNvPr>
          <p:cNvSpPr txBox="1"/>
          <p:nvPr/>
        </p:nvSpPr>
        <p:spPr>
          <a:xfrm>
            <a:off x="314325" y="2272980"/>
            <a:ext cx="8470985" cy="1477328"/>
          </a:xfrm>
          <a:prstGeom prst="rect">
            <a:avLst/>
          </a:prstGeom>
          <a:noFill/>
        </p:spPr>
        <p:txBody>
          <a:bodyPr wrap="square">
            <a:spAutoFit/>
          </a:bodyPr>
          <a:lstStyle/>
          <a:p>
            <a:pPr marL="0" marR="0" indent="457200" algn="just">
              <a:spcBef>
                <a:spcPts val="0"/>
              </a:spcBef>
              <a:spcAft>
                <a:spcPts val="600"/>
              </a:spcAft>
            </a:pPr>
            <a:r>
              <a:rPr lang="en-US" sz="1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VNeID</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an </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cụ</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tâm</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trì</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phối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tảng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cư</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nền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tảng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cung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TextBox 12">
            <a:extLst>
              <a:ext uri="{FF2B5EF4-FFF2-40B4-BE49-F238E27FC236}">
                <a16:creationId xmlns:a16="http://schemas.microsoft.com/office/drawing/2014/main" id="{A8638E12-2C58-4B63-905E-23D39CD280B2}"/>
              </a:ext>
            </a:extLst>
          </p:cNvPr>
          <p:cNvSpPr txBox="1"/>
          <p:nvPr/>
        </p:nvSpPr>
        <p:spPr>
          <a:xfrm>
            <a:off x="314325" y="4020312"/>
            <a:ext cx="11196636" cy="1477328"/>
          </a:xfrm>
          <a:prstGeom prst="rect">
            <a:avLst/>
          </a:prstGeom>
          <a:noFill/>
        </p:spPr>
        <p:txBody>
          <a:bodyPr wrap="square">
            <a:spAutoFit/>
          </a:bodyPr>
          <a:lstStyle/>
          <a:p>
            <a:pPr marL="0" marR="0" indent="457200" algn="just">
              <a:spcBef>
                <a:spcPts val="0"/>
              </a:spcBef>
              <a:spcAft>
                <a:spcPts val="600"/>
              </a:spcAft>
            </a:pP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VNeID</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khai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thẩm</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quyền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tờ</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ích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phủ</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Internet.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bật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nộp</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hồ</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07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thay</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Sổ</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hộ</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khẩu</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còn</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giá</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trị</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ngày</a:t>
            </a:r>
            <a:r>
              <a:rPr lang="en-US" sz="18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01/3/2022)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thủ</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tục</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1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2454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718748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KÍCH HOẠT TÀI KHOẢN ĐỊNH DANH ĐIỆN TỬ</a:t>
            </a:r>
          </a:p>
        </p:txBody>
      </p:sp>
      <p:sp>
        <p:nvSpPr>
          <p:cNvPr id="16" name="Content Placeholder 17">
            <a:extLst>
              <a:ext uri="{FF2B5EF4-FFF2-40B4-BE49-F238E27FC236}">
                <a16:creationId xmlns:a16="http://schemas.microsoft.com/office/drawing/2014/main" id="{1ED842AA-4A3E-467E-B0C6-928591129D57}"/>
              </a:ext>
            </a:extLst>
          </p:cNvPr>
          <p:cNvSpPr txBox="1">
            <a:spLocks/>
          </p:cNvSpPr>
          <p:nvPr/>
        </p:nvSpPr>
        <p:spPr>
          <a:xfrm>
            <a:off x="1064536" y="1148002"/>
            <a:ext cx="4860776" cy="1498375"/>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Aft>
                <a:spcPts val="600"/>
              </a:spcAft>
              <a:buNone/>
              <a:defRPr/>
            </a:pPr>
            <a:r>
              <a:rPr lang="en-US" sz="1800" dirty="0">
                <a:solidFill>
                  <a:schemeClr val="bg1"/>
                </a:solidFill>
                <a:latin typeface="Times New Roman" panose="02020603050405020304" pitchFamily="18" charset="0"/>
                <a:cs typeface="Times New Roman" panose="02020603050405020304" pitchFamily="18" charset="0"/>
              </a:rPr>
              <a:t>Sau </a:t>
            </a:r>
            <a:r>
              <a:rPr lang="en-US" sz="1800" dirty="0" err="1">
                <a:solidFill>
                  <a:schemeClr val="bg1"/>
                </a:solidFill>
                <a:latin typeface="Times New Roman" panose="02020603050405020304" pitchFamily="18" charset="0"/>
                <a:cs typeface="Times New Roman" panose="02020603050405020304" pitchFamily="18" charset="0"/>
              </a:rPr>
              <a:t>khi</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thực</a:t>
            </a:r>
            <a:r>
              <a:rPr lang="en-US" sz="1800" dirty="0">
                <a:solidFill>
                  <a:schemeClr val="bg1"/>
                </a:solidFill>
                <a:latin typeface="Times New Roman" panose="02020603050405020304" pitchFamily="18" charset="0"/>
                <a:cs typeface="Times New Roman" panose="02020603050405020304" pitchFamily="18" charset="0"/>
              </a:rPr>
              <a:t> &gt; </a:t>
            </a:r>
            <a:r>
              <a:rPr lang="en-US" sz="1800" dirty="0" err="1">
                <a:solidFill>
                  <a:schemeClr val="bg1"/>
                </a:solidFill>
                <a:latin typeface="Times New Roman" panose="02020603050405020304" pitchFamily="18" charset="0"/>
                <a:cs typeface="Times New Roman" panose="02020603050405020304" pitchFamily="18" charset="0"/>
              </a:rPr>
              <a:t>công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sẽ</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nhập</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mật</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khẩu</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sử</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dụng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ứng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dụng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VNeID</a:t>
            </a:r>
            <a:r>
              <a:rPr lang="en-US" sz="1800" dirty="0">
                <a:solidFill>
                  <a:schemeClr val="bg1"/>
                </a:solidFill>
                <a:latin typeface="Times New Roman" panose="02020603050405020304" pitchFamily="18" charset="0"/>
                <a:cs typeface="Times New Roman" panose="02020603050405020304" pitchFamily="18" charset="0"/>
              </a:rPr>
              <a:t> &gt; </a:t>
            </a:r>
            <a:r>
              <a:rPr lang="en-US" sz="1800" dirty="0" err="1">
                <a:solidFill>
                  <a:schemeClr val="bg1"/>
                </a:solidFill>
                <a:latin typeface="Times New Roman" panose="02020603050405020304" pitchFamily="18" charset="0"/>
                <a:cs typeface="Times New Roman" panose="02020603050405020304" pitchFamily="18" charset="0"/>
              </a:rPr>
              <a:t>chọn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nhận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chuyển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bước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tiếp</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theo.</a:t>
            </a:r>
            <a:endParaRPr lang="en-US" sz="1800" dirty="0">
              <a:solidFill>
                <a:schemeClr val="bg1"/>
              </a:solidFill>
              <a:latin typeface="Times New Roman" panose="02020603050405020304" pitchFamily="18" charset="0"/>
              <a:cs typeface="Times New Roman" panose="02020603050405020304" pitchFamily="18" charset="0"/>
            </a:endParaRPr>
          </a:p>
          <a:p>
            <a:pPr marL="0" indent="0" algn="just">
              <a:spcAft>
                <a:spcPts val="600"/>
              </a:spcAft>
              <a:buNone/>
              <a:defRPr/>
            </a:pP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tạo</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khẩu</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(passcode).</a:t>
            </a:r>
            <a:endParaRPr lang="en-US" sz="1800" dirty="0">
              <a:solidFill>
                <a:schemeClr val="bg1"/>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68CCE7D3-372A-4D5B-8399-C2F8F5502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727" y="1174814"/>
            <a:ext cx="428353" cy="369330"/>
          </a:xfrm>
          <a:prstGeom prst="rect">
            <a:avLst/>
          </a:prstGeom>
        </p:spPr>
      </p:pic>
      <p:sp>
        <p:nvSpPr>
          <p:cNvPr id="18" name="Content Placeholder 17">
            <a:extLst>
              <a:ext uri="{FF2B5EF4-FFF2-40B4-BE49-F238E27FC236}">
                <a16:creationId xmlns:a16="http://schemas.microsoft.com/office/drawing/2014/main" id="{E59FD4BE-2689-4DBA-B3D6-7156982AEAC0}"/>
              </a:ext>
            </a:extLst>
          </p:cNvPr>
          <p:cNvSpPr txBox="1">
            <a:spLocks/>
          </p:cNvSpPr>
          <p:nvPr/>
        </p:nvSpPr>
        <p:spPr>
          <a:xfrm>
            <a:off x="6685048" y="1148002"/>
            <a:ext cx="4860776" cy="484011"/>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marR="0" indent="0" algn="just">
              <a:spcBef>
                <a:spcPts val="0"/>
              </a:spcBef>
              <a:spcAft>
                <a:spcPts val="600"/>
              </a:spcAft>
              <a:buNone/>
            </a:pP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cường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khoản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điện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mật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danh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công</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kích</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1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20" name="Picture 19">
            <a:extLst>
              <a:ext uri="{FF2B5EF4-FFF2-40B4-BE49-F238E27FC236}">
                <a16:creationId xmlns:a16="http://schemas.microsoft.com/office/drawing/2014/main" id="{2AFC7909-CDE2-4361-A34A-83760C95D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2239" y="1174814"/>
            <a:ext cx="428353" cy="369330"/>
          </a:xfrm>
          <a:prstGeom prst="rect">
            <a:avLst/>
          </a:prstGeom>
        </p:spPr>
      </p:pic>
      <p:pic>
        <p:nvPicPr>
          <p:cNvPr id="21" name="Picture 20">
            <a:extLst>
              <a:ext uri="{FF2B5EF4-FFF2-40B4-BE49-F238E27FC236}">
                <a16:creationId xmlns:a16="http://schemas.microsoft.com/office/drawing/2014/main" id="{28904CBC-E32D-4E06-8E21-C98D94A5A540}"/>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545630" y="2646377"/>
            <a:ext cx="3898588" cy="3871286"/>
          </a:xfrm>
          <a:prstGeom prst="rect">
            <a:avLst/>
          </a:prstGeom>
          <a:noFill/>
          <a:ln>
            <a:noFill/>
          </a:ln>
        </p:spPr>
      </p:pic>
      <p:pic>
        <p:nvPicPr>
          <p:cNvPr id="22" name="Picture 21">
            <a:extLst>
              <a:ext uri="{FF2B5EF4-FFF2-40B4-BE49-F238E27FC236}">
                <a16:creationId xmlns:a16="http://schemas.microsoft.com/office/drawing/2014/main" id="{AE8B4A64-FD70-49B9-8D41-1424FCC62701}"/>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7419761" y="2646377"/>
            <a:ext cx="3867150" cy="3878248"/>
          </a:xfrm>
          <a:prstGeom prst="rect">
            <a:avLst/>
          </a:prstGeom>
          <a:noFill/>
          <a:ln>
            <a:noFill/>
          </a:ln>
        </p:spPr>
      </p:pic>
    </p:spTree>
    <p:extLst>
      <p:ext uri="{BB962C8B-B14F-4D97-AF65-F5344CB8AC3E}">
        <p14:creationId xmlns:p14="http://schemas.microsoft.com/office/powerpoint/2010/main" val="197893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randombar(horizontal)">
                                      <p:cBhvr>
                                        <p:cTn id="19" dur="500"/>
                                        <p:tgtEl>
                                          <p:spTgt spid="21"/>
                                        </p:tgtEl>
                                      </p:cBhvr>
                                    </p:animEffect>
                                  </p:childTnLst>
                                </p:cTn>
                              </p:par>
                              <p:par>
                                <p:cTn id="20" presetID="14" presetClass="entr" presetSubtype="1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1022235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KÝ TÀI KHOẢN DỊCH VỤ CÔNG BẰNG THUÊ BAO DI ĐỘNG</a:t>
            </a:r>
          </a:p>
        </p:txBody>
      </p:sp>
      <p:sp>
        <p:nvSpPr>
          <p:cNvPr id="3" name="TextBox 2">
            <a:extLst>
              <a:ext uri="{FF2B5EF4-FFF2-40B4-BE49-F238E27FC236}">
                <a16:creationId xmlns:a16="http://schemas.microsoft.com/office/drawing/2014/main" id="{D480E8F3-701B-2020-B028-B274B11FED1E}"/>
              </a:ext>
            </a:extLst>
          </p:cNvPr>
          <p:cNvSpPr txBox="1"/>
          <p:nvPr/>
        </p:nvSpPr>
        <p:spPr>
          <a:xfrm>
            <a:off x="567713" y="1194457"/>
            <a:ext cx="10890032" cy="369332"/>
          </a:xfrm>
          <a:prstGeom prst="rect">
            <a:avLst/>
          </a:prstGeom>
          <a:noFill/>
        </p:spPr>
        <p:txBody>
          <a:bodyPr wrap="none" rtlCol="0">
            <a:spAutoFit/>
          </a:bodyPr>
          <a:lstStyle/>
          <a:p>
            <a:r>
              <a:rPr lang="en-US">
                <a:solidFill>
                  <a:schemeClr val="bg1"/>
                </a:solidFill>
                <a:latin typeface="Times New Roman" panose="02020603050405020304" pitchFamily="18" charset="0"/>
              </a:rPr>
              <a:t>Để đăng ký tài khoản dịch vụ công bằng thuê bao di động, người dân cần sim điện thoại chính chủ và CMND/CCCD</a:t>
            </a:r>
          </a:p>
        </p:txBody>
      </p:sp>
      <p:sp>
        <p:nvSpPr>
          <p:cNvPr id="4" name="TextBox 3">
            <a:extLst>
              <a:ext uri="{FF2B5EF4-FFF2-40B4-BE49-F238E27FC236}">
                <a16:creationId xmlns:a16="http://schemas.microsoft.com/office/drawing/2014/main" id="{B81D8BF9-F80C-CF61-2253-A2B352ABDB22}"/>
              </a:ext>
            </a:extLst>
          </p:cNvPr>
          <p:cNvSpPr txBox="1"/>
          <p:nvPr/>
        </p:nvSpPr>
        <p:spPr>
          <a:xfrm>
            <a:off x="1014427" y="1853370"/>
            <a:ext cx="2351926" cy="369332"/>
          </a:xfrm>
          <a:prstGeom prst="rect">
            <a:avLst/>
          </a:prstGeom>
          <a:noFill/>
        </p:spPr>
        <p:txBody>
          <a:bodyPr wrap="none" rtlCol="0">
            <a:spAutoFit/>
          </a:bodyPr>
          <a:lstStyle/>
          <a:p>
            <a:r>
              <a:rPr lang="en-US">
                <a:solidFill>
                  <a:schemeClr val="bg1"/>
                </a:solidFill>
                <a:latin typeface="Times New Roman" panose="02020603050405020304" pitchFamily="18" charset="0"/>
              </a:rPr>
              <a:t>Kiểm tra sim chính chủ</a:t>
            </a:r>
          </a:p>
        </p:txBody>
      </p:sp>
      <p:pic>
        <p:nvPicPr>
          <p:cNvPr id="5" name="Picture 4">
            <a:extLst>
              <a:ext uri="{FF2B5EF4-FFF2-40B4-BE49-F238E27FC236}">
                <a16:creationId xmlns:a16="http://schemas.microsoft.com/office/drawing/2014/main" id="{42907A94-C546-D70C-2BFC-E18AFACA7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074" y="1853372"/>
            <a:ext cx="428353" cy="369330"/>
          </a:xfrm>
          <a:prstGeom prst="rect">
            <a:avLst/>
          </a:prstGeom>
        </p:spPr>
      </p:pic>
      <p:sp>
        <p:nvSpPr>
          <p:cNvPr id="7" name="TextBox 6">
            <a:extLst>
              <a:ext uri="{FF2B5EF4-FFF2-40B4-BE49-F238E27FC236}">
                <a16:creationId xmlns:a16="http://schemas.microsoft.com/office/drawing/2014/main" id="{2E5163A8-DA3D-F412-6120-0AC66CB9A9E3}"/>
              </a:ext>
            </a:extLst>
          </p:cNvPr>
          <p:cNvSpPr txBox="1"/>
          <p:nvPr/>
        </p:nvSpPr>
        <p:spPr>
          <a:xfrm>
            <a:off x="642108" y="2548088"/>
            <a:ext cx="5117233" cy="1200329"/>
          </a:xfrm>
          <a:prstGeom prst="rect">
            <a:avLst/>
          </a:prstGeom>
          <a:noFill/>
        </p:spPr>
        <p:txBody>
          <a:bodyPr wrap="square" rtlCol="0">
            <a:spAutoFit/>
          </a:bodyPr>
          <a:lstStyle/>
          <a:p>
            <a:r>
              <a:rPr lang="en-US">
                <a:solidFill>
                  <a:schemeClr val="bg1"/>
                </a:solidFill>
                <a:latin typeface="Times New Roman" panose="02020603050405020304" pitchFamily="18" charset="0"/>
              </a:rPr>
              <a:t>Người dân soạn “TTTB” gửi 1414, và sẽ nhận được thông tin chủ thuê bao. Người dân kiểm tra, nếu thông tin đúng thì tiến hành đăng ký tài khoản, nếu sai thì liên hệ nhà mạng để tiến hành cập nhật lại.</a:t>
            </a:r>
          </a:p>
        </p:txBody>
      </p:sp>
      <p:pic>
        <p:nvPicPr>
          <p:cNvPr id="11" name="Picture 10">
            <a:extLst>
              <a:ext uri="{FF2B5EF4-FFF2-40B4-BE49-F238E27FC236}">
                <a16:creationId xmlns:a16="http://schemas.microsoft.com/office/drawing/2014/main" id="{C037FE58-700E-71B0-5AEC-3E5DBCC2EA3F}"/>
              </a:ext>
            </a:extLst>
          </p:cNvPr>
          <p:cNvPicPr>
            <a:picLocks noChangeAspect="1"/>
          </p:cNvPicPr>
          <p:nvPr/>
        </p:nvPicPr>
        <p:blipFill rotWithShape="1">
          <a:blip r:embed="rId3">
            <a:extLst>
              <a:ext uri="{28A0092B-C50C-407E-A947-70E740481C1C}">
                <a14:useLocalDpi xmlns:a14="http://schemas.microsoft.com/office/drawing/2010/main" val="0"/>
              </a:ext>
            </a:extLst>
          </a:blip>
          <a:srcRect t="4861" b="51646"/>
          <a:stretch/>
        </p:blipFill>
        <p:spPr>
          <a:xfrm>
            <a:off x="5759341" y="1906774"/>
            <a:ext cx="4299059" cy="4046351"/>
          </a:xfrm>
          <a:prstGeom prst="rect">
            <a:avLst/>
          </a:prstGeom>
        </p:spPr>
      </p:pic>
    </p:spTree>
    <p:extLst>
      <p:ext uri="{BB962C8B-B14F-4D97-AF65-F5344CB8AC3E}">
        <p14:creationId xmlns:p14="http://schemas.microsoft.com/office/powerpoint/2010/main" val="130114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1022235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KÝ TÀI KHOẢN DỊCH VỤ CÔNG BẰNG THUÊ BAO DI ĐỘNG</a:t>
            </a:r>
          </a:p>
        </p:txBody>
      </p:sp>
      <p:sp>
        <p:nvSpPr>
          <p:cNvPr id="4" name="TextBox 3">
            <a:extLst>
              <a:ext uri="{FF2B5EF4-FFF2-40B4-BE49-F238E27FC236}">
                <a16:creationId xmlns:a16="http://schemas.microsoft.com/office/drawing/2014/main" id="{B81D8BF9-F80C-CF61-2253-A2B352ABDB22}"/>
              </a:ext>
            </a:extLst>
          </p:cNvPr>
          <p:cNvSpPr txBox="1"/>
          <p:nvPr/>
        </p:nvSpPr>
        <p:spPr>
          <a:xfrm>
            <a:off x="838157" y="1107044"/>
            <a:ext cx="1883849" cy="369332"/>
          </a:xfrm>
          <a:prstGeom prst="rect">
            <a:avLst/>
          </a:prstGeom>
          <a:noFill/>
        </p:spPr>
        <p:txBody>
          <a:bodyPr wrap="none" rtlCol="0">
            <a:spAutoFit/>
          </a:bodyPr>
          <a:lstStyle/>
          <a:p>
            <a:r>
              <a:rPr lang="en-US">
                <a:solidFill>
                  <a:schemeClr val="bg1"/>
                </a:solidFill>
                <a:latin typeface="Times New Roman" panose="02020603050405020304" pitchFamily="18" charset="0"/>
              </a:rPr>
              <a:t>Đăng ký tài khoản</a:t>
            </a:r>
          </a:p>
        </p:txBody>
      </p:sp>
      <p:pic>
        <p:nvPicPr>
          <p:cNvPr id="5" name="Picture 4">
            <a:extLst>
              <a:ext uri="{FF2B5EF4-FFF2-40B4-BE49-F238E27FC236}">
                <a16:creationId xmlns:a16="http://schemas.microsoft.com/office/drawing/2014/main" id="{42907A94-C546-D70C-2BFC-E18AFACA7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04" y="1107046"/>
            <a:ext cx="428353" cy="369330"/>
          </a:xfrm>
          <a:prstGeom prst="rect">
            <a:avLst/>
          </a:prstGeom>
        </p:spPr>
      </p:pic>
      <p:sp>
        <p:nvSpPr>
          <p:cNvPr id="2" name="TextBox 1">
            <a:extLst>
              <a:ext uri="{FF2B5EF4-FFF2-40B4-BE49-F238E27FC236}">
                <a16:creationId xmlns:a16="http://schemas.microsoft.com/office/drawing/2014/main" id="{9C746131-1490-2088-B607-7AAE4F2CF795}"/>
              </a:ext>
            </a:extLst>
          </p:cNvPr>
          <p:cNvSpPr txBox="1"/>
          <p:nvPr/>
        </p:nvSpPr>
        <p:spPr>
          <a:xfrm>
            <a:off x="838157" y="1589621"/>
            <a:ext cx="10172550" cy="369332"/>
          </a:xfrm>
          <a:prstGeom prst="rect">
            <a:avLst/>
          </a:prstGeom>
          <a:noFill/>
        </p:spPr>
        <p:txBody>
          <a:bodyPr wrap="square" rtlCol="0">
            <a:spAutoFit/>
          </a:bodyPr>
          <a:lstStyle/>
          <a:p>
            <a:r>
              <a:rPr lang="en-US">
                <a:solidFill>
                  <a:schemeClr val="bg1"/>
                </a:solidFill>
                <a:latin typeface="Times New Roman" panose="02020603050405020304" pitchFamily="18" charset="0"/>
              </a:rPr>
              <a:t>Truy cập vào địa chỉ dichvucong.gov.vn, sau đó chọn “Đăng ký” hoặc quét mã QR code để tạo tài khoản</a:t>
            </a:r>
          </a:p>
        </p:txBody>
      </p:sp>
      <p:pic>
        <p:nvPicPr>
          <p:cNvPr id="10" name="Picture 9">
            <a:extLst>
              <a:ext uri="{FF2B5EF4-FFF2-40B4-BE49-F238E27FC236}">
                <a16:creationId xmlns:a16="http://schemas.microsoft.com/office/drawing/2014/main" id="{C12ED21D-3237-0C54-6B6C-6907104CFAA3}"/>
              </a:ext>
            </a:extLst>
          </p:cNvPr>
          <p:cNvPicPr>
            <a:picLocks noChangeAspect="1"/>
          </p:cNvPicPr>
          <p:nvPr/>
        </p:nvPicPr>
        <p:blipFill rotWithShape="1">
          <a:blip r:embed="rId3">
            <a:extLst>
              <a:ext uri="{28A0092B-C50C-407E-A947-70E740481C1C}">
                <a14:useLocalDpi xmlns:a14="http://schemas.microsoft.com/office/drawing/2010/main" val="0"/>
              </a:ext>
            </a:extLst>
          </a:blip>
          <a:srcRect l="3275"/>
          <a:stretch/>
        </p:blipFill>
        <p:spPr>
          <a:xfrm>
            <a:off x="409804" y="2161121"/>
            <a:ext cx="7956827" cy="4052389"/>
          </a:xfrm>
          <a:prstGeom prst="rect">
            <a:avLst/>
          </a:prstGeom>
        </p:spPr>
      </p:pic>
      <p:pic>
        <p:nvPicPr>
          <p:cNvPr id="13" name="Picture 12">
            <a:extLst>
              <a:ext uri="{FF2B5EF4-FFF2-40B4-BE49-F238E27FC236}">
                <a16:creationId xmlns:a16="http://schemas.microsoft.com/office/drawing/2014/main" id="{9DA13EB4-7F5C-7B7D-D082-A808079CE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7974" y="2499006"/>
            <a:ext cx="3359226" cy="3359226"/>
          </a:xfrm>
          <a:prstGeom prst="rect">
            <a:avLst/>
          </a:prstGeom>
        </p:spPr>
      </p:pic>
    </p:spTree>
    <p:extLst>
      <p:ext uri="{BB962C8B-B14F-4D97-AF65-F5344CB8AC3E}">
        <p14:creationId xmlns:p14="http://schemas.microsoft.com/office/powerpoint/2010/main" val="279950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1022235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KÝ TÀI KHOẢN DỊCH VỤ CÔNG BẰNG THUÊ BAO DI ĐỘNG</a:t>
            </a:r>
          </a:p>
        </p:txBody>
      </p:sp>
      <p:sp>
        <p:nvSpPr>
          <p:cNvPr id="4" name="TextBox 3">
            <a:extLst>
              <a:ext uri="{FF2B5EF4-FFF2-40B4-BE49-F238E27FC236}">
                <a16:creationId xmlns:a16="http://schemas.microsoft.com/office/drawing/2014/main" id="{B81D8BF9-F80C-CF61-2253-A2B352ABDB22}"/>
              </a:ext>
            </a:extLst>
          </p:cNvPr>
          <p:cNvSpPr txBox="1"/>
          <p:nvPr/>
        </p:nvSpPr>
        <p:spPr>
          <a:xfrm>
            <a:off x="838157" y="1107044"/>
            <a:ext cx="1883849" cy="369332"/>
          </a:xfrm>
          <a:prstGeom prst="rect">
            <a:avLst/>
          </a:prstGeom>
          <a:noFill/>
        </p:spPr>
        <p:txBody>
          <a:bodyPr wrap="none" rtlCol="0">
            <a:spAutoFit/>
          </a:bodyPr>
          <a:lstStyle/>
          <a:p>
            <a:r>
              <a:rPr lang="en-US">
                <a:solidFill>
                  <a:schemeClr val="bg1"/>
                </a:solidFill>
                <a:latin typeface="Times New Roman" panose="02020603050405020304" pitchFamily="18" charset="0"/>
              </a:rPr>
              <a:t>Đăng ký tài khoản</a:t>
            </a:r>
          </a:p>
        </p:txBody>
      </p:sp>
      <p:pic>
        <p:nvPicPr>
          <p:cNvPr id="5" name="Picture 4">
            <a:extLst>
              <a:ext uri="{FF2B5EF4-FFF2-40B4-BE49-F238E27FC236}">
                <a16:creationId xmlns:a16="http://schemas.microsoft.com/office/drawing/2014/main" id="{42907A94-C546-D70C-2BFC-E18AFACA7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804" y="1107046"/>
            <a:ext cx="428353" cy="369330"/>
          </a:xfrm>
          <a:prstGeom prst="rect">
            <a:avLst/>
          </a:prstGeom>
        </p:spPr>
      </p:pic>
      <p:pic>
        <p:nvPicPr>
          <p:cNvPr id="6" name="Picture 5">
            <a:extLst>
              <a:ext uri="{FF2B5EF4-FFF2-40B4-BE49-F238E27FC236}">
                <a16:creationId xmlns:a16="http://schemas.microsoft.com/office/drawing/2014/main" id="{9954D9CE-D732-E94E-F1F4-CC1AF7ACE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80" y="3425557"/>
            <a:ext cx="5144002" cy="3251348"/>
          </a:xfrm>
          <a:prstGeom prst="rect">
            <a:avLst/>
          </a:prstGeom>
        </p:spPr>
      </p:pic>
      <p:pic>
        <p:nvPicPr>
          <p:cNvPr id="11" name="Picture 10">
            <a:extLst>
              <a:ext uri="{FF2B5EF4-FFF2-40B4-BE49-F238E27FC236}">
                <a16:creationId xmlns:a16="http://schemas.microsoft.com/office/drawing/2014/main" id="{702A5A2B-0C29-E5D8-0AE3-10F42A6FA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4020" y="3425557"/>
            <a:ext cx="5144002" cy="3251348"/>
          </a:xfrm>
          <a:prstGeom prst="rect">
            <a:avLst/>
          </a:prstGeom>
        </p:spPr>
      </p:pic>
      <p:sp>
        <p:nvSpPr>
          <p:cNvPr id="14" name="TextBox 13">
            <a:extLst>
              <a:ext uri="{FF2B5EF4-FFF2-40B4-BE49-F238E27FC236}">
                <a16:creationId xmlns:a16="http://schemas.microsoft.com/office/drawing/2014/main" id="{B3AF032A-0C81-1E59-8091-246FFBF307F4}"/>
              </a:ext>
            </a:extLst>
          </p:cNvPr>
          <p:cNvSpPr txBox="1"/>
          <p:nvPr/>
        </p:nvSpPr>
        <p:spPr>
          <a:xfrm>
            <a:off x="708146" y="1532700"/>
            <a:ext cx="4975669" cy="1815882"/>
          </a:xfrm>
          <a:prstGeom prst="rect">
            <a:avLst/>
          </a:prstGeom>
          <a:noFill/>
        </p:spPr>
        <p:txBody>
          <a:bodyPr wrap="square">
            <a:spAutoFit/>
          </a:bodyPr>
          <a:lstStyle/>
          <a:p>
            <a:r>
              <a:rPr lang="vi-VN" sz="1600" b="0" i="0">
                <a:solidFill>
                  <a:schemeClr val="bg1"/>
                </a:solidFill>
                <a:effectLst/>
                <a:latin typeface="Times New Roman (Headings)"/>
              </a:rPr>
              <a:t>Tiếp đó, ấn chọn phương thức đăng ký tùy theo chủ thể: Công dân/ Danh nghiệp/ Cơ quan nhà nước</a:t>
            </a:r>
            <a:endParaRPr lang="en-US" sz="1600" b="0" i="0">
              <a:solidFill>
                <a:schemeClr val="bg1"/>
              </a:solidFill>
              <a:effectLst/>
              <a:latin typeface="Times New Roman (Headings)"/>
            </a:endParaRPr>
          </a:p>
          <a:p>
            <a:pPr algn="just" rtl="0"/>
            <a:r>
              <a:rPr lang="vi-VN" sz="1600" b="0" i="0">
                <a:solidFill>
                  <a:schemeClr val="bg1"/>
                </a:solidFill>
                <a:effectLst/>
                <a:latin typeface="Times New Roman (Headings)"/>
              </a:rPr>
              <a:t>=&gt; ấn chọn </a:t>
            </a:r>
            <a:r>
              <a:rPr lang="vi-VN" sz="1600" b="1" i="0">
                <a:solidFill>
                  <a:schemeClr val="bg1"/>
                </a:solidFill>
                <a:effectLst/>
                <a:latin typeface="Times New Roman (Headings)"/>
              </a:rPr>
              <a:t>Thuê bao di động.</a:t>
            </a:r>
            <a:r>
              <a:rPr lang="en-US" sz="1600" b="1" i="0">
                <a:solidFill>
                  <a:schemeClr val="bg1"/>
                </a:solidFill>
                <a:effectLst/>
                <a:latin typeface="Times New Roman (Headings)"/>
              </a:rPr>
              <a:t> </a:t>
            </a:r>
            <a:r>
              <a:rPr lang="en-US" sz="1600" i="0">
                <a:solidFill>
                  <a:schemeClr val="bg1"/>
                </a:solidFill>
                <a:effectLst/>
                <a:latin typeface="Times New Roman (Headings)"/>
              </a:rPr>
              <a:t>Sau đó, </a:t>
            </a:r>
            <a:r>
              <a:rPr lang="vi-VN" sz="1600" i="0">
                <a:solidFill>
                  <a:schemeClr val="bg1"/>
                </a:solidFill>
                <a:effectLst/>
                <a:latin typeface="Times New Roman (Headings)"/>
              </a:rPr>
              <a:t>màn </a:t>
            </a:r>
            <a:r>
              <a:rPr lang="vi-VN" sz="1600" b="0" i="0">
                <a:solidFill>
                  <a:schemeClr val="bg1"/>
                </a:solidFill>
                <a:effectLst/>
                <a:latin typeface="Times New Roman (Headings)"/>
              </a:rPr>
              <a:t>hình sẽ hiển thị khung thông tin đăng ký để người dùng nhập thông tin cá nhân cần thiết. </a:t>
            </a:r>
          </a:p>
          <a:p>
            <a:pPr algn="just" rtl="0"/>
            <a:r>
              <a:rPr lang="vi-VN" sz="1600" b="0" i="0">
                <a:solidFill>
                  <a:schemeClr val="bg1"/>
                </a:solidFill>
                <a:effectLst/>
                <a:latin typeface="Times New Roman (Headings)"/>
              </a:rPr>
              <a:t>Lưu ý: Những trường có đánh dấu (*) là bắt buộc và không được bỏ trống.</a:t>
            </a:r>
          </a:p>
        </p:txBody>
      </p:sp>
      <p:sp>
        <p:nvSpPr>
          <p:cNvPr id="18" name="TextBox 17">
            <a:extLst>
              <a:ext uri="{FF2B5EF4-FFF2-40B4-BE49-F238E27FC236}">
                <a16:creationId xmlns:a16="http://schemas.microsoft.com/office/drawing/2014/main" id="{F2B90CB7-AA27-23A7-3F04-98DB9130FCD8}"/>
              </a:ext>
            </a:extLst>
          </p:cNvPr>
          <p:cNvSpPr txBox="1"/>
          <p:nvPr/>
        </p:nvSpPr>
        <p:spPr>
          <a:xfrm>
            <a:off x="6323681" y="1579537"/>
            <a:ext cx="5464367" cy="1323439"/>
          </a:xfrm>
          <a:prstGeom prst="rect">
            <a:avLst/>
          </a:prstGeom>
          <a:noFill/>
        </p:spPr>
        <p:txBody>
          <a:bodyPr wrap="square">
            <a:spAutoFit/>
          </a:bodyPr>
          <a:lstStyle/>
          <a:p>
            <a:r>
              <a:rPr lang="en-US" sz="1600">
                <a:solidFill>
                  <a:schemeClr val="bg1"/>
                </a:solidFill>
                <a:latin typeface="Times New Roman (Headings)"/>
              </a:rPr>
              <a:t>Sau khi hoàn tất các thông tin ở mục đăng ký, hệ thống sẽ gửi mã OTP về điện thoại của bạn để xác thực. Khi đó, hãy nhập chính xác mã OTP và nhấn Xác nhận.</a:t>
            </a:r>
          </a:p>
          <a:p>
            <a:r>
              <a:rPr lang="en-US" sz="1600">
                <a:solidFill>
                  <a:schemeClr val="bg1"/>
                </a:solidFill>
                <a:latin typeface="Times New Roman (Headings)"/>
              </a:rPr>
              <a:t>Sau đó, nhập và xác nhận lại mật khẩu và nhấn chọn Đăng ký là hoàn tất quá trình đăng ký.</a:t>
            </a:r>
          </a:p>
        </p:txBody>
      </p:sp>
    </p:spTree>
    <p:extLst>
      <p:ext uri="{BB962C8B-B14F-4D97-AF65-F5344CB8AC3E}">
        <p14:creationId xmlns:p14="http://schemas.microsoft.com/office/powerpoint/2010/main" val="416293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6429645"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NHẬP CỔNG DỊCH VỤ CÔNG</a:t>
            </a:r>
          </a:p>
        </p:txBody>
      </p:sp>
      <p:pic>
        <p:nvPicPr>
          <p:cNvPr id="10" name="Picture 9">
            <a:extLst>
              <a:ext uri="{FF2B5EF4-FFF2-40B4-BE49-F238E27FC236}">
                <a16:creationId xmlns:a16="http://schemas.microsoft.com/office/drawing/2014/main" id="{A3D96E1D-2547-3059-AE30-C11171C0C522}"/>
              </a:ext>
            </a:extLst>
          </p:cNvPr>
          <p:cNvPicPr>
            <a:picLocks noChangeAspect="1"/>
          </p:cNvPicPr>
          <p:nvPr/>
        </p:nvPicPr>
        <p:blipFill>
          <a:blip r:embed="rId2">
            <a:extLst>
              <a:ext uri="{28A0092B-C50C-407E-A947-70E740481C1C}">
                <a14:useLocalDpi xmlns:a14="http://schemas.microsoft.com/office/drawing/2010/main" val="0"/>
              </a:ext>
            </a:extLst>
          </a:blip>
          <a:srcRect l="7387" r="7387"/>
          <a:stretch/>
        </p:blipFill>
        <p:spPr>
          <a:xfrm>
            <a:off x="8451863" y="1539913"/>
            <a:ext cx="3005679" cy="4771140"/>
          </a:xfrm>
          <a:prstGeom prst="rect">
            <a:avLst/>
          </a:prstGeom>
        </p:spPr>
      </p:pic>
      <p:sp>
        <p:nvSpPr>
          <p:cNvPr id="13" name="TextBox 12">
            <a:extLst>
              <a:ext uri="{FF2B5EF4-FFF2-40B4-BE49-F238E27FC236}">
                <a16:creationId xmlns:a16="http://schemas.microsoft.com/office/drawing/2014/main" id="{C3D37849-02C5-A64D-6AA1-34B23DDD1453}"/>
              </a:ext>
            </a:extLst>
          </p:cNvPr>
          <p:cNvSpPr txBox="1"/>
          <p:nvPr/>
        </p:nvSpPr>
        <p:spPr>
          <a:xfrm>
            <a:off x="479649" y="1528509"/>
            <a:ext cx="2544022" cy="1477328"/>
          </a:xfrm>
          <a:prstGeom prst="rect">
            <a:avLst/>
          </a:prstGeom>
          <a:noFill/>
        </p:spPr>
        <p:txBody>
          <a:bodyPr wrap="square" rtlCol="0">
            <a:spAutoFit/>
          </a:bodyPr>
          <a:lstStyle/>
          <a:p>
            <a:pPr algn="just"/>
            <a:r>
              <a:rPr lang="en-US">
                <a:solidFill>
                  <a:schemeClr val="bg1"/>
                </a:solidFill>
                <a:latin typeface="Times New Roman" panose="02020603050405020304" pitchFamily="18" charset="0"/>
              </a:rPr>
              <a:t>Truy cập vào địa chỉ dichvucong.gov.vn, sau đó chọn “Đăng nhập” hoặc quét mã QR code để đăng nhập.</a:t>
            </a:r>
          </a:p>
        </p:txBody>
      </p:sp>
      <p:sp>
        <p:nvSpPr>
          <p:cNvPr id="15" name="TextBox 14">
            <a:extLst>
              <a:ext uri="{FF2B5EF4-FFF2-40B4-BE49-F238E27FC236}">
                <a16:creationId xmlns:a16="http://schemas.microsoft.com/office/drawing/2014/main" id="{B6603A73-A844-1EE3-B412-37BF8211F59C}"/>
              </a:ext>
            </a:extLst>
          </p:cNvPr>
          <p:cNvSpPr txBox="1"/>
          <p:nvPr/>
        </p:nvSpPr>
        <p:spPr>
          <a:xfrm>
            <a:off x="3331730" y="3467804"/>
            <a:ext cx="5188943" cy="1477328"/>
          </a:xfrm>
          <a:prstGeom prst="rect">
            <a:avLst/>
          </a:prstGeom>
          <a:noFill/>
        </p:spPr>
        <p:txBody>
          <a:bodyPr wrap="square" rtlCol="0">
            <a:spAutoFit/>
          </a:bodyPr>
          <a:lstStyle/>
          <a:p>
            <a:r>
              <a:rPr lang="en-US">
                <a:solidFill>
                  <a:schemeClr val="bg1"/>
                </a:solidFill>
                <a:latin typeface="Times New Roman" panose="02020603050405020304" pitchFamily="18" charset="0"/>
              </a:rPr>
              <a:t>Tại bước này, hệ thống sẽ cho người dân lựa chọn tài khoản để đăng nhập:</a:t>
            </a:r>
          </a:p>
          <a:p>
            <a:r>
              <a:rPr lang="en-US">
                <a:solidFill>
                  <a:schemeClr val="bg1"/>
                </a:solidFill>
                <a:latin typeface="Times New Roman" panose="02020603050405020304" pitchFamily="18" charset="0"/>
              </a:rPr>
              <a:t>1. Tài khoản cấp bởi Cổng dịch vụ công quốc gia</a:t>
            </a:r>
          </a:p>
          <a:p>
            <a:r>
              <a:rPr lang="en-US">
                <a:solidFill>
                  <a:schemeClr val="bg1"/>
                </a:solidFill>
                <a:latin typeface="Times New Roman" panose="02020603050405020304" pitchFamily="18" charset="0"/>
              </a:rPr>
              <a:t>2. Tài khoản Định danh điện tử cấp bởi Bộ Công an (tài khoản VNeID)</a:t>
            </a:r>
          </a:p>
        </p:txBody>
      </p:sp>
      <p:pic>
        <p:nvPicPr>
          <p:cNvPr id="17" name="Picture 16">
            <a:extLst>
              <a:ext uri="{FF2B5EF4-FFF2-40B4-BE49-F238E27FC236}">
                <a16:creationId xmlns:a16="http://schemas.microsoft.com/office/drawing/2014/main" id="{FE99B13E-25C6-E74A-9C08-E20376EA3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99" y="3266094"/>
            <a:ext cx="2477390" cy="2477390"/>
          </a:xfrm>
          <a:prstGeom prst="rect">
            <a:avLst/>
          </a:prstGeom>
        </p:spPr>
      </p:pic>
      <p:grpSp>
        <p:nvGrpSpPr>
          <p:cNvPr id="20" name="Group 19">
            <a:extLst>
              <a:ext uri="{FF2B5EF4-FFF2-40B4-BE49-F238E27FC236}">
                <a16:creationId xmlns:a16="http://schemas.microsoft.com/office/drawing/2014/main" id="{0B9B6030-DBC6-6BBC-1D87-9DE90A770664}"/>
              </a:ext>
            </a:extLst>
          </p:cNvPr>
          <p:cNvGrpSpPr/>
          <p:nvPr/>
        </p:nvGrpSpPr>
        <p:grpSpPr>
          <a:xfrm>
            <a:off x="3331730" y="1539913"/>
            <a:ext cx="4812074" cy="1111620"/>
            <a:chOff x="3150826" y="1146042"/>
            <a:chExt cx="4812074" cy="1111620"/>
          </a:xfrm>
        </p:grpSpPr>
        <p:pic>
          <p:nvPicPr>
            <p:cNvPr id="3" name="Picture 2">
              <a:extLst>
                <a:ext uri="{FF2B5EF4-FFF2-40B4-BE49-F238E27FC236}">
                  <a16:creationId xmlns:a16="http://schemas.microsoft.com/office/drawing/2014/main" id="{6009DC2D-0B08-5FF3-9020-CBE6B294D92E}"/>
                </a:ext>
              </a:extLst>
            </p:cNvPr>
            <p:cNvPicPr>
              <a:picLocks noChangeAspect="1"/>
            </p:cNvPicPr>
            <p:nvPr/>
          </p:nvPicPr>
          <p:blipFill rotWithShape="1">
            <a:blip r:embed="rId4">
              <a:extLst>
                <a:ext uri="{28A0092B-C50C-407E-A947-70E740481C1C}">
                  <a14:useLocalDpi xmlns:a14="http://schemas.microsoft.com/office/drawing/2010/main" val="0"/>
                </a:ext>
              </a:extLst>
            </a:blip>
            <a:srcRect r="22066" b="46908"/>
            <a:stretch/>
          </p:blipFill>
          <p:spPr>
            <a:xfrm>
              <a:off x="3150826" y="1146042"/>
              <a:ext cx="4812074" cy="1111620"/>
            </a:xfrm>
            <a:prstGeom prst="rect">
              <a:avLst/>
            </a:prstGeom>
          </p:spPr>
        </p:pic>
        <p:pic>
          <p:nvPicPr>
            <p:cNvPr id="19" name="Picture 18">
              <a:extLst>
                <a:ext uri="{FF2B5EF4-FFF2-40B4-BE49-F238E27FC236}">
                  <a16:creationId xmlns:a16="http://schemas.microsoft.com/office/drawing/2014/main" id="{0771A71B-DC3C-B2A7-E6EA-19D3B4B490BF}"/>
                </a:ext>
              </a:extLst>
            </p:cNvPr>
            <p:cNvPicPr>
              <a:picLocks noChangeAspect="1"/>
            </p:cNvPicPr>
            <p:nvPr/>
          </p:nvPicPr>
          <p:blipFill rotWithShape="1">
            <a:blip r:embed="rId4">
              <a:extLst>
                <a:ext uri="{28A0092B-C50C-407E-A947-70E740481C1C}">
                  <a14:useLocalDpi xmlns:a14="http://schemas.microsoft.com/office/drawing/2010/main" val="0"/>
                </a:ext>
              </a:extLst>
            </a:blip>
            <a:srcRect l="73511" t="17918" r="4687" b="65705"/>
            <a:stretch/>
          </p:blipFill>
          <p:spPr>
            <a:xfrm>
              <a:off x="6616700" y="1530402"/>
              <a:ext cx="1346200" cy="342900"/>
            </a:xfrm>
            <a:prstGeom prst="rect">
              <a:avLst/>
            </a:prstGeom>
          </p:spPr>
        </p:pic>
      </p:grpSp>
    </p:spTree>
    <p:extLst>
      <p:ext uri="{BB962C8B-B14F-4D97-AF65-F5344CB8AC3E}">
        <p14:creationId xmlns:p14="http://schemas.microsoft.com/office/powerpoint/2010/main" val="169129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6429645"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NHẬP CỔNG DỊCH VỤ CÔNG</a:t>
            </a:r>
          </a:p>
        </p:txBody>
      </p:sp>
      <p:pic>
        <p:nvPicPr>
          <p:cNvPr id="4" name="Picture 3">
            <a:extLst>
              <a:ext uri="{FF2B5EF4-FFF2-40B4-BE49-F238E27FC236}">
                <a16:creationId xmlns:a16="http://schemas.microsoft.com/office/drawing/2014/main" id="{8D3698F8-C25A-484E-A21B-096131551BA2}"/>
              </a:ext>
            </a:extLst>
          </p:cNvPr>
          <p:cNvPicPr>
            <a:picLocks noChangeAspect="1"/>
          </p:cNvPicPr>
          <p:nvPr/>
        </p:nvPicPr>
        <p:blipFill>
          <a:blip r:embed="rId2"/>
          <a:stretch>
            <a:fillRect/>
          </a:stretch>
        </p:blipFill>
        <p:spPr>
          <a:xfrm>
            <a:off x="1633892" y="2397732"/>
            <a:ext cx="4304200" cy="4263530"/>
          </a:xfrm>
          <a:prstGeom prst="rect">
            <a:avLst/>
          </a:prstGeom>
        </p:spPr>
      </p:pic>
      <p:pic>
        <p:nvPicPr>
          <p:cNvPr id="6" name="Picture 5">
            <a:extLst>
              <a:ext uri="{FF2B5EF4-FFF2-40B4-BE49-F238E27FC236}">
                <a16:creationId xmlns:a16="http://schemas.microsoft.com/office/drawing/2014/main" id="{30EB0E0A-CCAA-0538-5029-7481BB90F579}"/>
              </a:ext>
            </a:extLst>
          </p:cNvPr>
          <p:cNvPicPr>
            <a:picLocks noChangeAspect="1"/>
          </p:cNvPicPr>
          <p:nvPr/>
        </p:nvPicPr>
        <p:blipFill>
          <a:blip r:embed="rId3"/>
          <a:stretch>
            <a:fillRect/>
          </a:stretch>
        </p:blipFill>
        <p:spPr>
          <a:xfrm>
            <a:off x="6492331" y="2397732"/>
            <a:ext cx="4554660" cy="4237061"/>
          </a:xfrm>
          <a:prstGeom prst="rect">
            <a:avLst/>
          </a:prstGeom>
        </p:spPr>
      </p:pic>
      <p:sp>
        <p:nvSpPr>
          <p:cNvPr id="7" name="TextBox 6">
            <a:extLst>
              <a:ext uri="{FF2B5EF4-FFF2-40B4-BE49-F238E27FC236}">
                <a16:creationId xmlns:a16="http://schemas.microsoft.com/office/drawing/2014/main" id="{1E4ED2EA-D6E2-65F6-9822-FDD553A918EB}"/>
              </a:ext>
            </a:extLst>
          </p:cNvPr>
          <p:cNvSpPr txBox="1"/>
          <p:nvPr/>
        </p:nvSpPr>
        <p:spPr>
          <a:xfrm>
            <a:off x="1633892" y="1107044"/>
            <a:ext cx="9437782" cy="369332"/>
          </a:xfrm>
          <a:prstGeom prst="rect">
            <a:avLst/>
          </a:prstGeom>
          <a:noFill/>
        </p:spPr>
        <p:txBody>
          <a:bodyPr wrap="square" rtlCol="0">
            <a:spAutoFit/>
          </a:bodyPr>
          <a:lstStyle/>
          <a:p>
            <a:r>
              <a:rPr lang="en-US">
                <a:solidFill>
                  <a:schemeClr val="bg1"/>
                </a:solidFill>
                <a:latin typeface="Times New Roman" panose="02020603050405020304" pitchFamily="18" charset="0"/>
              </a:rPr>
              <a:t>Với tài khoản được cấp bởi Cổng dịch vụ công quốc gia</a:t>
            </a:r>
          </a:p>
        </p:txBody>
      </p:sp>
      <p:sp>
        <p:nvSpPr>
          <p:cNvPr id="11" name="TextBox 10">
            <a:extLst>
              <a:ext uri="{FF2B5EF4-FFF2-40B4-BE49-F238E27FC236}">
                <a16:creationId xmlns:a16="http://schemas.microsoft.com/office/drawing/2014/main" id="{6131E511-F302-C8B2-59B4-0F987F22465D}"/>
              </a:ext>
            </a:extLst>
          </p:cNvPr>
          <p:cNvSpPr txBox="1"/>
          <p:nvPr/>
        </p:nvSpPr>
        <p:spPr>
          <a:xfrm>
            <a:off x="1633892" y="1613888"/>
            <a:ext cx="9437782" cy="646331"/>
          </a:xfrm>
          <a:prstGeom prst="rect">
            <a:avLst/>
          </a:prstGeom>
          <a:noFill/>
        </p:spPr>
        <p:txBody>
          <a:bodyPr wrap="square" rtlCol="0">
            <a:spAutoFit/>
          </a:bodyPr>
          <a:lstStyle/>
          <a:p>
            <a:r>
              <a:rPr lang="en-US">
                <a:solidFill>
                  <a:schemeClr val="bg1"/>
                </a:solidFill>
                <a:latin typeface="Times New Roman" panose="02020603050405020304" pitchFamily="18" charset="0"/>
              </a:rPr>
              <a:t>Người dân nhập thông tin tài khoản đã được tạo gồm Số CMND/CCCD, mật khẩu và mã xác thực.</a:t>
            </a:r>
          </a:p>
          <a:p>
            <a:r>
              <a:rPr lang="en-US">
                <a:solidFill>
                  <a:schemeClr val="bg1"/>
                </a:solidFill>
                <a:latin typeface="Times New Roman" panose="02020603050405020304" pitchFamily="18" charset="0"/>
              </a:rPr>
              <a:t>Sau đó, nhập mã OTP được gửi về điện thoại và bấm Xác nhận.</a:t>
            </a:r>
          </a:p>
        </p:txBody>
      </p:sp>
      <p:pic>
        <p:nvPicPr>
          <p:cNvPr id="12" name="Picture 11">
            <a:extLst>
              <a:ext uri="{FF2B5EF4-FFF2-40B4-BE49-F238E27FC236}">
                <a16:creationId xmlns:a16="http://schemas.microsoft.com/office/drawing/2014/main" id="{08F07C55-702E-D8CF-223A-AEE529CE8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765" y="1107046"/>
            <a:ext cx="428353" cy="369330"/>
          </a:xfrm>
          <a:prstGeom prst="rect">
            <a:avLst/>
          </a:prstGeom>
        </p:spPr>
      </p:pic>
    </p:spTree>
    <p:extLst>
      <p:ext uri="{BB962C8B-B14F-4D97-AF65-F5344CB8AC3E}">
        <p14:creationId xmlns:p14="http://schemas.microsoft.com/office/powerpoint/2010/main" val="208032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6429645"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NHẬP CỔNG DỊCH VỤ CÔNG</a:t>
            </a:r>
          </a:p>
        </p:txBody>
      </p:sp>
      <p:sp>
        <p:nvSpPr>
          <p:cNvPr id="7" name="TextBox 6">
            <a:extLst>
              <a:ext uri="{FF2B5EF4-FFF2-40B4-BE49-F238E27FC236}">
                <a16:creationId xmlns:a16="http://schemas.microsoft.com/office/drawing/2014/main" id="{1E4ED2EA-D6E2-65F6-9822-FDD553A918EB}"/>
              </a:ext>
            </a:extLst>
          </p:cNvPr>
          <p:cNvSpPr txBox="1"/>
          <p:nvPr/>
        </p:nvSpPr>
        <p:spPr>
          <a:xfrm>
            <a:off x="1633892" y="1107044"/>
            <a:ext cx="9437782" cy="369332"/>
          </a:xfrm>
          <a:prstGeom prst="rect">
            <a:avLst/>
          </a:prstGeom>
          <a:noFill/>
        </p:spPr>
        <p:txBody>
          <a:bodyPr wrap="square" rtlCol="0">
            <a:spAutoFit/>
          </a:bodyPr>
          <a:lstStyle/>
          <a:p>
            <a:r>
              <a:rPr lang="en-US">
                <a:solidFill>
                  <a:schemeClr val="bg1"/>
                </a:solidFill>
                <a:latin typeface="Times New Roman" panose="02020603050405020304" pitchFamily="18" charset="0"/>
              </a:rPr>
              <a:t>Với tài khoản định danh điện tử được cấp bởi Bộ Công an</a:t>
            </a:r>
          </a:p>
        </p:txBody>
      </p:sp>
      <p:sp>
        <p:nvSpPr>
          <p:cNvPr id="11" name="TextBox 10">
            <a:extLst>
              <a:ext uri="{FF2B5EF4-FFF2-40B4-BE49-F238E27FC236}">
                <a16:creationId xmlns:a16="http://schemas.microsoft.com/office/drawing/2014/main" id="{6131E511-F302-C8B2-59B4-0F987F22465D}"/>
              </a:ext>
            </a:extLst>
          </p:cNvPr>
          <p:cNvSpPr txBox="1"/>
          <p:nvPr/>
        </p:nvSpPr>
        <p:spPr>
          <a:xfrm>
            <a:off x="1633892" y="1667348"/>
            <a:ext cx="9437782" cy="646331"/>
          </a:xfrm>
          <a:prstGeom prst="rect">
            <a:avLst/>
          </a:prstGeom>
          <a:noFill/>
        </p:spPr>
        <p:txBody>
          <a:bodyPr wrap="square" rtlCol="0">
            <a:spAutoFit/>
          </a:bodyPr>
          <a:lstStyle/>
          <a:p>
            <a:r>
              <a:rPr lang="en-US">
                <a:solidFill>
                  <a:schemeClr val="bg1"/>
                </a:solidFill>
                <a:latin typeface="Times New Roman" panose="02020603050405020304" pitchFamily="18" charset="0"/>
              </a:rPr>
              <a:t>Người dân nhập thông tin tài khoản VNeID của mình số Định danh cá nhân và mật khẩu.</a:t>
            </a:r>
          </a:p>
          <a:p>
            <a:r>
              <a:rPr lang="en-US">
                <a:solidFill>
                  <a:schemeClr val="bg1"/>
                </a:solidFill>
                <a:latin typeface="Times New Roman" panose="02020603050405020304" pitchFamily="18" charset="0"/>
              </a:rPr>
              <a:t>Sau đó, nhập mã OTP được gửi về điện thoại và bấm Nhập.</a:t>
            </a:r>
          </a:p>
        </p:txBody>
      </p:sp>
      <p:pic>
        <p:nvPicPr>
          <p:cNvPr id="2" name="Picture 1">
            <a:extLst>
              <a:ext uri="{FF2B5EF4-FFF2-40B4-BE49-F238E27FC236}">
                <a16:creationId xmlns:a16="http://schemas.microsoft.com/office/drawing/2014/main" id="{CEA63310-4792-EADF-7B52-FD28D55B2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765" y="1107046"/>
            <a:ext cx="428353" cy="369330"/>
          </a:xfrm>
          <a:prstGeom prst="rect">
            <a:avLst/>
          </a:prstGeom>
        </p:spPr>
      </p:pic>
      <p:pic>
        <p:nvPicPr>
          <p:cNvPr id="5" name="Picture 4">
            <a:extLst>
              <a:ext uri="{FF2B5EF4-FFF2-40B4-BE49-F238E27FC236}">
                <a16:creationId xmlns:a16="http://schemas.microsoft.com/office/drawing/2014/main" id="{33BD9FCD-B5D6-EDBD-C4CC-3F81F0FFBF16}"/>
              </a:ext>
            </a:extLst>
          </p:cNvPr>
          <p:cNvPicPr>
            <a:picLocks noChangeAspect="1"/>
          </p:cNvPicPr>
          <p:nvPr/>
        </p:nvPicPr>
        <p:blipFill>
          <a:blip r:embed="rId3"/>
          <a:stretch>
            <a:fillRect/>
          </a:stretch>
        </p:blipFill>
        <p:spPr>
          <a:xfrm>
            <a:off x="1466118" y="2515848"/>
            <a:ext cx="4629882" cy="4163868"/>
          </a:xfrm>
          <a:prstGeom prst="rect">
            <a:avLst/>
          </a:prstGeom>
        </p:spPr>
      </p:pic>
      <p:pic>
        <p:nvPicPr>
          <p:cNvPr id="12" name="Picture 11">
            <a:extLst>
              <a:ext uri="{FF2B5EF4-FFF2-40B4-BE49-F238E27FC236}">
                <a16:creationId xmlns:a16="http://schemas.microsoft.com/office/drawing/2014/main" id="{742E1111-2CED-3A8C-5F1B-D91A0C40070B}"/>
              </a:ext>
            </a:extLst>
          </p:cNvPr>
          <p:cNvPicPr>
            <a:picLocks noChangeAspect="1"/>
          </p:cNvPicPr>
          <p:nvPr/>
        </p:nvPicPr>
        <p:blipFill>
          <a:blip r:embed="rId4"/>
          <a:stretch>
            <a:fillRect/>
          </a:stretch>
        </p:blipFill>
        <p:spPr>
          <a:xfrm>
            <a:off x="6352783" y="2554396"/>
            <a:ext cx="5113744" cy="4125315"/>
          </a:xfrm>
          <a:prstGeom prst="rect">
            <a:avLst/>
          </a:prstGeom>
        </p:spPr>
      </p:pic>
    </p:spTree>
    <p:extLst>
      <p:ext uri="{BB962C8B-B14F-4D97-AF65-F5344CB8AC3E}">
        <p14:creationId xmlns:p14="http://schemas.microsoft.com/office/powerpoint/2010/main" val="404776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6429645"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a:t>
            </a:r>
            <a:r>
              <a:rPr lang="en-US" b="1" spc="230">
                <a:solidFill>
                  <a:srgbClr val="FFFF00"/>
                </a:solidFill>
                <a:latin typeface="SF Pro Display" pitchFamily="50" charset="0"/>
                <a:ea typeface="SF Pro Display" pitchFamily="50" charset="0"/>
                <a:cs typeface="SF Pro Display" pitchFamily="50" charset="0"/>
              </a:rPr>
              <a:t>DẪN ĐĂNG NHẬP CỔNG DỊCH VỤ CÔNG</a:t>
            </a:r>
          </a:p>
        </p:txBody>
      </p:sp>
      <p:sp>
        <p:nvSpPr>
          <p:cNvPr id="7" name="TextBox 6">
            <a:extLst>
              <a:ext uri="{FF2B5EF4-FFF2-40B4-BE49-F238E27FC236}">
                <a16:creationId xmlns:a16="http://schemas.microsoft.com/office/drawing/2014/main" id="{1E4ED2EA-D6E2-65F6-9822-FDD553A918EB}"/>
              </a:ext>
            </a:extLst>
          </p:cNvPr>
          <p:cNvSpPr txBox="1"/>
          <p:nvPr/>
        </p:nvSpPr>
        <p:spPr>
          <a:xfrm>
            <a:off x="1633892" y="1107044"/>
            <a:ext cx="9437782" cy="646331"/>
          </a:xfrm>
          <a:prstGeom prst="rect">
            <a:avLst/>
          </a:prstGeom>
          <a:noFill/>
        </p:spPr>
        <p:txBody>
          <a:bodyPr wrap="square" rtlCol="0">
            <a:spAutoFit/>
          </a:bodyPr>
          <a:lstStyle/>
          <a:p>
            <a:r>
              <a:rPr lang="en-US">
                <a:solidFill>
                  <a:schemeClr val="bg1"/>
                </a:solidFill>
                <a:latin typeface="Times New Roman" panose="02020603050405020304" pitchFamily="18" charset="0"/>
              </a:rPr>
              <a:t>Cách thức đăng nhập của Cổng dịch vụ công Bộ Công an và Cổng dịch vụ công tỉnh tương tự như cách thức đăng nhập của Cổng dịch vụ công Quốc gia.</a:t>
            </a:r>
          </a:p>
        </p:txBody>
      </p:sp>
      <p:pic>
        <p:nvPicPr>
          <p:cNvPr id="2" name="Picture 1">
            <a:extLst>
              <a:ext uri="{FF2B5EF4-FFF2-40B4-BE49-F238E27FC236}">
                <a16:creationId xmlns:a16="http://schemas.microsoft.com/office/drawing/2014/main" id="{CEA63310-4792-EADF-7B52-FD28D55B2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714" y="1245544"/>
            <a:ext cx="428353" cy="369330"/>
          </a:xfrm>
          <a:prstGeom prst="rect">
            <a:avLst/>
          </a:prstGeom>
        </p:spPr>
      </p:pic>
      <p:pic>
        <p:nvPicPr>
          <p:cNvPr id="4" name="Picture 3">
            <a:extLst>
              <a:ext uri="{FF2B5EF4-FFF2-40B4-BE49-F238E27FC236}">
                <a16:creationId xmlns:a16="http://schemas.microsoft.com/office/drawing/2014/main" id="{8EFEAEE8-F701-32BF-E1A9-A7A9D2CBB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12" y="2329803"/>
            <a:ext cx="2945519" cy="2945519"/>
          </a:xfrm>
          <a:prstGeom prst="rect">
            <a:avLst/>
          </a:prstGeom>
        </p:spPr>
      </p:pic>
      <p:pic>
        <p:nvPicPr>
          <p:cNvPr id="10" name="Picture 9">
            <a:extLst>
              <a:ext uri="{FF2B5EF4-FFF2-40B4-BE49-F238E27FC236}">
                <a16:creationId xmlns:a16="http://schemas.microsoft.com/office/drawing/2014/main" id="{3547E81C-F47D-39AD-8626-861F6D3DDF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9328" y="2329803"/>
            <a:ext cx="2945519" cy="2945519"/>
          </a:xfrm>
          <a:prstGeom prst="rect">
            <a:avLst/>
          </a:prstGeom>
        </p:spPr>
      </p:pic>
      <p:pic>
        <p:nvPicPr>
          <p:cNvPr id="14" name="Picture 13">
            <a:extLst>
              <a:ext uri="{FF2B5EF4-FFF2-40B4-BE49-F238E27FC236}">
                <a16:creationId xmlns:a16="http://schemas.microsoft.com/office/drawing/2014/main" id="{81B8436C-78EB-0642-B619-B6EA381BC6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2070" y="2329802"/>
            <a:ext cx="2945519" cy="2945519"/>
          </a:xfrm>
          <a:prstGeom prst="rect">
            <a:avLst/>
          </a:prstGeom>
        </p:spPr>
      </p:pic>
      <p:pic>
        <p:nvPicPr>
          <p:cNvPr id="16" name="Picture 15">
            <a:extLst>
              <a:ext uri="{FF2B5EF4-FFF2-40B4-BE49-F238E27FC236}">
                <a16:creationId xmlns:a16="http://schemas.microsoft.com/office/drawing/2014/main" id="{6F801986-C78D-95A4-541A-45A6B190717B}"/>
              </a:ext>
            </a:extLst>
          </p:cNvPr>
          <p:cNvPicPr>
            <a:picLocks noChangeAspect="1"/>
          </p:cNvPicPr>
          <p:nvPr/>
        </p:nvPicPr>
        <p:blipFill>
          <a:blip r:embed="rId6"/>
          <a:stretch>
            <a:fillRect/>
          </a:stretch>
        </p:blipFill>
        <p:spPr>
          <a:xfrm>
            <a:off x="269783" y="5544120"/>
            <a:ext cx="3575575" cy="646331"/>
          </a:xfrm>
          <a:prstGeom prst="rect">
            <a:avLst/>
          </a:prstGeom>
        </p:spPr>
      </p:pic>
      <p:pic>
        <p:nvPicPr>
          <p:cNvPr id="18" name="Picture 17">
            <a:extLst>
              <a:ext uri="{FF2B5EF4-FFF2-40B4-BE49-F238E27FC236}">
                <a16:creationId xmlns:a16="http://schemas.microsoft.com/office/drawing/2014/main" id="{B0E2AF9C-02CE-0702-959A-58D51D971BBE}"/>
              </a:ext>
            </a:extLst>
          </p:cNvPr>
          <p:cNvPicPr>
            <a:picLocks noChangeAspect="1"/>
          </p:cNvPicPr>
          <p:nvPr/>
        </p:nvPicPr>
        <p:blipFill>
          <a:blip r:embed="rId7"/>
          <a:stretch>
            <a:fillRect/>
          </a:stretch>
        </p:blipFill>
        <p:spPr>
          <a:xfrm>
            <a:off x="4605345" y="5473140"/>
            <a:ext cx="3078968" cy="788290"/>
          </a:xfrm>
          <a:prstGeom prst="rect">
            <a:avLst/>
          </a:prstGeom>
        </p:spPr>
      </p:pic>
      <p:pic>
        <p:nvPicPr>
          <p:cNvPr id="20" name="Picture 19">
            <a:extLst>
              <a:ext uri="{FF2B5EF4-FFF2-40B4-BE49-F238E27FC236}">
                <a16:creationId xmlns:a16="http://schemas.microsoft.com/office/drawing/2014/main" id="{5359E25A-0F20-528C-6A36-83BB1E4CE219}"/>
              </a:ext>
            </a:extLst>
          </p:cNvPr>
          <p:cNvPicPr>
            <a:picLocks noChangeAspect="1"/>
          </p:cNvPicPr>
          <p:nvPr/>
        </p:nvPicPr>
        <p:blipFill>
          <a:blip r:embed="rId8"/>
          <a:stretch>
            <a:fillRect/>
          </a:stretch>
        </p:blipFill>
        <p:spPr>
          <a:xfrm>
            <a:off x="8441535" y="5599182"/>
            <a:ext cx="3581104" cy="536208"/>
          </a:xfrm>
          <a:prstGeom prst="rect">
            <a:avLst/>
          </a:prstGeom>
        </p:spPr>
      </p:pic>
    </p:spTree>
    <p:extLst>
      <p:ext uri="{BB962C8B-B14F-4D97-AF65-F5344CB8AC3E}">
        <p14:creationId xmlns:p14="http://schemas.microsoft.com/office/powerpoint/2010/main" val="199445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8604215"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TIỆN ÍCH CỦA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pic>
        <p:nvPicPr>
          <p:cNvPr id="5" name="Picture 4">
            <a:extLst>
              <a:ext uri="{FF2B5EF4-FFF2-40B4-BE49-F238E27FC236}">
                <a16:creationId xmlns:a16="http://schemas.microsoft.com/office/drawing/2014/main" id="{054DBC91-9912-AE72-89E4-085B552E13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07" y="1599148"/>
            <a:ext cx="369330" cy="369330"/>
          </a:xfrm>
          <a:prstGeom prst="rect">
            <a:avLst/>
          </a:prstGeom>
        </p:spPr>
      </p:pic>
      <p:sp>
        <p:nvSpPr>
          <p:cNvPr id="7" name="TextBox 6">
            <a:extLst>
              <a:ext uri="{FF2B5EF4-FFF2-40B4-BE49-F238E27FC236}">
                <a16:creationId xmlns:a16="http://schemas.microsoft.com/office/drawing/2014/main" id="{322EB949-5BA6-D3AA-C0F7-4A74E33924DD}"/>
              </a:ext>
            </a:extLst>
          </p:cNvPr>
          <p:cNvSpPr txBox="1"/>
          <p:nvPr/>
        </p:nvSpPr>
        <p:spPr>
          <a:xfrm>
            <a:off x="1117458" y="1237929"/>
            <a:ext cx="4881767" cy="1200329"/>
          </a:xfrm>
          <a:prstGeom prst="rect">
            <a:avLst/>
          </a:prstGeom>
          <a:noFill/>
        </p:spPr>
        <p:txBody>
          <a:bodyPr wrap="square">
            <a:spAutoFit/>
          </a:bodyPr>
          <a:lstStyle/>
          <a:p>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hay</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thế</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thẻ</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CCCD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vật</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lý</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và</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các</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loại</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giấy</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tờ</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như</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giấy</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phép</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lái</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xe</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đăng</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ký</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xe</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bảo</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hiểm</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y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tế</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bảo</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hiểm</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xã</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hội</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chứng</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minh</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tin </a:t>
            </a:r>
            <a:r>
              <a:rPr lang="en-US"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về</a:t>
            </a:r>
            <a:r>
              <a:rPr lang="en-US"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spc="70" err="1">
                <a:solidFill>
                  <a:schemeClr val="bg1"/>
                </a:solidFill>
                <a:effectLst/>
                <a:latin typeface="Times New Roman" panose="02020603050405020304" pitchFamily="18" charset="0"/>
                <a:ea typeface="SF Pro Display" pitchFamily="50" charset="0"/>
                <a:cs typeface="Times New Roman" panose="02020603050405020304" pitchFamily="18" charset="0"/>
              </a:rPr>
              <a:t>cư</a:t>
            </a:r>
            <a:r>
              <a:rPr lang="en-US" spc="70">
                <a:solidFill>
                  <a:schemeClr val="bg1"/>
                </a:solidFill>
                <a:effectLst/>
                <a:latin typeface="Times New Roman" panose="02020603050405020304" pitchFamily="18" charset="0"/>
                <a:ea typeface="SF Pro Display" pitchFamily="50" charset="0"/>
                <a:cs typeface="Times New Roman" panose="02020603050405020304" pitchFamily="18" charset="0"/>
              </a:rPr>
              <a:t> trú.</a:t>
            </a:r>
            <a:endParaRPr lang="en-US" spc="70" dirty="0">
              <a:solidFill>
                <a:schemeClr val="bg1"/>
              </a:solidFill>
              <a:latin typeface="Times New Roman" panose="02020603050405020304" pitchFamily="18" charset="0"/>
              <a:ea typeface="SF Pro Display" pitchFamily="50" charset="0"/>
              <a:cs typeface="Times New Roman" panose="02020603050405020304" pitchFamily="18" charset="0"/>
            </a:endParaRPr>
          </a:p>
        </p:txBody>
      </p:sp>
      <p:pic>
        <p:nvPicPr>
          <p:cNvPr id="11" name="Picture 10">
            <a:extLst>
              <a:ext uri="{FF2B5EF4-FFF2-40B4-BE49-F238E27FC236}">
                <a16:creationId xmlns:a16="http://schemas.microsoft.com/office/drawing/2014/main" id="{1F1E526D-3EA8-47F9-30B2-E99DE636E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63" y="2888166"/>
            <a:ext cx="369330" cy="369330"/>
          </a:xfrm>
          <a:prstGeom prst="rect">
            <a:avLst/>
          </a:prstGeom>
        </p:spPr>
      </p:pic>
      <p:sp>
        <p:nvSpPr>
          <p:cNvPr id="12" name="TextBox 11">
            <a:extLst>
              <a:ext uri="{FF2B5EF4-FFF2-40B4-BE49-F238E27FC236}">
                <a16:creationId xmlns:a16="http://schemas.microsoft.com/office/drawing/2014/main" id="{2E78F9B0-E08A-F8B4-D81F-CCBFACFC88B2}"/>
              </a:ext>
            </a:extLst>
          </p:cNvPr>
          <p:cNvSpPr txBox="1"/>
          <p:nvPr/>
        </p:nvSpPr>
        <p:spPr>
          <a:xfrm>
            <a:off x="1130414" y="2497875"/>
            <a:ext cx="4855857" cy="1200329"/>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đăng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nhập</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vào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Cổng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dịch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vụ</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quốc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gia</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Cổng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dịch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vụ</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Bộ</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an,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Cổng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dịch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vụ</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tỉnh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giải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quyết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thủ</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tục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hành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chính</a:t>
            </a:r>
            <a:endParaRPr lang="en-US" spc="70" dirty="0">
              <a:solidFill>
                <a:schemeClr val="bg1"/>
              </a:solidFill>
              <a:latin typeface="Times New Roman" panose="02020603050405020304" pitchFamily="18" charset="0"/>
              <a:ea typeface="SF Pro Display" pitchFamily="50" charset="0"/>
              <a:cs typeface="Times New Roman" panose="02020603050405020304" pitchFamily="18" charset="0"/>
            </a:endParaRPr>
          </a:p>
        </p:txBody>
      </p:sp>
      <p:pic>
        <p:nvPicPr>
          <p:cNvPr id="13" name="Picture 12">
            <a:extLst>
              <a:ext uri="{FF2B5EF4-FFF2-40B4-BE49-F238E27FC236}">
                <a16:creationId xmlns:a16="http://schemas.microsoft.com/office/drawing/2014/main" id="{450712F3-2EB4-6F2B-BCAB-2E64806F8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807" y="4231326"/>
            <a:ext cx="369330" cy="369330"/>
          </a:xfrm>
          <a:prstGeom prst="rect">
            <a:avLst/>
          </a:prstGeom>
        </p:spPr>
      </p:pic>
      <p:sp>
        <p:nvSpPr>
          <p:cNvPr id="14" name="TextBox 13">
            <a:extLst>
              <a:ext uri="{FF2B5EF4-FFF2-40B4-BE49-F238E27FC236}">
                <a16:creationId xmlns:a16="http://schemas.microsoft.com/office/drawing/2014/main" id="{9F87DDD9-34FB-6081-EE2D-66D42A7027F0}"/>
              </a:ext>
            </a:extLst>
          </p:cNvPr>
          <p:cNvSpPr txBox="1"/>
          <p:nvPr/>
        </p:nvSpPr>
        <p:spPr>
          <a:xfrm>
            <a:off x="1117458" y="3811963"/>
            <a:ext cx="4855857" cy="1200329"/>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Thực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các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ích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trực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tiếp</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trên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ứng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VNeID</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như</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khai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báo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tạm</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vắng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báo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lưu</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trú</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kiến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nghị</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phản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ánh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về</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An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ninh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trật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tự</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khai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báo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y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tế</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tin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tiêm</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chủng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p>
        </p:txBody>
      </p:sp>
      <p:pic>
        <p:nvPicPr>
          <p:cNvPr id="15" name="Picture 14">
            <a:extLst>
              <a:ext uri="{FF2B5EF4-FFF2-40B4-BE49-F238E27FC236}">
                <a16:creationId xmlns:a16="http://schemas.microsoft.com/office/drawing/2014/main" id="{B894E560-B0CE-BEEB-6CBC-F3BBD3F2C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763" y="5480799"/>
            <a:ext cx="369330" cy="369330"/>
          </a:xfrm>
          <a:prstGeom prst="rect">
            <a:avLst/>
          </a:prstGeom>
        </p:spPr>
      </p:pic>
      <p:sp>
        <p:nvSpPr>
          <p:cNvPr id="16" name="TextBox 15">
            <a:extLst>
              <a:ext uri="{FF2B5EF4-FFF2-40B4-BE49-F238E27FC236}">
                <a16:creationId xmlns:a16="http://schemas.microsoft.com/office/drawing/2014/main" id="{08B7B370-564B-FD43-96CE-ACC0056E99C7}"/>
              </a:ext>
            </a:extLst>
          </p:cNvPr>
          <p:cNvSpPr txBox="1"/>
          <p:nvPr/>
        </p:nvSpPr>
        <p:spPr>
          <a:xfrm>
            <a:off x="1104505" y="5126051"/>
            <a:ext cx="4881767" cy="1200329"/>
          </a:xfrm>
          <a:prstGeom prst="rect">
            <a:avLst/>
          </a:prstGeom>
          <a:noFill/>
        </p:spPr>
        <p:txBody>
          <a:bodyPr wrap="square">
            <a:spAutoFit/>
          </a:bodyPr>
          <a:lstStyle/>
          <a:p>
            <a:pPr algn="just">
              <a:spcAft>
                <a:spcPts val="600"/>
              </a:spcAft>
            </a:pPr>
            <a:r>
              <a:rPr lang="en-US" kern="100" spc="70" dirty="0" err="1">
                <a:solidFill>
                  <a:schemeClr val="bg1"/>
                </a:solidFill>
                <a:latin typeface="Times New Roman" panose="02020603050405020304" pitchFamily="18" charset="0"/>
                <a:ea typeface="SF Pro Display" pitchFamily="50" charset="0"/>
                <a:cs typeface="Times New Roman" panose="02020603050405020304" pitchFamily="18" charset="0"/>
              </a:rPr>
              <a:t>S</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ử</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dụng</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tài</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khoản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định</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danh</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điện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tử</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để</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thực</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hiện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các</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giao</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dịch</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tài</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chính</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như</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thanh</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toán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hóa</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đơn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điện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và</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nước</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đóng</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bảo</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hiểm</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xã</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hội</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và</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bảo</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hiểm</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y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tế</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chuyển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 </a:t>
            </a:r>
            <a:r>
              <a:rPr lang="en-US" kern="100" spc="70" dirty="0" err="1">
                <a:solidFill>
                  <a:schemeClr val="bg1"/>
                </a:solidFill>
                <a:effectLst/>
                <a:latin typeface="Times New Roman" panose="02020603050405020304" pitchFamily="18" charset="0"/>
                <a:ea typeface="SF Pro Display" pitchFamily="50" charset="0"/>
                <a:cs typeface="Times New Roman" panose="02020603050405020304" pitchFamily="18" charset="0"/>
              </a:rPr>
              <a:t>tiền</a:t>
            </a:r>
            <a:r>
              <a:rPr lang="en-US" kern="100" spc="70" dirty="0">
                <a:solidFill>
                  <a:schemeClr val="bg1"/>
                </a:solidFill>
                <a:effectLst/>
                <a:latin typeface="Times New Roman" panose="02020603050405020304" pitchFamily="18" charset="0"/>
                <a:ea typeface="SF Pro Display" pitchFamily="50" charset="0"/>
                <a:cs typeface="Times New Roman" panose="02020603050405020304" pitchFamily="18" charset="0"/>
              </a:rPr>
              <a:t>...</a:t>
            </a:r>
          </a:p>
        </p:txBody>
      </p:sp>
      <p:pic>
        <p:nvPicPr>
          <p:cNvPr id="21" name="Picture 20">
            <a:extLst>
              <a:ext uri="{FF2B5EF4-FFF2-40B4-BE49-F238E27FC236}">
                <a16:creationId xmlns:a16="http://schemas.microsoft.com/office/drawing/2014/main" id="{10D29106-69FA-3529-A1BC-619BAB3B7E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1897" y="1916257"/>
            <a:ext cx="5668519" cy="3342684"/>
          </a:xfrm>
          <a:prstGeom prst="rect">
            <a:avLst/>
          </a:prstGeom>
        </p:spPr>
      </p:pic>
    </p:spTree>
    <p:extLst>
      <p:ext uri="{BB962C8B-B14F-4D97-AF65-F5344CB8AC3E}">
        <p14:creationId xmlns:p14="http://schemas.microsoft.com/office/powerpoint/2010/main" val="280918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591DD29-1922-7C27-4279-5C2FF3A553F5}"/>
              </a:ext>
            </a:extLst>
          </p:cNvPr>
          <p:cNvSpPr txBox="1"/>
          <p:nvPr/>
        </p:nvSpPr>
        <p:spPr>
          <a:xfrm>
            <a:off x="314325" y="1081048"/>
            <a:ext cx="11511914" cy="923330"/>
          </a:xfrm>
          <a:prstGeom prst="rect">
            <a:avLst/>
          </a:prstGeom>
          <a:noFill/>
        </p:spPr>
        <p:txBody>
          <a:bodyPr wrap="square">
            <a:spAutoFit/>
          </a:bodyPr>
          <a:lstStyle/>
          <a:p>
            <a:r>
              <a:rPr lang="en-US" sz="1800" dirty="0" err="1">
                <a:solidFill>
                  <a:schemeClr val="bg1"/>
                </a:solidFill>
                <a:effectLst/>
                <a:latin typeface="Times New Roman" panose="02020603050405020304" pitchFamily="18" charset="0"/>
                <a:ea typeface="Calibri" panose="020F0502020204030204" pitchFamily="34" charset="0"/>
              </a:rPr>
              <a:t>Tài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khoản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định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danh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tử</a:t>
            </a:r>
            <a:r>
              <a:rPr lang="en-US" sz="1800" dirty="0">
                <a:solidFill>
                  <a:schemeClr val="bg1"/>
                </a:solidFill>
                <a:effectLst/>
                <a:latin typeface="Times New Roman" panose="02020603050405020304" pitchFamily="18" charset="0"/>
                <a:ea typeface="Calibri" panose="020F0502020204030204" pitchFamily="34" charset="0"/>
              </a:rPr>
              <a:t> bao </a:t>
            </a:r>
            <a:r>
              <a:rPr lang="en-US" sz="1800" dirty="0" err="1">
                <a:solidFill>
                  <a:schemeClr val="bg1"/>
                </a:solidFill>
                <a:effectLst/>
                <a:latin typeface="Times New Roman" panose="02020603050405020304" pitchFamily="18" charset="0"/>
                <a:ea typeface="Calibri" panose="020F0502020204030204" pitchFamily="34" charset="0"/>
              </a:rPr>
              <a:t>gồm</a:t>
            </a:r>
            <a:r>
              <a:rPr lang="en-US" sz="1800" dirty="0">
                <a:solidFill>
                  <a:schemeClr val="bg1"/>
                </a:solidFill>
                <a:effectLst/>
                <a:latin typeface="Times New Roman" panose="02020603050405020304" pitchFamily="18" charset="0"/>
                <a:ea typeface="Calibri" panose="020F0502020204030204" pitchFamily="34" charset="0"/>
              </a:rPr>
              <a:t> 2 </a:t>
            </a:r>
            <a:r>
              <a:rPr lang="en-US" sz="1800" dirty="0" err="1">
                <a:solidFill>
                  <a:schemeClr val="bg1"/>
                </a:solidFill>
                <a:effectLst/>
                <a:latin typeface="Times New Roman" panose="02020603050405020304" pitchFamily="18" charset="0"/>
                <a:ea typeface="Calibri" panose="020F0502020204030204" pitchFamily="34" charset="0"/>
              </a:rPr>
              <a:t>mức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độ</a:t>
            </a:r>
            <a:r>
              <a:rPr lang="en-US" dirty="0">
                <a:solidFill>
                  <a:schemeClr val="bg1"/>
                </a:solidFill>
                <a:latin typeface="Times New Roman" panose="02020603050405020304" pitchFamily="18" charset="0"/>
                <a:ea typeface="Calibri" panose="020F0502020204030204" pitchFamily="34" charset="0"/>
              </a:rPr>
              <a:t>.</a:t>
            </a:r>
          </a:p>
          <a:p>
            <a:r>
              <a:rPr lang="en-US" dirty="0" err="1">
                <a:solidFill>
                  <a:schemeClr val="bg1"/>
                </a:solidFill>
                <a:latin typeface="Times New Roman" panose="02020603050405020304" pitchFamily="18" charset="0"/>
                <a:ea typeface="Calibri" panose="020F0502020204030204" pitchFamily="34" charset="0"/>
              </a:rPr>
              <a:t>Tùy</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thuộc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vào</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mức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độ</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mà</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công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dân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đã</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được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đăng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ký</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kích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hoạt</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tài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khoản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định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danh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điện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tử</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công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dân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sẽ</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được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hưởng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các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tiện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ích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khác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nhau</a:t>
            </a:r>
            <a:r>
              <a:rPr lang="en-US" dirty="0">
                <a:solidFill>
                  <a:schemeClr val="bg1"/>
                </a:solidFill>
                <a:latin typeface="Times New Roman" panose="02020603050405020304" pitchFamily="18" charset="0"/>
                <a:ea typeface="Calibri" panose="020F0502020204030204" pitchFamily="34" charset="0"/>
              </a:rPr>
              <a:t>.</a:t>
            </a:r>
            <a:endParaRPr lang="en-US" dirty="0">
              <a:solidFill>
                <a:schemeClr val="bg1"/>
              </a:solidFill>
            </a:endParaRPr>
          </a:p>
        </p:txBody>
      </p:sp>
      <p:cxnSp>
        <p:nvCxnSpPr>
          <p:cNvPr id="10" name="Straight Connector 9">
            <a:extLst>
              <a:ext uri="{FF2B5EF4-FFF2-40B4-BE49-F238E27FC236}">
                <a16:creationId xmlns:a16="http://schemas.microsoft.com/office/drawing/2014/main" id="{4A8E1B31-2017-249E-3410-3F6F61BD655D}"/>
              </a:ext>
            </a:extLst>
          </p:cNvPr>
          <p:cNvCxnSpPr>
            <a:cxnSpLocks/>
          </p:cNvCxnSpPr>
          <p:nvPr/>
        </p:nvCxnSpPr>
        <p:spPr>
          <a:xfrm>
            <a:off x="6016752" y="2371725"/>
            <a:ext cx="0" cy="453390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2C21E38-52E2-F6E6-386B-0CD478B8C81C}"/>
              </a:ext>
            </a:extLst>
          </p:cNvPr>
          <p:cNvCxnSpPr>
            <a:cxnSpLocks/>
          </p:cNvCxnSpPr>
          <p:nvPr/>
        </p:nvCxnSpPr>
        <p:spPr>
          <a:xfrm>
            <a:off x="6016752" y="2371725"/>
            <a:ext cx="6168105" cy="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23E7BFA-4C71-49D7-E6DB-E03B6E714268}"/>
              </a:ext>
            </a:extLst>
          </p:cNvPr>
          <p:cNvCxnSpPr>
            <a:cxnSpLocks/>
          </p:cNvCxnSpPr>
          <p:nvPr/>
        </p:nvCxnSpPr>
        <p:spPr>
          <a:xfrm>
            <a:off x="4761" y="2371725"/>
            <a:ext cx="6011991" cy="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sp>
        <p:nvSpPr>
          <p:cNvPr id="19" name="Hexagon 18">
            <a:extLst>
              <a:ext uri="{FF2B5EF4-FFF2-40B4-BE49-F238E27FC236}">
                <a16:creationId xmlns:a16="http://schemas.microsoft.com/office/drawing/2014/main" id="{BF5E27DB-C26F-83D8-6757-989816193ADA}"/>
              </a:ext>
            </a:extLst>
          </p:cNvPr>
          <p:cNvSpPr/>
          <p:nvPr/>
        </p:nvSpPr>
        <p:spPr>
          <a:xfrm>
            <a:off x="1760703" y="2084984"/>
            <a:ext cx="2067586" cy="573482"/>
          </a:xfrm>
          <a:prstGeom prst="hexagon">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solidFill>
                  <a:schemeClr val="bg1"/>
                </a:solidFill>
                <a:latin typeface="SF Pro Display" pitchFamily="50" charset="0"/>
                <a:ea typeface="SF Pro Display" pitchFamily="50" charset="0"/>
                <a:cs typeface="SF Pro Display" pitchFamily="50" charset="0"/>
              </a:rPr>
              <a:t>MỨC ĐỘ 1</a:t>
            </a:r>
            <a:endParaRPr lang="en-US" b="1" spc="300" dirty="0">
              <a:solidFill>
                <a:schemeClr val="bg1"/>
              </a:solidFill>
              <a:latin typeface="SF Pro Display" pitchFamily="50" charset="0"/>
              <a:ea typeface="SF Pro Display" pitchFamily="50" charset="0"/>
              <a:cs typeface="SF Pro Display" pitchFamily="50" charset="0"/>
            </a:endParaRPr>
          </a:p>
        </p:txBody>
      </p:sp>
      <p:sp>
        <p:nvSpPr>
          <p:cNvPr id="20" name="Hexagon 19">
            <a:extLst>
              <a:ext uri="{FF2B5EF4-FFF2-40B4-BE49-F238E27FC236}">
                <a16:creationId xmlns:a16="http://schemas.microsoft.com/office/drawing/2014/main" id="{8481D4E4-F1AC-F86A-B4B7-EFAA1414FD03}"/>
              </a:ext>
            </a:extLst>
          </p:cNvPr>
          <p:cNvSpPr/>
          <p:nvPr/>
        </p:nvSpPr>
        <p:spPr>
          <a:xfrm>
            <a:off x="8322083" y="2084984"/>
            <a:ext cx="2067586" cy="573482"/>
          </a:xfrm>
          <a:prstGeom prst="hexagon">
            <a:avLst/>
          </a:prstGeom>
          <a:solidFill>
            <a:srgbClr val="C0000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a:solidFill>
                  <a:srgbClr val="FFFF00"/>
                </a:solidFill>
                <a:latin typeface="SF Pro Display" pitchFamily="50" charset="0"/>
                <a:ea typeface="SF Pro Display" pitchFamily="50" charset="0"/>
                <a:cs typeface="SF Pro Display" pitchFamily="50" charset="0"/>
              </a:rPr>
              <a:t>MỨC ĐỘ 2</a:t>
            </a:r>
          </a:p>
        </p:txBody>
      </p:sp>
      <p:sp>
        <p:nvSpPr>
          <p:cNvPr id="23" name="TextBox 22">
            <a:extLst>
              <a:ext uri="{FF2B5EF4-FFF2-40B4-BE49-F238E27FC236}">
                <a16:creationId xmlns:a16="http://schemas.microsoft.com/office/drawing/2014/main" id="{6C4C92CD-21C3-9AB8-C73F-D1ACCBEE092A}"/>
              </a:ext>
            </a:extLst>
          </p:cNvPr>
          <p:cNvSpPr txBox="1"/>
          <p:nvPr/>
        </p:nvSpPr>
        <p:spPr>
          <a:xfrm>
            <a:off x="242857" y="5911877"/>
            <a:ext cx="5528071" cy="923330"/>
          </a:xfrm>
          <a:prstGeom prst="rect">
            <a:avLst/>
          </a:prstGeom>
          <a:noFill/>
        </p:spPr>
        <p:txBody>
          <a:bodyPr wrap="square">
            <a:spAutoFit/>
          </a:bodyPr>
          <a:lstStyle/>
          <a:p>
            <a:pPr indent="457200" algn="just"/>
            <a:r>
              <a:rPr lang="en-US" sz="1800" dirty="0" err="1">
                <a:solidFill>
                  <a:schemeClr val="bg1"/>
                </a:solidFill>
                <a:effectLst/>
                <a:latin typeface="Times New Roman" panose="02020603050405020304" pitchFamily="18" charset="0"/>
                <a:ea typeface="Calibri" panose="020F0502020204030204" pitchFamily="34" charset="0"/>
              </a:rPr>
              <a:t>Người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có</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thể</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tự</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đăng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tài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khoản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định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danh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mức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độ</a:t>
            </a:r>
            <a:r>
              <a:rPr lang="en-US" sz="1800" dirty="0">
                <a:solidFill>
                  <a:schemeClr val="bg1"/>
                </a:solidFill>
                <a:effectLst/>
                <a:latin typeface="Times New Roman" panose="02020603050405020304" pitchFamily="18" charset="0"/>
                <a:ea typeface="Calibri" panose="020F0502020204030204" pitchFamily="34" charset="0"/>
              </a:rPr>
              <a:t> 1 </a:t>
            </a:r>
            <a:r>
              <a:rPr lang="en-US" sz="1800" dirty="0" err="1">
                <a:solidFill>
                  <a:schemeClr val="bg1"/>
                </a:solidFill>
                <a:effectLst/>
                <a:latin typeface="Times New Roman" panose="02020603050405020304" pitchFamily="18" charset="0"/>
                <a:ea typeface="Calibri" panose="020F0502020204030204" pitchFamily="34" charset="0"/>
              </a:rPr>
              <a:t>thông</a:t>
            </a:r>
            <a:r>
              <a:rPr lang="en-US" sz="1800" dirty="0">
                <a:solidFill>
                  <a:schemeClr val="bg1"/>
                </a:solidFill>
                <a:effectLst/>
                <a:latin typeface="Times New Roman" panose="02020603050405020304" pitchFamily="18" charset="0"/>
                <a:ea typeface="Calibri" panose="020F0502020204030204" pitchFamily="34" charset="0"/>
              </a:rPr>
              <a:t> qua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VNeID</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bằng</a:t>
            </a:r>
            <a:r>
              <a:rPr lang="en-US" dirty="0">
                <a:solidFill>
                  <a:schemeClr val="bg1"/>
                </a:solidFill>
                <a:latin typeface="Times New Roman" panose="02020603050405020304" pitchFamily="18" charset="0"/>
                <a:ea typeface="Calibri" panose="020F0502020204030204" pitchFamily="34" charset="0"/>
              </a:rPr>
              <a:t> CCCD </a:t>
            </a:r>
            <a:r>
              <a:rPr lang="en-US" dirty="0" err="1">
                <a:solidFill>
                  <a:schemeClr val="bg1"/>
                </a:solidFill>
                <a:latin typeface="Times New Roman" panose="02020603050405020304" pitchFamily="18" charset="0"/>
                <a:ea typeface="Calibri" panose="020F0502020204030204" pitchFamily="34" charset="0"/>
              </a:rPr>
              <a:t>có</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gắn</a:t>
            </a:r>
            <a:r>
              <a:rPr lang="en-US" dirty="0">
                <a:solidFill>
                  <a:schemeClr val="bg1"/>
                </a:solidFill>
                <a:latin typeface="Times New Roman" panose="02020603050405020304" pitchFamily="18" charset="0"/>
                <a:ea typeface="Calibri" panose="020F0502020204030204" pitchFamily="34" charset="0"/>
              </a:rPr>
              <a:t> chip</a:t>
            </a:r>
            <a:endParaRPr lang="en-US" dirty="0">
              <a:solidFill>
                <a:schemeClr val="bg1"/>
              </a:solidFill>
            </a:endParaRPr>
          </a:p>
        </p:txBody>
      </p:sp>
      <p:sp>
        <p:nvSpPr>
          <p:cNvPr id="25" name="TextBox 24">
            <a:extLst>
              <a:ext uri="{FF2B5EF4-FFF2-40B4-BE49-F238E27FC236}">
                <a16:creationId xmlns:a16="http://schemas.microsoft.com/office/drawing/2014/main" id="{F68BC35E-39CF-1014-4D38-AEF316E74EEF}"/>
              </a:ext>
            </a:extLst>
          </p:cNvPr>
          <p:cNvSpPr txBox="1"/>
          <p:nvPr/>
        </p:nvSpPr>
        <p:spPr>
          <a:xfrm>
            <a:off x="131949" y="2961520"/>
            <a:ext cx="4051498" cy="369332"/>
          </a:xfrm>
          <a:prstGeom prst="rect">
            <a:avLst/>
          </a:prstGeom>
          <a:noFill/>
        </p:spPr>
        <p:txBody>
          <a:bodyPr wrap="square">
            <a:spAutoFit/>
          </a:bodyPr>
          <a:lstStyle/>
          <a:p>
            <a:pPr indent="457200" algn="just"/>
            <a:r>
              <a:rPr lang="en-US" dirty="0" err="1">
                <a:solidFill>
                  <a:schemeClr val="bg1"/>
                </a:solidFill>
                <a:latin typeface="Times New Roman" panose="02020603050405020304" pitchFamily="18" charset="0"/>
              </a:rPr>
              <a:t>Sử</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dụng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được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một</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số</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tính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năng</a:t>
            </a:r>
            <a:r>
              <a:rPr lang="en-US" dirty="0">
                <a:solidFill>
                  <a:schemeClr val="bg1"/>
                </a:solidFill>
                <a:latin typeface="Times New Roman" panose="02020603050405020304" pitchFamily="18" charset="0"/>
              </a:rPr>
              <a:t>:</a:t>
            </a:r>
            <a:endParaRPr lang="en-US" dirty="0">
              <a:solidFill>
                <a:schemeClr val="bg1"/>
              </a:solidFill>
            </a:endParaRPr>
          </a:p>
        </p:txBody>
      </p:sp>
      <p:sp>
        <p:nvSpPr>
          <p:cNvPr id="26" name="Diamond 25">
            <a:extLst>
              <a:ext uri="{FF2B5EF4-FFF2-40B4-BE49-F238E27FC236}">
                <a16:creationId xmlns:a16="http://schemas.microsoft.com/office/drawing/2014/main" id="{32B1364E-EE03-EA64-F781-774E095FA50C}"/>
              </a:ext>
            </a:extLst>
          </p:cNvPr>
          <p:cNvSpPr/>
          <p:nvPr/>
        </p:nvSpPr>
        <p:spPr>
          <a:xfrm>
            <a:off x="259345" y="3024505"/>
            <a:ext cx="228600" cy="22860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98EEF4A9-53B7-B13C-89FE-2720173C9E45}"/>
              </a:ext>
            </a:extLst>
          </p:cNvPr>
          <p:cNvPicPr>
            <a:picLocks noChangeAspect="1"/>
          </p:cNvPicPr>
          <p:nvPr/>
        </p:nvPicPr>
        <p:blipFill rotWithShape="1">
          <a:blip r:embed="rId2">
            <a:extLst>
              <a:ext uri="{28A0092B-C50C-407E-A947-70E740481C1C}">
                <a14:useLocalDpi xmlns:a14="http://schemas.microsoft.com/office/drawing/2010/main" val="0"/>
              </a:ext>
            </a:extLst>
          </a:blip>
          <a:srcRect l="602" t="4747" r="50000" b="3124"/>
          <a:stretch/>
        </p:blipFill>
        <p:spPr>
          <a:xfrm>
            <a:off x="4249314" y="2680708"/>
            <a:ext cx="1544343" cy="3089390"/>
          </a:xfrm>
          <a:prstGeom prst="rect">
            <a:avLst/>
          </a:prstGeom>
        </p:spPr>
      </p:pic>
      <p:sp>
        <p:nvSpPr>
          <p:cNvPr id="30" name="TextBox 29">
            <a:extLst>
              <a:ext uri="{FF2B5EF4-FFF2-40B4-BE49-F238E27FC236}">
                <a16:creationId xmlns:a16="http://schemas.microsoft.com/office/drawing/2014/main" id="{7BB00938-7993-A8A9-F3DD-E4562E1EC7F7}"/>
              </a:ext>
            </a:extLst>
          </p:cNvPr>
          <p:cNvSpPr txBox="1"/>
          <p:nvPr/>
        </p:nvSpPr>
        <p:spPr>
          <a:xfrm>
            <a:off x="630473" y="3730389"/>
            <a:ext cx="3335734" cy="369332"/>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rPr>
              <a:t>Kiến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nghị</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phản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ánh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về</a:t>
            </a:r>
            <a:r>
              <a:rPr lang="en-US" dirty="0">
                <a:solidFill>
                  <a:schemeClr val="bg1"/>
                </a:solidFill>
                <a:latin typeface="Times New Roman" panose="02020603050405020304" pitchFamily="18" charset="0"/>
              </a:rPr>
              <a:t> ANTT</a:t>
            </a:r>
            <a:endParaRPr lang="en-US" dirty="0">
              <a:solidFill>
                <a:schemeClr val="bg1"/>
              </a:solidFill>
            </a:endParaRPr>
          </a:p>
        </p:txBody>
      </p:sp>
      <p:sp>
        <p:nvSpPr>
          <p:cNvPr id="31" name="TextBox 30">
            <a:extLst>
              <a:ext uri="{FF2B5EF4-FFF2-40B4-BE49-F238E27FC236}">
                <a16:creationId xmlns:a16="http://schemas.microsoft.com/office/drawing/2014/main" id="{CDBC7F69-EFCD-0CBD-A7DA-3D6D96B09085}"/>
              </a:ext>
            </a:extLst>
          </p:cNvPr>
          <p:cNvSpPr txBox="1"/>
          <p:nvPr/>
        </p:nvSpPr>
        <p:spPr>
          <a:xfrm>
            <a:off x="674314" y="4143083"/>
            <a:ext cx="3430185" cy="646331"/>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rPr>
              <a:t>Đăng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nhập</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vào</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Cổng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dịch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vụ</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công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để</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giải</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quyết</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thủ</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tục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hành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chính</a:t>
            </a:r>
            <a:endParaRPr lang="en-US" dirty="0">
              <a:solidFill>
                <a:schemeClr val="bg1"/>
              </a:solidFill>
            </a:endParaRPr>
          </a:p>
        </p:txBody>
      </p:sp>
      <p:sp>
        <p:nvSpPr>
          <p:cNvPr id="32" name="TextBox 31">
            <a:extLst>
              <a:ext uri="{FF2B5EF4-FFF2-40B4-BE49-F238E27FC236}">
                <a16:creationId xmlns:a16="http://schemas.microsoft.com/office/drawing/2014/main" id="{7101CD90-A4B2-1695-B0A9-74B07C7E2823}"/>
              </a:ext>
            </a:extLst>
          </p:cNvPr>
          <p:cNvSpPr txBox="1"/>
          <p:nvPr/>
        </p:nvSpPr>
        <p:spPr>
          <a:xfrm>
            <a:off x="660615" y="4959515"/>
            <a:ext cx="3335734" cy="646331"/>
          </a:xfrm>
          <a:prstGeom prst="rect">
            <a:avLst/>
          </a:prstGeom>
          <a:noFill/>
        </p:spPr>
        <p:txBody>
          <a:bodyPr wrap="square">
            <a:spAutoFit/>
          </a:bodyPr>
          <a:lstStyle/>
          <a:p>
            <a:pPr algn="just"/>
            <a:r>
              <a:rPr lang="en-US">
                <a:solidFill>
                  <a:schemeClr val="bg1"/>
                </a:solidFill>
                <a:latin typeface="Times New Roman" panose="02020603050405020304" pitchFamily="18" charset="0"/>
              </a:rPr>
              <a:t>Phòng chống dịch: khai báo y tế, thông tin tiêm chủng, …</a:t>
            </a:r>
            <a:endParaRPr lang="en-US">
              <a:solidFill>
                <a:schemeClr val="bg1"/>
              </a:solidFill>
            </a:endParaRPr>
          </a:p>
        </p:txBody>
      </p:sp>
      <p:grpSp>
        <p:nvGrpSpPr>
          <p:cNvPr id="37" name="Group 36">
            <a:extLst>
              <a:ext uri="{FF2B5EF4-FFF2-40B4-BE49-F238E27FC236}">
                <a16:creationId xmlns:a16="http://schemas.microsoft.com/office/drawing/2014/main" id="{8995376C-16EC-A4DB-079E-6A611E9FC666}"/>
              </a:ext>
            </a:extLst>
          </p:cNvPr>
          <p:cNvGrpSpPr/>
          <p:nvPr/>
        </p:nvGrpSpPr>
        <p:grpSpPr>
          <a:xfrm>
            <a:off x="520300" y="3346642"/>
            <a:ext cx="2174131" cy="369332"/>
            <a:chOff x="814298" y="3928579"/>
            <a:chExt cx="2113052" cy="369332"/>
          </a:xfrm>
        </p:grpSpPr>
        <p:sp>
          <p:nvSpPr>
            <p:cNvPr id="29" name="TextBox 28">
              <a:extLst>
                <a:ext uri="{FF2B5EF4-FFF2-40B4-BE49-F238E27FC236}">
                  <a16:creationId xmlns:a16="http://schemas.microsoft.com/office/drawing/2014/main" id="{C8D5E181-9BB5-1478-E209-18D4C57C4FFA}"/>
                </a:ext>
              </a:extLst>
            </p:cNvPr>
            <p:cNvSpPr txBox="1"/>
            <p:nvPr/>
          </p:nvSpPr>
          <p:spPr>
            <a:xfrm>
              <a:off x="983065" y="3928579"/>
              <a:ext cx="1944285" cy="369332"/>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rPr>
                <a:t>Thông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báo</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lưu</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trú</a:t>
              </a:r>
              <a:endParaRPr lang="en-US" dirty="0">
                <a:solidFill>
                  <a:schemeClr val="bg1"/>
                </a:solidFill>
              </a:endParaRPr>
            </a:p>
          </p:txBody>
        </p:sp>
        <p:sp>
          <p:nvSpPr>
            <p:cNvPr id="33" name="Oval 32">
              <a:extLst>
                <a:ext uri="{FF2B5EF4-FFF2-40B4-BE49-F238E27FC236}">
                  <a16:creationId xmlns:a16="http://schemas.microsoft.com/office/drawing/2014/main" id="{98459972-3284-A061-4D1A-642E245D4F6B}"/>
                </a:ext>
              </a:extLst>
            </p:cNvPr>
            <p:cNvSpPr/>
            <p:nvPr/>
          </p:nvSpPr>
          <p:spPr>
            <a:xfrm>
              <a:off x="814298" y="4054568"/>
              <a:ext cx="133350"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Oval 33">
            <a:extLst>
              <a:ext uri="{FF2B5EF4-FFF2-40B4-BE49-F238E27FC236}">
                <a16:creationId xmlns:a16="http://schemas.microsoft.com/office/drawing/2014/main" id="{00D685B8-8D58-7906-E6F3-3E6CE5378AFA}"/>
              </a:ext>
            </a:extLst>
          </p:cNvPr>
          <p:cNvSpPr/>
          <p:nvPr/>
        </p:nvSpPr>
        <p:spPr>
          <a:xfrm>
            <a:off x="520300" y="3874649"/>
            <a:ext cx="133350"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73BAED0B-7692-0BEE-05EA-11C398F7D491}"/>
              </a:ext>
            </a:extLst>
          </p:cNvPr>
          <p:cNvSpPr/>
          <p:nvPr/>
        </p:nvSpPr>
        <p:spPr>
          <a:xfrm>
            <a:off x="510214" y="4399573"/>
            <a:ext cx="133350"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323B48BA-6513-F589-2AD4-592471AE5B3B}"/>
              </a:ext>
            </a:extLst>
          </p:cNvPr>
          <p:cNvSpPr/>
          <p:nvPr/>
        </p:nvSpPr>
        <p:spPr>
          <a:xfrm>
            <a:off x="502461" y="5195497"/>
            <a:ext cx="133350"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1D0C03A5-1A5B-BFC9-D781-FF5B2B3FE39D}"/>
              </a:ext>
            </a:extLst>
          </p:cNvPr>
          <p:cNvSpPr txBox="1"/>
          <p:nvPr/>
        </p:nvSpPr>
        <p:spPr>
          <a:xfrm>
            <a:off x="6096000" y="5933493"/>
            <a:ext cx="5989769" cy="646331"/>
          </a:xfrm>
          <a:prstGeom prst="rect">
            <a:avLst/>
          </a:prstGeom>
          <a:noFill/>
        </p:spPr>
        <p:txBody>
          <a:bodyPr wrap="square">
            <a:spAutoFit/>
          </a:bodyPr>
          <a:lstStyle/>
          <a:p>
            <a:pPr indent="342900" algn="just"/>
            <a:r>
              <a:rPr lang="en-US" sz="1800" dirty="0" err="1">
                <a:solidFill>
                  <a:schemeClr val="bg1"/>
                </a:solidFill>
                <a:effectLst/>
                <a:latin typeface="Times New Roman" panose="02020603050405020304" pitchFamily="18" charset="0"/>
                <a:ea typeface="Calibri" panose="020F0502020204030204" pitchFamily="34" charset="0"/>
              </a:rPr>
              <a:t>Người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bắt</a:t>
            </a:r>
            <a:r>
              <a:rPr lang="en-US" sz="1800"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buộc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phải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đến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cơ</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quan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Công</a:t>
            </a:r>
            <a:r>
              <a:rPr lang="en-US" dirty="0">
                <a:solidFill>
                  <a:schemeClr val="bg1"/>
                </a:solidFill>
                <a:latin typeface="Times New Roman" panose="02020603050405020304" pitchFamily="18" charset="0"/>
                <a:ea typeface="Calibri" panose="020F0502020204030204" pitchFamily="34" charset="0"/>
              </a:rPr>
              <a:t> an </a:t>
            </a:r>
            <a:r>
              <a:rPr lang="en-US" dirty="0" err="1">
                <a:solidFill>
                  <a:schemeClr val="bg1"/>
                </a:solidFill>
                <a:latin typeface="Times New Roman" panose="02020603050405020304" pitchFamily="18" charset="0"/>
                <a:ea typeface="Calibri" panose="020F0502020204030204" pitchFamily="34" charset="0"/>
              </a:rPr>
              <a:t>để</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thu</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nhận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hồ</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sơ</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đăng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ký</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tài</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khoản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định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danh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mức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độ</a:t>
            </a:r>
            <a:r>
              <a:rPr lang="en-US" dirty="0">
                <a:solidFill>
                  <a:schemeClr val="bg1"/>
                </a:solidFill>
                <a:latin typeface="Times New Roman" panose="02020603050405020304" pitchFamily="18" charset="0"/>
                <a:ea typeface="Calibri" panose="020F0502020204030204" pitchFamily="34" charset="0"/>
              </a:rPr>
              <a:t> 2.</a:t>
            </a:r>
            <a:endParaRPr lang="en-US" dirty="0">
              <a:solidFill>
                <a:schemeClr val="bg1"/>
              </a:solidFill>
            </a:endParaRPr>
          </a:p>
        </p:txBody>
      </p:sp>
      <p:sp>
        <p:nvSpPr>
          <p:cNvPr id="41" name="Diamond 40">
            <a:extLst>
              <a:ext uri="{FF2B5EF4-FFF2-40B4-BE49-F238E27FC236}">
                <a16:creationId xmlns:a16="http://schemas.microsoft.com/office/drawing/2014/main" id="{BEC9695D-C33D-838C-6C03-3AB936CCDBCB}"/>
              </a:ext>
            </a:extLst>
          </p:cNvPr>
          <p:cNvSpPr/>
          <p:nvPr/>
        </p:nvSpPr>
        <p:spPr>
          <a:xfrm>
            <a:off x="7767029" y="3007139"/>
            <a:ext cx="228600" cy="228600"/>
          </a:xfrm>
          <a:prstGeom prst="diamon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3C6CBF6-23B5-E240-A131-E6FAFFD92655}"/>
              </a:ext>
            </a:extLst>
          </p:cNvPr>
          <p:cNvSpPr txBox="1"/>
          <p:nvPr/>
        </p:nvSpPr>
        <p:spPr>
          <a:xfrm>
            <a:off x="7639633" y="2929939"/>
            <a:ext cx="4420418" cy="646331"/>
          </a:xfrm>
          <a:prstGeom prst="rect">
            <a:avLst/>
          </a:prstGeom>
          <a:noFill/>
        </p:spPr>
        <p:txBody>
          <a:bodyPr wrap="square">
            <a:spAutoFit/>
          </a:bodyPr>
          <a:lstStyle/>
          <a:p>
            <a:pPr indent="342900" algn="just"/>
            <a:r>
              <a:rPr lang="en-US" dirty="0" err="1">
                <a:solidFill>
                  <a:schemeClr val="bg1"/>
                </a:solidFill>
                <a:latin typeface="Times New Roman" panose="02020603050405020304" pitchFamily="18" charset="0"/>
              </a:rPr>
              <a:t>Sử</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dụng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được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toàn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bộ</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các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tính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năng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của</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ứng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dụng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VNeID</a:t>
            </a:r>
            <a:endParaRPr lang="en-US" dirty="0">
              <a:solidFill>
                <a:schemeClr val="bg1"/>
              </a:solidFill>
            </a:endParaRPr>
          </a:p>
        </p:txBody>
      </p:sp>
      <p:pic>
        <p:nvPicPr>
          <p:cNvPr id="44" name="Picture 43">
            <a:extLst>
              <a:ext uri="{FF2B5EF4-FFF2-40B4-BE49-F238E27FC236}">
                <a16:creationId xmlns:a16="http://schemas.microsoft.com/office/drawing/2014/main" id="{581110A7-C490-4902-27EC-3BB006EE1D53}"/>
              </a:ext>
            </a:extLst>
          </p:cNvPr>
          <p:cNvPicPr>
            <a:picLocks noChangeAspect="1"/>
          </p:cNvPicPr>
          <p:nvPr/>
        </p:nvPicPr>
        <p:blipFill rotWithShape="1">
          <a:blip r:embed="rId2">
            <a:extLst>
              <a:ext uri="{28A0092B-C50C-407E-A947-70E740481C1C}">
                <a14:useLocalDpi xmlns:a14="http://schemas.microsoft.com/office/drawing/2010/main" val="0"/>
              </a:ext>
            </a:extLst>
          </a:blip>
          <a:srcRect l="50769" t="4139" b="1518"/>
          <a:stretch/>
        </p:blipFill>
        <p:spPr>
          <a:xfrm>
            <a:off x="6176799" y="2665015"/>
            <a:ext cx="1510648" cy="3105083"/>
          </a:xfrm>
          <a:prstGeom prst="rect">
            <a:avLst/>
          </a:prstGeom>
        </p:spPr>
      </p:pic>
      <p:sp>
        <p:nvSpPr>
          <p:cNvPr id="45" name="TextBox 44">
            <a:extLst>
              <a:ext uri="{FF2B5EF4-FFF2-40B4-BE49-F238E27FC236}">
                <a16:creationId xmlns:a16="http://schemas.microsoft.com/office/drawing/2014/main" id="{BE666181-35B8-1729-B0A9-472C62696C0F}"/>
              </a:ext>
            </a:extLst>
          </p:cNvPr>
          <p:cNvSpPr txBox="1"/>
          <p:nvPr/>
        </p:nvSpPr>
        <p:spPr>
          <a:xfrm>
            <a:off x="8202402" y="3565556"/>
            <a:ext cx="3963381" cy="646331"/>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rPr>
              <a:t>Tích</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hợp</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hiển</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thị</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các</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loại</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giấy</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tờ</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giấy</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phép</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lái</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xe</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đăng</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ký</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xe</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bảo</a:t>
            </a:r>
            <a:r>
              <a:rPr lang="en-US" dirty="0">
                <a:solidFill>
                  <a:schemeClr val="bg1"/>
                </a:solidFill>
                <a:latin typeface="Times New Roman" panose="02020603050405020304" pitchFamily="18" charset="0"/>
              </a:rPr>
              <a:t> </a:t>
            </a:r>
            <a:r>
              <a:rPr lang="en-US" dirty="0" err="1">
                <a:solidFill>
                  <a:schemeClr val="bg1"/>
                </a:solidFill>
                <a:latin typeface="Times New Roman" panose="02020603050405020304" pitchFamily="18" charset="0"/>
              </a:rPr>
              <a:t>hiểm</a:t>
            </a:r>
            <a:r>
              <a:rPr lang="en-US" dirty="0">
                <a:solidFill>
                  <a:schemeClr val="bg1"/>
                </a:solidFill>
                <a:latin typeface="Times New Roman" panose="02020603050405020304" pitchFamily="18" charset="0"/>
              </a:rPr>
              <a:t> y </a:t>
            </a:r>
            <a:r>
              <a:rPr lang="en-US" dirty="0" err="1">
                <a:solidFill>
                  <a:schemeClr val="bg1"/>
                </a:solidFill>
                <a:latin typeface="Times New Roman" panose="02020603050405020304" pitchFamily="18" charset="0"/>
              </a:rPr>
              <a:t>tế</a:t>
            </a:r>
            <a:r>
              <a:rPr lang="en-US" dirty="0">
                <a:solidFill>
                  <a:schemeClr val="bg1"/>
                </a:solidFill>
                <a:latin typeface="Times New Roman" panose="02020603050405020304" pitchFamily="18" charset="0"/>
              </a:rPr>
              <a:t>...)</a:t>
            </a:r>
            <a:endParaRPr lang="en-US" dirty="0">
              <a:solidFill>
                <a:schemeClr val="bg1"/>
              </a:solidFill>
            </a:endParaRPr>
          </a:p>
        </p:txBody>
      </p:sp>
      <p:sp>
        <p:nvSpPr>
          <p:cNvPr id="46" name="Oval 45">
            <a:extLst>
              <a:ext uri="{FF2B5EF4-FFF2-40B4-BE49-F238E27FC236}">
                <a16:creationId xmlns:a16="http://schemas.microsoft.com/office/drawing/2014/main" id="{3EB94058-821F-9489-3D5A-5915D40A4396}"/>
              </a:ext>
            </a:extLst>
          </p:cNvPr>
          <p:cNvSpPr/>
          <p:nvPr/>
        </p:nvSpPr>
        <p:spPr>
          <a:xfrm>
            <a:off x="8038302" y="3822046"/>
            <a:ext cx="140792"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BF75392-1301-532C-696D-E5BF52DCBDD8}"/>
              </a:ext>
            </a:extLst>
          </p:cNvPr>
          <p:cNvSpPr txBox="1"/>
          <p:nvPr/>
        </p:nvSpPr>
        <p:spPr>
          <a:xfrm>
            <a:off x="8202402" y="4278367"/>
            <a:ext cx="4022511" cy="369332"/>
          </a:xfrm>
          <a:prstGeom prst="rect">
            <a:avLst/>
          </a:prstGeom>
          <a:noFill/>
        </p:spPr>
        <p:txBody>
          <a:bodyPr wrap="square">
            <a:spAutoFit/>
          </a:bodyPr>
          <a:lstStyle/>
          <a:p>
            <a:pPr algn="just"/>
            <a:r>
              <a:rPr lang="en-US" dirty="0" err="1">
                <a:solidFill>
                  <a:schemeClr val="bg1"/>
                </a:solidFill>
                <a:latin typeface="Times New Roman" panose="02020603050405020304" pitchFamily="18" charset="0"/>
              </a:rPr>
              <a:t>Xem</a:t>
            </a:r>
            <a:r>
              <a:rPr lang="en-US" dirty="0">
                <a:solidFill>
                  <a:schemeClr val="bg1"/>
                </a:solidFill>
                <a:latin typeface="Times New Roman" panose="02020603050405020304" pitchFamily="18" charset="0"/>
              </a:rPr>
              <a:t> </a:t>
            </a:r>
            <a:r>
              <a:rPr lang="en-US" err="1">
                <a:solidFill>
                  <a:schemeClr val="bg1"/>
                </a:solidFill>
                <a:latin typeface="Times New Roman" panose="02020603050405020304" pitchFamily="18" charset="0"/>
              </a:rPr>
              <a:t>thông</a:t>
            </a:r>
            <a:r>
              <a:rPr lang="en-US">
                <a:solidFill>
                  <a:schemeClr val="bg1"/>
                </a:solidFill>
                <a:latin typeface="Times New Roman" panose="02020603050405020304" pitchFamily="18" charset="0"/>
              </a:rPr>
              <a:t> tin về cư trú, </a:t>
            </a:r>
            <a:r>
              <a:rPr lang="en-US" dirty="0" err="1">
                <a:solidFill>
                  <a:schemeClr val="bg1"/>
                </a:solidFill>
                <a:latin typeface="Times New Roman" panose="02020603050405020304" pitchFamily="18" charset="0"/>
              </a:rPr>
              <a:t>hộ</a:t>
            </a:r>
            <a:r>
              <a:rPr lang="en-US" dirty="0">
                <a:solidFill>
                  <a:schemeClr val="bg1"/>
                </a:solidFill>
                <a:latin typeface="Times New Roman" panose="02020603050405020304" pitchFamily="18" charset="0"/>
              </a:rPr>
              <a:t> </a:t>
            </a:r>
            <a:r>
              <a:rPr lang="en-US" err="1">
                <a:solidFill>
                  <a:schemeClr val="bg1"/>
                </a:solidFill>
                <a:latin typeface="Times New Roman" panose="02020603050405020304" pitchFamily="18" charset="0"/>
              </a:rPr>
              <a:t>gia</a:t>
            </a:r>
            <a:r>
              <a:rPr lang="en-US">
                <a:solidFill>
                  <a:schemeClr val="bg1"/>
                </a:solidFill>
                <a:latin typeface="Times New Roman" panose="02020603050405020304" pitchFamily="18" charset="0"/>
              </a:rPr>
              <a:t> đình </a:t>
            </a:r>
            <a:endParaRPr lang="en-US" dirty="0">
              <a:solidFill>
                <a:schemeClr val="bg1"/>
              </a:solidFill>
            </a:endParaRPr>
          </a:p>
        </p:txBody>
      </p:sp>
      <p:sp>
        <p:nvSpPr>
          <p:cNvPr id="48" name="Oval 47">
            <a:extLst>
              <a:ext uri="{FF2B5EF4-FFF2-40B4-BE49-F238E27FC236}">
                <a16:creationId xmlns:a16="http://schemas.microsoft.com/office/drawing/2014/main" id="{5D850DDB-4858-2A8A-F52B-E06C621077C3}"/>
              </a:ext>
            </a:extLst>
          </p:cNvPr>
          <p:cNvSpPr/>
          <p:nvPr/>
        </p:nvSpPr>
        <p:spPr>
          <a:xfrm>
            <a:off x="8055393" y="4396358"/>
            <a:ext cx="140792"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61C95856-FCDF-E115-8C02-BC43E2987028}"/>
              </a:ext>
            </a:extLst>
          </p:cNvPr>
          <p:cNvSpPr txBox="1"/>
          <p:nvPr/>
        </p:nvSpPr>
        <p:spPr>
          <a:xfrm>
            <a:off x="8179094" y="4714179"/>
            <a:ext cx="3963381" cy="1200329"/>
          </a:xfrm>
          <a:prstGeom prst="rect">
            <a:avLst/>
          </a:prstGeom>
          <a:noFill/>
        </p:spPr>
        <p:txBody>
          <a:bodyPr wrap="square">
            <a:spAutoFit/>
          </a:bodyPr>
          <a:lstStyle/>
          <a:p>
            <a:pPr algn="just"/>
            <a:r>
              <a:rPr lang="en-US" dirty="0">
                <a:solidFill>
                  <a:schemeClr val="bg1"/>
                </a:solidFill>
                <a:latin typeface="Times New Roman" panose="02020603050405020304" pitchFamily="18" charset="0"/>
              </a:rPr>
              <a:t>T</a:t>
            </a:r>
            <a:r>
              <a:rPr lang="vi-VN" dirty="0">
                <a:solidFill>
                  <a:schemeClr val="bg1"/>
                </a:solidFill>
                <a:latin typeface="Times New Roman" panose="02020603050405020304" pitchFamily="18" charset="0"/>
              </a:rPr>
              <a:t>hực hiện các giao dịch tài chính như thanh toán hóa đơn điện, nước, đóng bảo hiểm xã hội và bảo hiểm y tế, chuyển tiền... </a:t>
            </a:r>
            <a:endParaRPr lang="en-US" dirty="0">
              <a:solidFill>
                <a:schemeClr val="bg1"/>
              </a:solidFill>
            </a:endParaRPr>
          </a:p>
        </p:txBody>
      </p:sp>
      <p:sp>
        <p:nvSpPr>
          <p:cNvPr id="50" name="Oval 49">
            <a:extLst>
              <a:ext uri="{FF2B5EF4-FFF2-40B4-BE49-F238E27FC236}">
                <a16:creationId xmlns:a16="http://schemas.microsoft.com/office/drawing/2014/main" id="{3BFC299F-BC70-88B8-055E-4A773E988B50}"/>
              </a:ext>
            </a:extLst>
          </p:cNvPr>
          <p:cNvSpPr/>
          <p:nvPr/>
        </p:nvSpPr>
        <p:spPr>
          <a:xfrm>
            <a:off x="8055393" y="5149991"/>
            <a:ext cx="140792" cy="1333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2880A16E-DB5B-0E51-2CE1-64ACA9BED655}"/>
              </a:ext>
            </a:extLst>
          </p:cNvPr>
          <p:cNvSpPr txBox="1"/>
          <p:nvPr/>
        </p:nvSpPr>
        <p:spPr>
          <a:xfrm>
            <a:off x="314325" y="333375"/>
            <a:ext cx="944483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CHI TIẾT TIỆN ÍCH CỦA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spTree>
    <p:extLst>
      <p:ext uri="{BB962C8B-B14F-4D97-AF65-F5344CB8AC3E}">
        <p14:creationId xmlns:p14="http://schemas.microsoft.com/office/powerpoint/2010/main" val="48261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900"/>
                                        <p:tgtEl>
                                          <p:spTgt spid="10"/>
                                        </p:tgtEl>
                                      </p:cBhvr>
                                    </p:animEffect>
                                  </p:childTnLst>
                                </p:cTn>
                              </p:par>
                              <p:par>
                                <p:cTn id="53" presetID="22" presetClass="entr" presetSubtype="8"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left)">
                                      <p:cBhvr>
                                        <p:cTn id="55" dur="500"/>
                                        <p:tgtEl>
                                          <p:spTgt spid="1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left)">
                                      <p:cBhvr>
                                        <p:cTn id="58" dur="500"/>
                                        <p:tgtEl>
                                          <p:spTgt spid="20"/>
                                        </p:tgtEl>
                                      </p:cBhvr>
                                    </p:animEffect>
                                  </p:childTnLst>
                                </p:cTn>
                              </p:par>
                              <p:par>
                                <p:cTn id="59" presetID="2" presetClass="entr" presetSubtype="4"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 calcmode="lin" valueType="num">
                                      <p:cBhvr additive="base">
                                        <p:cTn id="61" dur="500" fill="hold"/>
                                        <p:tgtEl>
                                          <p:spTgt spid="39"/>
                                        </p:tgtEl>
                                        <p:attrNameLst>
                                          <p:attrName>ppt_x</p:attrName>
                                        </p:attrNameLst>
                                      </p:cBhvr>
                                      <p:tavLst>
                                        <p:tav tm="0">
                                          <p:val>
                                            <p:strVal val="#ppt_x"/>
                                          </p:val>
                                        </p:tav>
                                        <p:tav tm="100000">
                                          <p:val>
                                            <p:strVal val="#ppt_x"/>
                                          </p:val>
                                        </p:tav>
                                      </p:tavLst>
                                    </p:anim>
                                    <p:anim calcmode="lin" valueType="num">
                                      <p:cBhvr additive="base">
                                        <p:cTn id="62" dur="500" fill="hold"/>
                                        <p:tgtEl>
                                          <p:spTgt spid="3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additive="base">
                                        <p:cTn id="65" dur="500" fill="hold"/>
                                        <p:tgtEl>
                                          <p:spTgt spid="42"/>
                                        </p:tgtEl>
                                        <p:attrNameLst>
                                          <p:attrName>ppt_x</p:attrName>
                                        </p:attrNameLst>
                                      </p:cBhvr>
                                      <p:tavLst>
                                        <p:tav tm="0">
                                          <p:val>
                                            <p:strVal val="#ppt_x"/>
                                          </p:val>
                                        </p:tav>
                                        <p:tav tm="100000">
                                          <p:val>
                                            <p:strVal val="#ppt_x"/>
                                          </p:val>
                                        </p:tav>
                                      </p:tavLst>
                                    </p:anim>
                                    <p:anim calcmode="lin" valueType="num">
                                      <p:cBhvr additive="base">
                                        <p:cTn id="66" dur="500" fill="hold"/>
                                        <p:tgtEl>
                                          <p:spTgt spid="4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500" fill="hold"/>
                                        <p:tgtEl>
                                          <p:spTgt spid="41"/>
                                        </p:tgtEl>
                                        <p:attrNameLst>
                                          <p:attrName>ppt_x</p:attrName>
                                        </p:attrNameLst>
                                      </p:cBhvr>
                                      <p:tavLst>
                                        <p:tav tm="0">
                                          <p:val>
                                            <p:strVal val="#ppt_x"/>
                                          </p:val>
                                        </p:tav>
                                        <p:tav tm="100000">
                                          <p:val>
                                            <p:strVal val="#ppt_x"/>
                                          </p:val>
                                        </p:tav>
                                      </p:tavLst>
                                    </p:anim>
                                    <p:anim calcmode="lin" valueType="num">
                                      <p:cBhvr additive="base">
                                        <p:cTn id="70" dur="500" fill="hold"/>
                                        <p:tgtEl>
                                          <p:spTgt spid="41"/>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additive="base">
                                        <p:cTn id="73" dur="500" fill="hold"/>
                                        <p:tgtEl>
                                          <p:spTgt spid="46"/>
                                        </p:tgtEl>
                                        <p:attrNameLst>
                                          <p:attrName>ppt_x</p:attrName>
                                        </p:attrNameLst>
                                      </p:cBhvr>
                                      <p:tavLst>
                                        <p:tav tm="0">
                                          <p:val>
                                            <p:strVal val="#ppt_x"/>
                                          </p:val>
                                        </p:tav>
                                        <p:tav tm="100000">
                                          <p:val>
                                            <p:strVal val="#ppt_x"/>
                                          </p:val>
                                        </p:tav>
                                      </p:tavLst>
                                    </p:anim>
                                    <p:anim calcmode="lin" valueType="num">
                                      <p:cBhvr additive="base">
                                        <p:cTn id="74" dur="500" fill="hold"/>
                                        <p:tgtEl>
                                          <p:spTgt spid="4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 calcmode="lin" valueType="num">
                                      <p:cBhvr additive="base">
                                        <p:cTn id="81" dur="500" fill="hold"/>
                                        <p:tgtEl>
                                          <p:spTgt spid="48"/>
                                        </p:tgtEl>
                                        <p:attrNameLst>
                                          <p:attrName>ppt_x</p:attrName>
                                        </p:attrNameLst>
                                      </p:cBhvr>
                                      <p:tavLst>
                                        <p:tav tm="0">
                                          <p:val>
                                            <p:strVal val="#ppt_x"/>
                                          </p:val>
                                        </p:tav>
                                        <p:tav tm="100000">
                                          <p:val>
                                            <p:strVal val="#ppt_x"/>
                                          </p:val>
                                        </p:tav>
                                      </p:tavLst>
                                    </p:anim>
                                    <p:anim calcmode="lin" valueType="num">
                                      <p:cBhvr additive="base">
                                        <p:cTn id="82" dur="500" fill="hold"/>
                                        <p:tgtEl>
                                          <p:spTgt spid="48"/>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additive="base">
                                        <p:cTn id="85" dur="500" fill="hold"/>
                                        <p:tgtEl>
                                          <p:spTgt spid="47"/>
                                        </p:tgtEl>
                                        <p:attrNameLst>
                                          <p:attrName>ppt_x</p:attrName>
                                        </p:attrNameLst>
                                      </p:cBhvr>
                                      <p:tavLst>
                                        <p:tav tm="0">
                                          <p:val>
                                            <p:strVal val="#ppt_x"/>
                                          </p:val>
                                        </p:tav>
                                        <p:tav tm="100000">
                                          <p:val>
                                            <p:strVal val="#ppt_x"/>
                                          </p:val>
                                        </p:tav>
                                      </p:tavLst>
                                    </p:anim>
                                    <p:anim calcmode="lin" valueType="num">
                                      <p:cBhvr additive="base">
                                        <p:cTn id="86" dur="500" fill="hold"/>
                                        <p:tgtEl>
                                          <p:spTgt spid="4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 calcmode="lin" valueType="num">
                                      <p:cBhvr additive="base">
                                        <p:cTn id="89" dur="500" fill="hold"/>
                                        <p:tgtEl>
                                          <p:spTgt spid="50"/>
                                        </p:tgtEl>
                                        <p:attrNameLst>
                                          <p:attrName>ppt_x</p:attrName>
                                        </p:attrNameLst>
                                      </p:cBhvr>
                                      <p:tavLst>
                                        <p:tav tm="0">
                                          <p:val>
                                            <p:strVal val="#ppt_x"/>
                                          </p:val>
                                        </p:tav>
                                        <p:tav tm="100000">
                                          <p:val>
                                            <p:strVal val="#ppt_x"/>
                                          </p:val>
                                        </p:tav>
                                      </p:tavLst>
                                    </p:anim>
                                    <p:anim calcmode="lin" valueType="num">
                                      <p:cBhvr additive="base">
                                        <p:cTn id="90" dur="500" fill="hold"/>
                                        <p:tgtEl>
                                          <p:spTgt spid="50"/>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 calcmode="lin" valueType="num">
                                      <p:cBhvr additive="base">
                                        <p:cTn id="93" dur="500" fill="hold"/>
                                        <p:tgtEl>
                                          <p:spTgt spid="49"/>
                                        </p:tgtEl>
                                        <p:attrNameLst>
                                          <p:attrName>ppt_x</p:attrName>
                                        </p:attrNameLst>
                                      </p:cBhvr>
                                      <p:tavLst>
                                        <p:tav tm="0">
                                          <p:val>
                                            <p:strVal val="#ppt_x"/>
                                          </p:val>
                                        </p:tav>
                                        <p:tav tm="100000">
                                          <p:val>
                                            <p:strVal val="#ppt_x"/>
                                          </p:val>
                                        </p:tav>
                                      </p:tavLst>
                                    </p:anim>
                                    <p:anim calcmode="lin" valueType="num">
                                      <p:cBhvr additive="base">
                                        <p:cTn id="94" dur="500" fill="hold"/>
                                        <p:tgtEl>
                                          <p:spTgt spid="49"/>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 calcmode="lin" valueType="num">
                                      <p:cBhvr additive="base">
                                        <p:cTn id="97" dur="500" fill="hold"/>
                                        <p:tgtEl>
                                          <p:spTgt spid="44"/>
                                        </p:tgtEl>
                                        <p:attrNameLst>
                                          <p:attrName>ppt_x</p:attrName>
                                        </p:attrNameLst>
                                      </p:cBhvr>
                                      <p:tavLst>
                                        <p:tav tm="0">
                                          <p:val>
                                            <p:strVal val="#ppt_x"/>
                                          </p:val>
                                        </p:tav>
                                        <p:tav tm="100000">
                                          <p:val>
                                            <p:strVal val="#ppt_x"/>
                                          </p:val>
                                        </p:tav>
                                      </p:tavLst>
                                    </p:anim>
                                    <p:anim calcmode="lin" valueType="num">
                                      <p:cBhvr additive="base">
                                        <p:cTn id="9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P spid="20" grpId="0" animBg="1"/>
      <p:bldP spid="23" grpId="0"/>
      <p:bldP spid="25" grpId="0"/>
      <p:bldP spid="26" grpId="0" animBg="1"/>
      <p:bldP spid="30" grpId="0"/>
      <p:bldP spid="31" grpId="0"/>
      <p:bldP spid="32" grpId="0"/>
      <p:bldP spid="34" grpId="0" animBg="1"/>
      <p:bldP spid="35" grpId="0" animBg="1"/>
      <p:bldP spid="36" grpId="0" animBg="1"/>
      <p:bldP spid="39" grpId="0"/>
      <p:bldP spid="41" grpId="0" animBg="1"/>
      <p:bldP spid="42" grpId="0"/>
      <p:bldP spid="45" grpId="0"/>
      <p:bldP spid="46" grpId="0" animBg="1"/>
      <p:bldP spid="47" grpId="0"/>
      <p:bldP spid="48" grpId="0" animBg="1"/>
      <p:bldP spid="49" grpId="0"/>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880A16E-DB5B-0E51-2CE1-64ACA9BED655}"/>
              </a:ext>
            </a:extLst>
          </p:cNvPr>
          <p:cNvSpPr txBox="1"/>
          <p:nvPr/>
        </p:nvSpPr>
        <p:spPr>
          <a:xfrm>
            <a:off x="314325" y="333375"/>
            <a:ext cx="944483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CHI TIẾT TIỆN ÍCH CỦA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pic>
        <p:nvPicPr>
          <p:cNvPr id="3" name="Picture 2">
            <a:extLst>
              <a:ext uri="{FF2B5EF4-FFF2-40B4-BE49-F238E27FC236}">
                <a16:creationId xmlns:a16="http://schemas.microsoft.com/office/drawing/2014/main" id="{119E64C7-A246-9196-4C96-2C3C1AABA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376" y="1173626"/>
            <a:ext cx="2088484" cy="4517455"/>
          </a:xfrm>
          <a:prstGeom prst="rect">
            <a:avLst/>
          </a:prstGeom>
        </p:spPr>
      </p:pic>
      <p:pic>
        <p:nvPicPr>
          <p:cNvPr id="5" name="Picture 4">
            <a:extLst>
              <a:ext uri="{FF2B5EF4-FFF2-40B4-BE49-F238E27FC236}">
                <a16:creationId xmlns:a16="http://schemas.microsoft.com/office/drawing/2014/main" id="{3565B78A-F671-E5ED-BC90-93086733C5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775" y="1171390"/>
            <a:ext cx="2088485" cy="4517456"/>
          </a:xfrm>
          <a:prstGeom prst="rect">
            <a:avLst/>
          </a:prstGeom>
        </p:spPr>
      </p:pic>
      <p:pic>
        <p:nvPicPr>
          <p:cNvPr id="9" name="Picture 8">
            <a:extLst>
              <a:ext uri="{FF2B5EF4-FFF2-40B4-BE49-F238E27FC236}">
                <a16:creationId xmlns:a16="http://schemas.microsoft.com/office/drawing/2014/main" id="{4559ABDA-0CF4-5370-B047-5F8B43439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4913" y="1169154"/>
            <a:ext cx="2088483" cy="4519692"/>
          </a:xfrm>
          <a:prstGeom prst="rect">
            <a:avLst/>
          </a:prstGeom>
        </p:spPr>
      </p:pic>
      <p:pic>
        <p:nvPicPr>
          <p:cNvPr id="12" name="Picture 11">
            <a:extLst>
              <a:ext uri="{FF2B5EF4-FFF2-40B4-BE49-F238E27FC236}">
                <a16:creationId xmlns:a16="http://schemas.microsoft.com/office/drawing/2014/main" id="{0BB6F802-BF76-731E-68D4-B633499E0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513" y="1169154"/>
            <a:ext cx="2088483" cy="4519692"/>
          </a:xfrm>
          <a:prstGeom prst="rect">
            <a:avLst/>
          </a:prstGeom>
        </p:spPr>
      </p:pic>
      <p:sp>
        <p:nvSpPr>
          <p:cNvPr id="14" name="TextBox 13">
            <a:extLst>
              <a:ext uri="{FF2B5EF4-FFF2-40B4-BE49-F238E27FC236}">
                <a16:creationId xmlns:a16="http://schemas.microsoft.com/office/drawing/2014/main" id="{ACC10D7A-1F3B-DBC4-FA09-1AD63528A7AC}"/>
              </a:ext>
            </a:extLst>
          </p:cNvPr>
          <p:cNvSpPr txBox="1"/>
          <p:nvPr/>
        </p:nvSpPr>
        <p:spPr>
          <a:xfrm>
            <a:off x="1699404" y="5999346"/>
            <a:ext cx="3027872" cy="369332"/>
          </a:xfrm>
          <a:prstGeom prst="rect">
            <a:avLst/>
          </a:prstGeom>
          <a:noFill/>
        </p:spPr>
        <p:txBody>
          <a:bodyPr wrap="square" rtlCol="0">
            <a:spAutoFit/>
          </a:bodyPr>
          <a:lstStyle/>
          <a:p>
            <a:r>
              <a:rPr lang="en-US">
                <a:solidFill>
                  <a:schemeClr val="bg1"/>
                </a:solidFill>
                <a:latin typeface="Times New Roman" panose="02020603050405020304" pitchFamily="18" charset="0"/>
                <a:cs typeface="Times New Roman" panose="02020603050405020304" pitchFamily="18" charset="0"/>
              </a:rPr>
              <a:t>GIẤY TỜ ĐƯỢC TÍCH HỢP</a:t>
            </a:r>
          </a:p>
        </p:txBody>
      </p:sp>
      <p:sp>
        <p:nvSpPr>
          <p:cNvPr id="15" name="TextBox 14">
            <a:extLst>
              <a:ext uri="{FF2B5EF4-FFF2-40B4-BE49-F238E27FC236}">
                <a16:creationId xmlns:a16="http://schemas.microsoft.com/office/drawing/2014/main" id="{707A894C-900E-A55F-79D5-0226B745E19D}"/>
              </a:ext>
            </a:extLst>
          </p:cNvPr>
          <p:cNvSpPr txBox="1"/>
          <p:nvPr/>
        </p:nvSpPr>
        <p:spPr>
          <a:xfrm>
            <a:off x="6684830" y="5860847"/>
            <a:ext cx="4060165" cy="646331"/>
          </a:xfrm>
          <a:prstGeom prst="rect">
            <a:avLst/>
          </a:prstGeom>
          <a:noFill/>
        </p:spPr>
        <p:txBody>
          <a:bodyPr wrap="square" rtlCol="0">
            <a:spAutoFit/>
          </a:bodyPr>
          <a:lstStyle/>
          <a:p>
            <a:pPr algn="ctr"/>
            <a:r>
              <a:rPr lang="en-US">
                <a:solidFill>
                  <a:schemeClr val="bg1"/>
                </a:solidFill>
                <a:latin typeface="Times New Roman" panose="02020603050405020304" pitchFamily="18" charset="0"/>
                <a:cs typeface="Times New Roman" panose="02020603050405020304" pitchFamily="18" charset="0"/>
              </a:rPr>
              <a:t>THÔNG TIN VỀ CƯ TRÚ, </a:t>
            </a:r>
          </a:p>
          <a:p>
            <a:pPr algn="ctr"/>
            <a:r>
              <a:rPr lang="en-US">
                <a:solidFill>
                  <a:schemeClr val="bg1"/>
                </a:solidFill>
                <a:latin typeface="Times New Roman" panose="02020603050405020304" pitchFamily="18" charset="0"/>
                <a:cs typeface="Times New Roman" panose="02020603050405020304" pitchFamily="18" charset="0"/>
              </a:rPr>
              <a:t>THÀNH VIÊN TRONG HỘ GIA ĐÌNH</a:t>
            </a:r>
          </a:p>
        </p:txBody>
      </p:sp>
    </p:spTree>
    <p:extLst>
      <p:ext uri="{BB962C8B-B14F-4D97-AF65-F5344CB8AC3E}">
        <p14:creationId xmlns:p14="http://schemas.microsoft.com/office/powerpoint/2010/main" val="315515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3302B36-EEDB-15B9-9A3E-44FC084105BD}"/>
              </a:ext>
            </a:extLst>
          </p:cNvPr>
          <p:cNvSpPr txBox="1"/>
          <p:nvPr/>
        </p:nvSpPr>
        <p:spPr>
          <a:xfrm>
            <a:off x="314325" y="333375"/>
            <a:ext cx="10948510"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CÁC YÊU CẦU, LƯU Ý KHI SỬ DỤNG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pic>
        <p:nvPicPr>
          <p:cNvPr id="9" name="Picture 8">
            <a:extLst>
              <a:ext uri="{FF2B5EF4-FFF2-40B4-BE49-F238E27FC236}">
                <a16:creationId xmlns:a16="http://schemas.microsoft.com/office/drawing/2014/main" id="{3E070F95-4881-439F-B571-C61F21E10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34" y="1468263"/>
            <a:ext cx="369330" cy="369330"/>
          </a:xfrm>
          <a:prstGeom prst="rect">
            <a:avLst/>
          </a:prstGeom>
        </p:spPr>
      </p:pic>
      <p:sp>
        <p:nvSpPr>
          <p:cNvPr id="10" name="TextBox 9">
            <a:extLst>
              <a:ext uri="{FF2B5EF4-FFF2-40B4-BE49-F238E27FC236}">
                <a16:creationId xmlns:a16="http://schemas.microsoft.com/office/drawing/2014/main" id="{F41973D1-7C5E-40DF-A9E7-19108B82610D}"/>
              </a:ext>
            </a:extLst>
          </p:cNvPr>
          <p:cNvSpPr txBox="1"/>
          <p:nvPr/>
        </p:nvSpPr>
        <p:spPr>
          <a:xfrm>
            <a:off x="1278484" y="1107044"/>
            <a:ext cx="9810139" cy="923330"/>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Phải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có</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thoại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minh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a:solidFill>
                  <a:schemeClr val="bg1"/>
                </a:solidFill>
                <a:latin typeface="Times New Roman" panose="02020603050405020304" pitchFamily="18" charset="0"/>
                <a:ea typeface="SF Pro Display" pitchFamily="50" charset="0"/>
                <a:cs typeface="Times New Roman" panose="02020603050405020304" pitchFamily="18" charset="0"/>
              </a:rPr>
              <a:t>(sSmartphone</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hệ</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điều</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hành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Android 5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hoặc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IOS 13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trở</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lên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Khuyến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khích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thiết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bị</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có</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rPr>
              <a:t>camera </a:t>
            </a:r>
            <a:r>
              <a:rPr lang="en-US" dirty="0" err="1">
                <a:solidFill>
                  <a:schemeClr val="bg1"/>
                </a:solidFill>
                <a:latin typeface="Times New Roman" panose="02020603050405020304" pitchFamily="18" charset="0"/>
                <a:cs typeface="Times New Roman" panose="02020603050405020304" pitchFamily="18" charset="0"/>
              </a:rPr>
              <a:t>tốt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cấu</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thiết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bị</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từ</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trung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trở</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bảo</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nối</a:t>
            </a:r>
            <a:r>
              <a:rPr lang="en-US" dirty="0">
                <a:solidFill>
                  <a:schemeClr val="bg1"/>
                </a:solidFill>
                <a:latin typeface="Times New Roman" panose="02020603050405020304" pitchFamily="18" charset="0"/>
                <a:cs typeface="Times New Roman" panose="02020603050405020304" pitchFamily="18" charset="0"/>
              </a:rPr>
              <a:t> internet </a:t>
            </a:r>
            <a:r>
              <a:rPr lang="en-US" dirty="0" err="1">
                <a:solidFill>
                  <a:schemeClr val="bg1"/>
                </a:solidFill>
                <a:latin typeface="Times New Roman" panose="02020603050405020304" pitchFamily="18" charset="0"/>
                <a:cs typeface="Times New Roman" panose="02020603050405020304" pitchFamily="18" charset="0"/>
              </a:rPr>
              <a:t>để</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trải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tốt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nhất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trong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quá</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trình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sử</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ứng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dụng</a:t>
            </a:r>
            <a:r>
              <a:rPr lang="en-US" dirty="0">
                <a:solidFill>
                  <a:schemeClr val="bg1"/>
                </a:solidFill>
                <a:latin typeface="Times New Roman" panose="02020603050405020304" pitchFamily="18" charset="0"/>
                <a:cs typeface="Times New Roman" panose="02020603050405020304" pitchFamily="18" charset="0"/>
              </a:rPr>
              <a:t>.</a:t>
            </a:r>
            <a:endParaRPr lang="en-US" spc="70" dirty="0">
              <a:solidFill>
                <a:schemeClr val="bg1"/>
              </a:solidFill>
              <a:latin typeface="Times New Roman" panose="02020603050405020304" pitchFamily="18" charset="0"/>
              <a:ea typeface="SF Pro Display" pitchFamily="50" charset="0"/>
              <a:cs typeface="Times New Roman" panose="02020603050405020304" pitchFamily="18" charset="0"/>
            </a:endParaRPr>
          </a:p>
        </p:txBody>
      </p:sp>
      <p:pic>
        <p:nvPicPr>
          <p:cNvPr id="12" name="Picture 11">
            <a:extLst>
              <a:ext uri="{FF2B5EF4-FFF2-40B4-BE49-F238E27FC236}">
                <a16:creationId xmlns:a16="http://schemas.microsoft.com/office/drawing/2014/main" id="{E35555D1-116B-4B4C-B456-822FC2D88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34" y="2371912"/>
            <a:ext cx="369330" cy="369330"/>
          </a:xfrm>
          <a:prstGeom prst="rect">
            <a:avLst/>
          </a:prstGeom>
        </p:spPr>
      </p:pic>
      <p:sp>
        <p:nvSpPr>
          <p:cNvPr id="13" name="TextBox 12">
            <a:extLst>
              <a:ext uri="{FF2B5EF4-FFF2-40B4-BE49-F238E27FC236}">
                <a16:creationId xmlns:a16="http://schemas.microsoft.com/office/drawing/2014/main" id="{0C6CD4D0-364F-45D6-9827-D6ACAB038C0A}"/>
              </a:ext>
            </a:extLst>
          </p:cNvPr>
          <p:cNvSpPr txBox="1"/>
          <p:nvPr/>
        </p:nvSpPr>
        <p:spPr>
          <a:xfrm>
            <a:off x="1247059" y="2227946"/>
            <a:ext cx="9841563" cy="646331"/>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Cần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có</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Căn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cước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dân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có</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gắn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chip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đăng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ký</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kích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hoạt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tài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khoản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định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danh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trên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ứng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VNeID</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a:t>
            </a:r>
          </a:p>
        </p:txBody>
      </p:sp>
      <p:pic>
        <p:nvPicPr>
          <p:cNvPr id="14" name="Picture 13">
            <a:extLst>
              <a:ext uri="{FF2B5EF4-FFF2-40B4-BE49-F238E27FC236}">
                <a16:creationId xmlns:a16="http://schemas.microsoft.com/office/drawing/2014/main" id="{C6060616-DB18-4676-BB1E-F07116CD5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34" y="3208547"/>
            <a:ext cx="369330" cy="369330"/>
          </a:xfrm>
          <a:prstGeom prst="rect">
            <a:avLst/>
          </a:prstGeom>
        </p:spPr>
      </p:pic>
      <p:sp>
        <p:nvSpPr>
          <p:cNvPr id="15" name="TextBox 14">
            <a:extLst>
              <a:ext uri="{FF2B5EF4-FFF2-40B4-BE49-F238E27FC236}">
                <a16:creationId xmlns:a16="http://schemas.microsoft.com/office/drawing/2014/main" id="{7E0EED87-02FA-4005-83A6-5D366D1C3A9A}"/>
              </a:ext>
            </a:extLst>
          </p:cNvPr>
          <p:cNvSpPr txBox="1"/>
          <p:nvPr/>
        </p:nvSpPr>
        <p:spPr>
          <a:xfrm>
            <a:off x="1247060" y="3064581"/>
            <a:ext cx="9792796" cy="646331"/>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Cùng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một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thời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điểm</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dân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chỉ</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có</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đăng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nhập</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trên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một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thiết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bị</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ứng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định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danh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đảm</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bảo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bảo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mật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tin. </a:t>
            </a:r>
          </a:p>
        </p:txBody>
      </p:sp>
      <p:pic>
        <p:nvPicPr>
          <p:cNvPr id="16" name="Picture 15">
            <a:extLst>
              <a:ext uri="{FF2B5EF4-FFF2-40B4-BE49-F238E27FC236}">
                <a16:creationId xmlns:a16="http://schemas.microsoft.com/office/drawing/2014/main" id="{6E6782C0-7D64-446F-AC35-9113BB8DE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834" y="3996441"/>
            <a:ext cx="369330" cy="369330"/>
          </a:xfrm>
          <a:prstGeom prst="rect">
            <a:avLst/>
          </a:prstGeom>
        </p:spPr>
      </p:pic>
      <p:sp>
        <p:nvSpPr>
          <p:cNvPr id="17" name="TextBox 16">
            <a:extLst>
              <a:ext uri="{FF2B5EF4-FFF2-40B4-BE49-F238E27FC236}">
                <a16:creationId xmlns:a16="http://schemas.microsoft.com/office/drawing/2014/main" id="{15C64D09-383D-40FE-89D4-2446DF5F3040}"/>
              </a:ext>
            </a:extLst>
          </p:cNvPr>
          <p:cNvSpPr txBox="1"/>
          <p:nvPr/>
        </p:nvSpPr>
        <p:spPr>
          <a:xfrm>
            <a:off x="1199602" y="3983724"/>
            <a:ext cx="9792796" cy="369332"/>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Chỉ</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được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01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số</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thoại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đăng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ký</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kích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hoạt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sử</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dụng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tài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khoản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định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danh</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điện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tử</a:t>
            </a:r>
            <a:endParaRPr lang="en-US" spc="70" dirty="0">
              <a:solidFill>
                <a:schemeClr val="bg1"/>
              </a:solidFill>
              <a:latin typeface="Times New Roman" panose="02020603050405020304" pitchFamily="18" charset="0"/>
              <a:ea typeface="SF Pro Display" pitchFamily="50" charset="0"/>
              <a:cs typeface="Times New Roman" panose="02020603050405020304" pitchFamily="18" charset="0"/>
            </a:endParaRPr>
          </a:p>
        </p:txBody>
      </p:sp>
      <p:pic>
        <p:nvPicPr>
          <p:cNvPr id="18" name="Picture 17">
            <a:extLst>
              <a:ext uri="{FF2B5EF4-FFF2-40B4-BE49-F238E27FC236}">
                <a16:creationId xmlns:a16="http://schemas.microsoft.com/office/drawing/2014/main" id="{0D8C8316-6F17-4538-BD9E-70FB87D31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59" y="4769834"/>
            <a:ext cx="369330" cy="369330"/>
          </a:xfrm>
          <a:prstGeom prst="rect">
            <a:avLst/>
          </a:prstGeom>
        </p:spPr>
      </p:pic>
      <p:sp>
        <p:nvSpPr>
          <p:cNvPr id="19" name="TextBox 18">
            <a:extLst>
              <a:ext uri="{FF2B5EF4-FFF2-40B4-BE49-F238E27FC236}">
                <a16:creationId xmlns:a16="http://schemas.microsoft.com/office/drawing/2014/main" id="{7A22D710-CB20-4407-ABC9-4566EB21EB0E}"/>
              </a:ext>
            </a:extLst>
          </p:cNvPr>
          <p:cNvSpPr txBox="1"/>
          <p:nvPr/>
        </p:nvSpPr>
        <p:spPr>
          <a:xfrm>
            <a:off x="1278484" y="4625868"/>
            <a:ext cx="9841563" cy="923330"/>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Trong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trường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hợp</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mất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thiết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bị</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thì</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dân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có</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yêu</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cầu</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khóa</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tạm</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thời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tài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khoản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trên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trang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thông</a:t>
            </a:r>
            <a:r>
              <a:rPr lang="en-US" dirty="0">
                <a:solidFill>
                  <a:schemeClr val="bg1"/>
                </a:solidFill>
                <a:latin typeface="Times New Roman" panose="02020603050405020304" pitchFamily="18" charset="0"/>
                <a:cs typeface="Times New Roman" panose="02020603050405020304" pitchFamily="18" charset="0"/>
              </a:rPr>
              <a:t> tin </a:t>
            </a:r>
            <a:r>
              <a:rPr lang="en-US" dirty="0" err="1">
                <a:solidFill>
                  <a:schemeClr val="bg1"/>
                </a:solidFill>
                <a:latin typeface="Times New Roman" panose="02020603050405020304" pitchFamily="18" charset="0"/>
                <a:cs typeface="Times New Roman" panose="02020603050405020304" pitchFamily="18" charset="0"/>
              </a:rPr>
              <a:t>Định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danh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điện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tử</a:t>
            </a:r>
            <a:r>
              <a:rPr lang="en-US" dirty="0">
                <a:solidFill>
                  <a:schemeClr val="bg1"/>
                </a:solidFill>
                <a:latin typeface="Times New Roman" panose="02020603050405020304" pitchFamily="18" charset="0"/>
                <a:cs typeface="Times New Roman" panose="02020603050405020304" pitchFamily="18" charset="0"/>
              </a:rPr>
              <a:t> </a:t>
            </a:r>
            <a:r>
              <a:rPr lang="en-US"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http://vneid.gov.vn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hoặc</a:t>
            </a:r>
            <a:r>
              <a:rPr lang="en-US" dirty="0">
                <a:solidFill>
                  <a:schemeClr val="bg1"/>
                </a:solidFill>
                <a:latin typeface="Times New Roman" panose="02020603050405020304" pitchFamily="18" charset="0"/>
                <a:cs typeface="Times New Roman" panose="02020603050405020304" pitchFamily="18" charset="0"/>
              </a:rPr>
              <a:t> l</a:t>
            </a:r>
            <a:r>
              <a:rPr lang="vi-VN" dirty="0">
                <a:solidFill>
                  <a:schemeClr val="bg1"/>
                </a:solidFill>
                <a:latin typeface="Times New Roman" panose="02020603050405020304" pitchFamily="18" charset="0"/>
                <a:cs typeface="Times New Roman" panose="02020603050405020304" pitchFamily="18" charset="0"/>
              </a:rPr>
              <a:t>iên hệ cơ quan công an hoặc qua số Hotline 1900.0368 để được hỗ trợ</a:t>
            </a:r>
            <a:r>
              <a:rPr lang="en-US" dirty="0">
                <a:solidFill>
                  <a:schemeClr val="bg1"/>
                </a:solidFill>
                <a:latin typeface="Times New Roman" panose="02020603050405020304" pitchFamily="18" charset="0"/>
                <a:cs typeface="Times New Roman" panose="02020603050405020304" pitchFamily="18" charset="0"/>
              </a:rPr>
              <a:t>.</a:t>
            </a:r>
            <a:endParaRPr lang="en-US" spc="70" dirty="0">
              <a:solidFill>
                <a:schemeClr val="bg1"/>
              </a:solidFill>
              <a:latin typeface="Times New Roman" panose="02020603050405020304" pitchFamily="18" charset="0"/>
              <a:ea typeface="SF Pro Display" pitchFamily="50" charset="0"/>
              <a:cs typeface="Times New Roman" panose="02020603050405020304" pitchFamily="18" charset="0"/>
            </a:endParaRPr>
          </a:p>
        </p:txBody>
      </p:sp>
      <p:pic>
        <p:nvPicPr>
          <p:cNvPr id="20" name="Picture 19">
            <a:extLst>
              <a:ext uri="{FF2B5EF4-FFF2-40B4-BE49-F238E27FC236}">
                <a16:creationId xmlns:a16="http://schemas.microsoft.com/office/drawing/2014/main" id="{F02E63A4-9A45-4B1A-AFB0-83D9D1B9A5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259" y="5818016"/>
            <a:ext cx="369330" cy="369330"/>
          </a:xfrm>
          <a:prstGeom prst="rect">
            <a:avLst/>
          </a:prstGeom>
        </p:spPr>
      </p:pic>
      <p:sp>
        <p:nvSpPr>
          <p:cNvPr id="21" name="TextBox 20">
            <a:extLst>
              <a:ext uri="{FF2B5EF4-FFF2-40B4-BE49-F238E27FC236}">
                <a16:creationId xmlns:a16="http://schemas.microsoft.com/office/drawing/2014/main" id="{179CA8D5-DB23-4928-B0BF-B8F35F40AEDF}"/>
              </a:ext>
            </a:extLst>
          </p:cNvPr>
          <p:cNvSpPr txBox="1"/>
          <p:nvPr/>
        </p:nvSpPr>
        <p:spPr>
          <a:xfrm>
            <a:off x="1278485" y="5674050"/>
            <a:ext cx="9792796" cy="646331"/>
          </a:xfrm>
          <a:prstGeom prst="rect">
            <a:avLst/>
          </a:prstGeom>
          <a:noFill/>
        </p:spPr>
        <p:txBody>
          <a:bodyPr wrap="square">
            <a:spAutoFit/>
          </a:bodyPr>
          <a:lstStyle/>
          <a:p>
            <a:pPr algn="just"/>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Để</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đảm</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bảo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tin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cá</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nhân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dân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chia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sẻ</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thông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tin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tài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khoản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cho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người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khác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đăng</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xuất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tài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khoản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cho</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người</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khác</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mượn</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thiết</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 </a:t>
            </a:r>
            <a:r>
              <a:rPr lang="en-US" spc="70" dirty="0" err="1">
                <a:solidFill>
                  <a:schemeClr val="bg1"/>
                </a:solidFill>
                <a:latin typeface="Times New Roman" panose="02020603050405020304" pitchFamily="18" charset="0"/>
                <a:ea typeface="SF Pro Display" pitchFamily="50" charset="0"/>
                <a:cs typeface="Times New Roman" panose="02020603050405020304" pitchFamily="18" charset="0"/>
              </a:rPr>
              <a:t>bị</a:t>
            </a:r>
            <a:r>
              <a:rPr lang="en-US" spc="70" dirty="0">
                <a:solidFill>
                  <a:schemeClr val="bg1"/>
                </a:solidFill>
                <a:latin typeface="Times New Roman" panose="02020603050405020304" pitchFamily="18" charset="0"/>
                <a:ea typeface="SF Pro Display" pitchFamily="50" charset="0"/>
                <a:cs typeface="Times New Roman" panose="02020603050405020304" pitchFamily="18" charset="0"/>
              </a:rPr>
              <a:t>.</a:t>
            </a:r>
          </a:p>
        </p:txBody>
      </p:sp>
    </p:spTree>
    <p:extLst>
      <p:ext uri="{BB962C8B-B14F-4D97-AF65-F5344CB8AC3E}">
        <p14:creationId xmlns:p14="http://schemas.microsoft.com/office/powerpoint/2010/main" val="334339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down)">
                                      <p:cBhvr>
                                        <p:cTn id="34" dur="500"/>
                                        <p:tgtEl>
                                          <p:spTgt spid="19"/>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P spid="17" grpId="0"/>
      <p:bldP spid="19"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9279528"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CÀI ĐẶT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sp>
        <p:nvSpPr>
          <p:cNvPr id="2" name="TextBox 1">
            <a:extLst>
              <a:ext uri="{FF2B5EF4-FFF2-40B4-BE49-F238E27FC236}">
                <a16:creationId xmlns:a16="http://schemas.microsoft.com/office/drawing/2014/main" id="{8F5DB821-A2A6-D001-3262-6F5D9D061215}"/>
              </a:ext>
            </a:extLst>
          </p:cNvPr>
          <p:cNvSpPr txBox="1"/>
          <p:nvPr/>
        </p:nvSpPr>
        <p:spPr>
          <a:xfrm>
            <a:off x="561974" y="1107044"/>
            <a:ext cx="4528804" cy="369332"/>
          </a:xfrm>
          <a:prstGeom prst="rect">
            <a:avLst/>
          </a:prstGeom>
          <a:noFill/>
        </p:spPr>
        <p:txBody>
          <a:bodyPr wrap="none" rtlCol="0">
            <a:spAutoFit/>
          </a:bodyPr>
          <a:lstStyle/>
          <a:p>
            <a:r>
              <a:rPr lang="en-US" b="1" spc="150" dirty="0">
                <a:solidFill>
                  <a:srgbClr val="FFFF00"/>
                </a:solidFill>
                <a:latin typeface="SF Pro Display" pitchFamily="50" charset="0"/>
                <a:ea typeface="SF Pro Display" pitchFamily="50" charset="0"/>
                <a:cs typeface="SF Pro Display" pitchFamily="50" charset="0"/>
              </a:rPr>
              <a:t>1. </a:t>
            </a:r>
            <a:r>
              <a:rPr lang="en-US" b="1" spc="150" dirty="0" err="1">
                <a:solidFill>
                  <a:srgbClr val="FFFF00"/>
                </a:solidFill>
                <a:latin typeface="SF Pro Display" pitchFamily="50" charset="0"/>
                <a:ea typeface="SF Pro Display" pitchFamily="50" charset="0"/>
                <a:cs typeface="SF Pro Display" pitchFamily="50" charset="0"/>
              </a:rPr>
              <a:t>Đối</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với</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hệ</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điều</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hành</a:t>
            </a:r>
            <a:r>
              <a:rPr lang="en-US" b="1" spc="150" dirty="0">
                <a:solidFill>
                  <a:srgbClr val="FFFF00"/>
                </a:solidFill>
                <a:latin typeface="SF Pro Display" pitchFamily="50" charset="0"/>
                <a:ea typeface="SF Pro Display" pitchFamily="50" charset="0"/>
                <a:cs typeface="SF Pro Display" pitchFamily="50" charset="0"/>
              </a:rPr>
              <a:t> IOS (</a:t>
            </a:r>
            <a:r>
              <a:rPr lang="en-US" b="1" spc="150" dirty="0" err="1">
                <a:solidFill>
                  <a:srgbClr val="FFFF00"/>
                </a:solidFill>
                <a:latin typeface="SF Pro Display" pitchFamily="50" charset="0"/>
                <a:ea typeface="SF Pro Display" pitchFamily="50" charset="0"/>
                <a:cs typeface="SF Pro Display" pitchFamily="50" charset="0"/>
              </a:rPr>
              <a:t>Iphone</a:t>
            </a:r>
            <a:r>
              <a:rPr lang="en-US" b="1" spc="150" dirty="0">
                <a:solidFill>
                  <a:srgbClr val="FFFF00"/>
                </a:solidFill>
                <a:latin typeface="SF Pro Display" pitchFamily="50" charset="0"/>
                <a:ea typeface="SF Pro Display" pitchFamily="50" charset="0"/>
                <a:cs typeface="SF Pro Display" pitchFamily="50" charset="0"/>
              </a:rPr>
              <a:t>)</a:t>
            </a:r>
          </a:p>
        </p:txBody>
      </p:sp>
      <p:sp>
        <p:nvSpPr>
          <p:cNvPr id="4" name="TextBox 3">
            <a:extLst>
              <a:ext uri="{FF2B5EF4-FFF2-40B4-BE49-F238E27FC236}">
                <a16:creationId xmlns:a16="http://schemas.microsoft.com/office/drawing/2014/main" id="{688471BB-2551-6043-52A4-49C4338D3754}"/>
              </a:ext>
            </a:extLst>
          </p:cNvPr>
          <p:cNvSpPr txBox="1"/>
          <p:nvPr/>
        </p:nvSpPr>
        <p:spPr>
          <a:xfrm>
            <a:off x="1107801" y="1714026"/>
            <a:ext cx="5177175" cy="369332"/>
          </a:xfrm>
          <a:prstGeom prst="rect">
            <a:avLst/>
          </a:prstGeom>
          <a:noFill/>
        </p:spPr>
        <p:txBody>
          <a:bodyPr wrap="square">
            <a:spAutoFit/>
          </a:bodyPr>
          <a:lstStyle/>
          <a:p>
            <a:pPr indent="457200" algn="just">
              <a:spcAft>
                <a:spcPts val="600"/>
              </a:spcAft>
            </a:pP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Appstore</a:t>
            </a:r>
          </a:p>
        </p:txBody>
      </p:sp>
      <p:sp>
        <p:nvSpPr>
          <p:cNvPr id="6" name="TextBox 5">
            <a:extLst>
              <a:ext uri="{FF2B5EF4-FFF2-40B4-BE49-F238E27FC236}">
                <a16:creationId xmlns:a16="http://schemas.microsoft.com/office/drawing/2014/main" id="{A26855F0-60D5-395A-350B-A61CD0B059F4}"/>
              </a:ext>
            </a:extLst>
          </p:cNvPr>
          <p:cNvSpPr txBox="1"/>
          <p:nvPr/>
        </p:nvSpPr>
        <p:spPr>
          <a:xfrm>
            <a:off x="1488185" y="3182065"/>
            <a:ext cx="3826283" cy="646331"/>
          </a:xfrm>
          <a:prstGeom prst="rect">
            <a:avLst/>
          </a:prstGeom>
          <a:noFill/>
        </p:spPr>
        <p:txBody>
          <a:bodyPr wrap="square">
            <a:spAutoFit/>
          </a:bodyPr>
          <a:lstStyle/>
          <a:p>
            <a:r>
              <a:rPr lang="en-US" sz="1800" dirty="0" err="1">
                <a:solidFill>
                  <a:schemeClr val="bg1"/>
                </a:solidFill>
                <a:effectLst/>
                <a:latin typeface="Times New Roman" panose="02020603050405020304" pitchFamily="18" charset="0"/>
                <a:ea typeface="Calibri" panose="020F0502020204030204" pitchFamily="34" charset="0"/>
              </a:rPr>
              <a:t>Bước</a:t>
            </a:r>
            <a:r>
              <a:rPr lang="en-US" sz="1800" dirty="0">
                <a:solidFill>
                  <a:schemeClr val="bg1"/>
                </a:solidFill>
                <a:effectLst/>
                <a:latin typeface="Times New Roman" panose="02020603050405020304" pitchFamily="18" charset="0"/>
                <a:ea typeface="Calibri" panose="020F0502020204030204" pitchFamily="34" charset="0"/>
              </a:rPr>
              <a:t> 2: </a:t>
            </a:r>
            <a:r>
              <a:rPr lang="en-US" sz="1800" dirty="0" err="1">
                <a:solidFill>
                  <a:schemeClr val="bg1"/>
                </a:solidFill>
                <a:effectLst/>
                <a:latin typeface="Times New Roman" panose="02020603050405020304" pitchFamily="18" charset="0"/>
                <a:ea typeface="Calibri" panose="020F0502020204030204" pitchFamily="34" charset="0"/>
              </a:rPr>
              <a:t>Tìm</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kiếm</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VNeID</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và</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chọn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Nhận</a:t>
            </a:r>
            <a:r>
              <a:rPr lang="en-US" sz="1800" dirty="0">
                <a:solidFill>
                  <a:schemeClr val="bg1"/>
                </a:solidFill>
                <a:effectLst/>
                <a:latin typeface="Times New Roman" panose="02020603050405020304" pitchFamily="18" charset="0"/>
                <a:ea typeface="Calibri" panose="020F0502020204030204" pitchFamily="34" charset="0"/>
              </a:rPr>
              <a:t>”.</a:t>
            </a:r>
            <a:endParaRPr lang="en-US" dirty="0">
              <a:solidFill>
                <a:schemeClr val="bg1"/>
              </a:solidFill>
            </a:endParaRPr>
          </a:p>
        </p:txBody>
      </p:sp>
      <p:pic>
        <p:nvPicPr>
          <p:cNvPr id="10" name="Picture 9">
            <a:extLst>
              <a:ext uri="{FF2B5EF4-FFF2-40B4-BE49-F238E27FC236}">
                <a16:creationId xmlns:a16="http://schemas.microsoft.com/office/drawing/2014/main" id="{33E734DE-21F1-4C2D-E0DB-0399A1F77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3415" y="2847353"/>
            <a:ext cx="2833402" cy="2833402"/>
          </a:xfrm>
          <a:prstGeom prst="rect">
            <a:avLst/>
          </a:prstGeom>
        </p:spPr>
      </p:pic>
      <p:pic>
        <p:nvPicPr>
          <p:cNvPr id="14" name="Picture 13">
            <a:extLst>
              <a:ext uri="{FF2B5EF4-FFF2-40B4-BE49-F238E27FC236}">
                <a16:creationId xmlns:a16="http://schemas.microsoft.com/office/drawing/2014/main" id="{FCDAFB95-1883-AB3D-E69B-27BF8397AF3C}"/>
              </a:ext>
            </a:extLst>
          </p:cNvPr>
          <p:cNvPicPr>
            <a:picLocks noChangeAspect="1"/>
          </p:cNvPicPr>
          <p:nvPr/>
        </p:nvPicPr>
        <p:blipFill rotWithShape="1">
          <a:blip r:embed="rId3">
            <a:extLst>
              <a:ext uri="{28A0092B-C50C-407E-A947-70E740481C1C}">
                <a14:useLocalDpi xmlns:a14="http://schemas.microsoft.com/office/drawing/2010/main" val="0"/>
              </a:ext>
            </a:extLst>
          </a:blip>
          <a:srcRect t="6026" r="66634" b="80609"/>
          <a:stretch/>
        </p:blipFill>
        <p:spPr>
          <a:xfrm>
            <a:off x="2884563" y="2161104"/>
            <a:ext cx="1057357" cy="916544"/>
          </a:xfrm>
          <a:prstGeom prst="rect">
            <a:avLst/>
          </a:prstGeom>
        </p:spPr>
      </p:pic>
      <p:pic>
        <p:nvPicPr>
          <p:cNvPr id="16" name="Picture 15">
            <a:extLst>
              <a:ext uri="{FF2B5EF4-FFF2-40B4-BE49-F238E27FC236}">
                <a16:creationId xmlns:a16="http://schemas.microsoft.com/office/drawing/2014/main" id="{45DBB38C-CF52-7E3B-5FAA-C57398C610C6}"/>
              </a:ext>
            </a:extLst>
          </p:cNvPr>
          <p:cNvPicPr>
            <a:picLocks noChangeAspect="1"/>
          </p:cNvPicPr>
          <p:nvPr/>
        </p:nvPicPr>
        <p:blipFill rotWithShape="1">
          <a:blip r:embed="rId4">
            <a:extLst>
              <a:ext uri="{28A0092B-C50C-407E-A947-70E740481C1C}">
                <a14:useLocalDpi xmlns:a14="http://schemas.microsoft.com/office/drawing/2010/main" val="0"/>
              </a:ext>
            </a:extLst>
          </a:blip>
          <a:srcRect t="278" r="406" b="74583"/>
          <a:stretch/>
        </p:blipFill>
        <p:spPr>
          <a:xfrm>
            <a:off x="1835183" y="4176355"/>
            <a:ext cx="3156116" cy="1724022"/>
          </a:xfrm>
          <a:prstGeom prst="rect">
            <a:avLst/>
          </a:prstGeom>
        </p:spPr>
      </p:pic>
      <p:sp>
        <p:nvSpPr>
          <p:cNvPr id="17" name="TextBox 16">
            <a:extLst>
              <a:ext uri="{FF2B5EF4-FFF2-40B4-BE49-F238E27FC236}">
                <a16:creationId xmlns:a16="http://schemas.microsoft.com/office/drawing/2014/main" id="{7E16682A-2E15-5C4F-81DF-28AB57020C32}"/>
              </a:ext>
            </a:extLst>
          </p:cNvPr>
          <p:cNvSpPr txBox="1"/>
          <p:nvPr/>
        </p:nvSpPr>
        <p:spPr>
          <a:xfrm>
            <a:off x="6623783" y="1760192"/>
            <a:ext cx="5071871" cy="646331"/>
          </a:xfrm>
          <a:prstGeom prst="rect">
            <a:avLst/>
          </a:prstGeom>
          <a:noFill/>
        </p:spPr>
        <p:txBody>
          <a:bodyPr wrap="square">
            <a:spAutoFit/>
          </a:bodyPr>
          <a:lstStyle/>
          <a:p>
            <a:pPr algn="just"/>
            <a:r>
              <a:rPr lang="en-US" sz="1800" dirty="0" err="1">
                <a:solidFill>
                  <a:schemeClr val="bg1"/>
                </a:solidFill>
                <a:effectLst/>
                <a:latin typeface="Times New Roman" panose="02020603050405020304" pitchFamily="18" charset="0"/>
                <a:ea typeface="Calibri" panose="020F0502020204030204" pitchFamily="34" charset="0"/>
              </a:rPr>
              <a:t>Hoặc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sử</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tính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năng</a:t>
            </a:r>
            <a:r>
              <a:rPr lang="en-US" sz="1800" dirty="0">
                <a:solidFill>
                  <a:schemeClr val="bg1"/>
                </a:solidFill>
                <a:effectLst/>
                <a:latin typeface="Times New Roman" panose="02020603050405020304" pitchFamily="18" charset="0"/>
                <a:ea typeface="Calibri" panose="020F0502020204030204" pitchFamily="34" charset="0"/>
              </a:rPr>
              <a:t> Camera </a:t>
            </a:r>
            <a:r>
              <a:rPr lang="en-US" sz="1800" dirty="0" err="1">
                <a:solidFill>
                  <a:schemeClr val="bg1"/>
                </a:solidFill>
                <a:effectLst/>
                <a:latin typeface="Times New Roman" panose="02020603050405020304" pitchFamily="18" charset="0"/>
                <a:ea typeface="Calibri" panose="020F0502020204030204" pitchFamily="34" charset="0"/>
              </a:rPr>
              <a:t>của</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thoại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để</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quét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mã</a:t>
            </a:r>
            <a:r>
              <a:rPr lang="en-US" sz="1800" dirty="0">
                <a:solidFill>
                  <a:schemeClr val="bg1"/>
                </a:solidFill>
                <a:effectLst/>
                <a:latin typeface="Times New Roman" panose="02020603050405020304" pitchFamily="18" charset="0"/>
                <a:ea typeface="Calibri" panose="020F0502020204030204" pitchFamily="34" charset="0"/>
              </a:rPr>
              <a:t> QR code </a:t>
            </a:r>
            <a:r>
              <a:rPr lang="en-US" sz="1800" dirty="0" err="1">
                <a:solidFill>
                  <a:schemeClr val="bg1"/>
                </a:solidFill>
                <a:effectLst/>
                <a:latin typeface="Times New Roman" panose="02020603050405020304" pitchFamily="18" charset="0"/>
                <a:ea typeface="Calibri" panose="020F0502020204030204" pitchFamily="34" charset="0"/>
              </a:rPr>
              <a:t>tải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về</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thoại</a:t>
            </a:r>
            <a:endParaRPr lang="en-US" dirty="0">
              <a:solidFill>
                <a:schemeClr val="bg1"/>
              </a:solidFill>
            </a:endParaRPr>
          </a:p>
        </p:txBody>
      </p:sp>
      <p:pic>
        <p:nvPicPr>
          <p:cNvPr id="11" name="Picture 10">
            <a:extLst>
              <a:ext uri="{FF2B5EF4-FFF2-40B4-BE49-F238E27FC236}">
                <a16:creationId xmlns:a16="http://schemas.microsoft.com/office/drawing/2014/main" id="{B8953232-C3A7-4E99-827D-A12748951C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368" y="1730840"/>
            <a:ext cx="369330" cy="369330"/>
          </a:xfrm>
          <a:prstGeom prst="rect">
            <a:avLst/>
          </a:prstGeom>
        </p:spPr>
      </p:pic>
      <p:pic>
        <p:nvPicPr>
          <p:cNvPr id="12" name="Picture 11">
            <a:extLst>
              <a:ext uri="{FF2B5EF4-FFF2-40B4-BE49-F238E27FC236}">
                <a16:creationId xmlns:a16="http://schemas.microsoft.com/office/drawing/2014/main" id="{47989AA2-FB2E-4D9D-98D6-BACF51A60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368" y="3320565"/>
            <a:ext cx="369330" cy="369330"/>
          </a:xfrm>
          <a:prstGeom prst="rect">
            <a:avLst/>
          </a:prstGeom>
        </p:spPr>
      </p:pic>
      <p:cxnSp>
        <p:nvCxnSpPr>
          <p:cNvPr id="13" name="Straight Connector 12">
            <a:extLst>
              <a:ext uri="{FF2B5EF4-FFF2-40B4-BE49-F238E27FC236}">
                <a16:creationId xmlns:a16="http://schemas.microsoft.com/office/drawing/2014/main" id="{C73C5A5D-DA24-4E96-A507-55B41471B05B}"/>
              </a:ext>
            </a:extLst>
          </p:cNvPr>
          <p:cNvCxnSpPr>
            <a:cxnSpLocks/>
          </p:cNvCxnSpPr>
          <p:nvPr/>
        </p:nvCxnSpPr>
        <p:spPr>
          <a:xfrm>
            <a:off x="5699760" y="1730840"/>
            <a:ext cx="0" cy="453390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782060AD-D330-4456-A7E5-95ECEE36AD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5050" y="1895742"/>
            <a:ext cx="369330" cy="369330"/>
          </a:xfrm>
          <a:prstGeom prst="rect">
            <a:avLst/>
          </a:prstGeom>
        </p:spPr>
      </p:pic>
    </p:spTree>
    <p:extLst>
      <p:ext uri="{BB962C8B-B14F-4D97-AF65-F5344CB8AC3E}">
        <p14:creationId xmlns:p14="http://schemas.microsoft.com/office/powerpoint/2010/main" val="62786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ppt_x"/>
                                          </p:val>
                                        </p:tav>
                                        <p:tav tm="100000">
                                          <p:val>
                                            <p:strVal val="#ppt_x"/>
                                          </p:val>
                                        </p:tav>
                                      </p:tavLst>
                                    </p:anim>
                                    <p:anim calcmode="lin" valueType="num">
                                      <p:cBhvr additive="base">
                                        <p:cTn id="45" dur="500" fill="hold"/>
                                        <p:tgtEl>
                                          <p:spTgt spid="1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9279528"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CÀI ĐẶT ỨNG DỤNG ĐỊNH DANH ĐIỆN TỬ (PHẦN MỀM </a:t>
            </a:r>
            <a:r>
              <a:rPr lang="en-US" b="1" spc="230" dirty="0" err="1">
                <a:solidFill>
                  <a:srgbClr val="FFFF00"/>
                </a:solidFill>
                <a:latin typeface="SF Pro Display" pitchFamily="50" charset="0"/>
                <a:ea typeface="SF Pro Display" pitchFamily="50" charset="0"/>
                <a:cs typeface="SF Pro Display" pitchFamily="50" charset="0"/>
              </a:rPr>
              <a:t>VNeID</a:t>
            </a:r>
            <a:r>
              <a:rPr lang="en-US" b="1" spc="230" dirty="0">
                <a:solidFill>
                  <a:srgbClr val="FFFF00"/>
                </a:solidFill>
                <a:latin typeface="SF Pro Display" pitchFamily="50" charset="0"/>
                <a:ea typeface="SF Pro Display" pitchFamily="50" charset="0"/>
                <a:cs typeface="SF Pro Display" pitchFamily="50" charset="0"/>
              </a:rPr>
              <a:t>)</a:t>
            </a:r>
          </a:p>
        </p:txBody>
      </p:sp>
      <p:sp>
        <p:nvSpPr>
          <p:cNvPr id="2" name="TextBox 1">
            <a:extLst>
              <a:ext uri="{FF2B5EF4-FFF2-40B4-BE49-F238E27FC236}">
                <a16:creationId xmlns:a16="http://schemas.microsoft.com/office/drawing/2014/main" id="{8F5DB821-A2A6-D001-3262-6F5D9D061215}"/>
              </a:ext>
            </a:extLst>
          </p:cNvPr>
          <p:cNvSpPr txBox="1"/>
          <p:nvPr/>
        </p:nvSpPr>
        <p:spPr>
          <a:xfrm>
            <a:off x="561974" y="1107044"/>
            <a:ext cx="9419695" cy="369332"/>
          </a:xfrm>
          <a:prstGeom prst="rect">
            <a:avLst/>
          </a:prstGeom>
          <a:noFill/>
        </p:spPr>
        <p:txBody>
          <a:bodyPr wrap="none" rtlCol="0">
            <a:spAutoFit/>
          </a:bodyPr>
          <a:lstStyle/>
          <a:p>
            <a:r>
              <a:rPr lang="en-US" b="1" spc="150" dirty="0">
                <a:solidFill>
                  <a:srgbClr val="FFFF00"/>
                </a:solidFill>
                <a:latin typeface="SF Pro Display" pitchFamily="50" charset="0"/>
                <a:ea typeface="SF Pro Display" pitchFamily="50" charset="0"/>
                <a:cs typeface="SF Pro Display" pitchFamily="50" charset="0"/>
              </a:rPr>
              <a:t>2. </a:t>
            </a:r>
            <a:r>
              <a:rPr lang="en-US" b="1" spc="150" dirty="0" err="1">
                <a:solidFill>
                  <a:srgbClr val="FFFF00"/>
                </a:solidFill>
                <a:latin typeface="SF Pro Display" pitchFamily="50" charset="0"/>
                <a:ea typeface="SF Pro Display" pitchFamily="50" charset="0"/>
                <a:cs typeface="SF Pro Display" pitchFamily="50" charset="0"/>
              </a:rPr>
              <a:t>Đối</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với</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hệ</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điều</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hành</a:t>
            </a:r>
            <a:r>
              <a:rPr lang="en-US" b="1" spc="150" dirty="0">
                <a:solidFill>
                  <a:srgbClr val="FFFF00"/>
                </a:solidFill>
                <a:latin typeface="SF Pro Display" pitchFamily="50" charset="0"/>
                <a:ea typeface="SF Pro Display" pitchFamily="50" charset="0"/>
                <a:cs typeface="SF Pro Display" pitchFamily="50" charset="0"/>
              </a:rPr>
              <a:t> Android (</a:t>
            </a:r>
            <a:r>
              <a:rPr lang="en-US" b="1" spc="150" dirty="0" err="1">
                <a:solidFill>
                  <a:srgbClr val="FFFF00"/>
                </a:solidFill>
                <a:latin typeface="SF Pro Display" pitchFamily="50" charset="0"/>
                <a:ea typeface="SF Pro Display" pitchFamily="50" charset="0"/>
                <a:cs typeface="SF Pro Display" pitchFamily="50" charset="0"/>
              </a:rPr>
              <a:t>các</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điện</a:t>
            </a:r>
            <a:r>
              <a:rPr lang="en-US" b="1" spc="150" dirty="0">
                <a:solidFill>
                  <a:srgbClr val="FFFF00"/>
                </a:solidFill>
                <a:latin typeface="SF Pro Display" pitchFamily="50" charset="0"/>
                <a:ea typeface="SF Pro Display" pitchFamily="50" charset="0"/>
                <a:cs typeface="SF Pro Display" pitchFamily="50" charset="0"/>
              </a:rPr>
              <a:t> </a:t>
            </a:r>
            <a:r>
              <a:rPr lang="en-US" b="1" spc="150" dirty="0" err="1">
                <a:solidFill>
                  <a:srgbClr val="FFFF00"/>
                </a:solidFill>
                <a:latin typeface="SF Pro Display" pitchFamily="50" charset="0"/>
                <a:ea typeface="SF Pro Display" pitchFamily="50" charset="0"/>
                <a:cs typeface="SF Pro Display" pitchFamily="50" charset="0"/>
              </a:rPr>
              <a:t>thoại</a:t>
            </a:r>
            <a:r>
              <a:rPr lang="en-US" b="1" spc="150" dirty="0">
                <a:solidFill>
                  <a:srgbClr val="FFFF00"/>
                </a:solidFill>
                <a:latin typeface="SF Pro Display" pitchFamily="50" charset="0"/>
                <a:ea typeface="SF Pro Display" pitchFamily="50" charset="0"/>
                <a:cs typeface="SF Pro Display" pitchFamily="50" charset="0"/>
              </a:rPr>
              <a:t> Samsung, Oppo, Xiaomi, Asus, ...)</a:t>
            </a:r>
          </a:p>
        </p:txBody>
      </p:sp>
      <p:sp>
        <p:nvSpPr>
          <p:cNvPr id="4" name="TextBox 3">
            <a:extLst>
              <a:ext uri="{FF2B5EF4-FFF2-40B4-BE49-F238E27FC236}">
                <a16:creationId xmlns:a16="http://schemas.microsoft.com/office/drawing/2014/main" id="{688471BB-2551-6043-52A4-49C4338D3754}"/>
              </a:ext>
            </a:extLst>
          </p:cNvPr>
          <p:cNvSpPr txBox="1"/>
          <p:nvPr/>
        </p:nvSpPr>
        <p:spPr>
          <a:xfrm>
            <a:off x="385758" y="1830195"/>
            <a:ext cx="5623505" cy="369332"/>
          </a:xfrm>
          <a:prstGeom prst="rect">
            <a:avLst/>
          </a:prstGeom>
          <a:noFill/>
        </p:spPr>
        <p:txBody>
          <a:bodyPr wrap="square">
            <a:spAutoFit/>
          </a:bodyPr>
          <a:lstStyle/>
          <a:p>
            <a:pPr indent="457200" algn="just">
              <a:spcAft>
                <a:spcPts val="600"/>
              </a:spcAft>
            </a:pP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Truy</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cập</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CHPlay ( Google Play)</a:t>
            </a:r>
            <a:endPar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A26855F0-60D5-395A-350B-A61CD0B059F4}"/>
              </a:ext>
            </a:extLst>
          </p:cNvPr>
          <p:cNvSpPr txBox="1"/>
          <p:nvPr/>
        </p:nvSpPr>
        <p:spPr>
          <a:xfrm>
            <a:off x="860209" y="3245732"/>
            <a:ext cx="4427873" cy="646331"/>
          </a:xfrm>
          <a:prstGeom prst="rect">
            <a:avLst/>
          </a:prstGeom>
          <a:noFill/>
        </p:spPr>
        <p:txBody>
          <a:bodyPr wrap="square">
            <a:spAutoFit/>
          </a:bodyPr>
          <a:lstStyle/>
          <a:p>
            <a:r>
              <a:rPr lang="en-US" sz="1800" dirty="0" err="1">
                <a:solidFill>
                  <a:schemeClr val="bg1"/>
                </a:solidFill>
                <a:effectLst/>
                <a:latin typeface="Times New Roman" panose="02020603050405020304" pitchFamily="18" charset="0"/>
                <a:ea typeface="Calibri" panose="020F0502020204030204" pitchFamily="34" charset="0"/>
              </a:rPr>
              <a:t>Bước</a:t>
            </a:r>
            <a:r>
              <a:rPr lang="en-US" sz="1800" dirty="0">
                <a:solidFill>
                  <a:schemeClr val="bg1"/>
                </a:solidFill>
                <a:effectLst/>
                <a:latin typeface="Times New Roman" panose="02020603050405020304" pitchFamily="18" charset="0"/>
                <a:ea typeface="Calibri" panose="020F0502020204030204" pitchFamily="34" charset="0"/>
              </a:rPr>
              <a:t> 2: </a:t>
            </a:r>
            <a:r>
              <a:rPr lang="en-US" sz="1800" dirty="0" err="1">
                <a:solidFill>
                  <a:schemeClr val="bg1"/>
                </a:solidFill>
                <a:effectLst/>
                <a:latin typeface="Times New Roman" panose="02020603050405020304" pitchFamily="18" charset="0"/>
                <a:ea typeface="Calibri" panose="020F0502020204030204" pitchFamily="34" charset="0"/>
              </a:rPr>
              <a:t>Tìm</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kiếm</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VNeID</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và</a:t>
            </a:r>
            <a:r>
              <a:rPr lang="en-US" sz="1800" dirty="0">
                <a:solidFill>
                  <a:schemeClr val="bg1"/>
                </a:solidFill>
                <a:effectLst/>
                <a:latin typeface="Times New Roman" panose="02020603050405020304" pitchFamily="18" charset="0"/>
                <a:ea typeface="Calibri" panose="020F0502020204030204" pitchFamily="34" charset="0"/>
              </a:rPr>
              <a:t> </a:t>
            </a:r>
            <a:r>
              <a:rPr lang="en-US" sz="1800" err="1">
                <a:solidFill>
                  <a:schemeClr val="bg1"/>
                </a:solidFill>
                <a:effectLst/>
                <a:latin typeface="Times New Roman" panose="02020603050405020304" pitchFamily="18" charset="0"/>
                <a:ea typeface="Calibri" panose="020F0502020204030204" pitchFamily="34" charset="0"/>
              </a:rPr>
              <a:t>chọn</a:t>
            </a:r>
            <a:r>
              <a:rPr lang="en-US" sz="1800">
                <a:solidFill>
                  <a:schemeClr val="bg1"/>
                </a:solidFill>
                <a:effectLst/>
                <a:latin typeface="Times New Roman" panose="02020603050405020304" pitchFamily="18" charset="0"/>
                <a:ea typeface="Calibri" panose="020F0502020204030204" pitchFamily="34" charset="0"/>
              </a:rPr>
              <a:t> “Cài đặt”.</a:t>
            </a:r>
            <a:endParaRPr lang="en-US" dirty="0">
              <a:solidFill>
                <a:schemeClr val="bg1"/>
              </a:solidFill>
            </a:endParaRPr>
          </a:p>
        </p:txBody>
      </p:sp>
      <p:sp>
        <p:nvSpPr>
          <p:cNvPr id="17" name="TextBox 16">
            <a:extLst>
              <a:ext uri="{FF2B5EF4-FFF2-40B4-BE49-F238E27FC236}">
                <a16:creationId xmlns:a16="http://schemas.microsoft.com/office/drawing/2014/main" id="{7E16682A-2E15-5C4F-81DF-28AB57020C32}"/>
              </a:ext>
            </a:extLst>
          </p:cNvPr>
          <p:cNvSpPr txBox="1"/>
          <p:nvPr/>
        </p:nvSpPr>
        <p:spPr>
          <a:xfrm>
            <a:off x="6775577" y="1777004"/>
            <a:ext cx="5071871" cy="646331"/>
          </a:xfrm>
          <a:prstGeom prst="rect">
            <a:avLst/>
          </a:prstGeom>
          <a:noFill/>
        </p:spPr>
        <p:txBody>
          <a:bodyPr wrap="square">
            <a:spAutoFit/>
          </a:bodyPr>
          <a:lstStyle/>
          <a:p>
            <a:pPr algn="just"/>
            <a:r>
              <a:rPr lang="en-US" sz="1800" dirty="0" err="1">
                <a:solidFill>
                  <a:schemeClr val="bg1"/>
                </a:solidFill>
                <a:effectLst/>
                <a:latin typeface="Times New Roman" panose="02020603050405020304" pitchFamily="18" charset="0"/>
                <a:ea typeface="Calibri" panose="020F0502020204030204" pitchFamily="34" charset="0"/>
              </a:rPr>
              <a:t>Hoặc</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sử</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tính</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năng</a:t>
            </a:r>
            <a:r>
              <a:rPr lang="en-US" sz="1800" dirty="0">
                <a:solidFill>
                  <a:schemeClr val="bg1"/>
                </a:solidFill>
                <a:effectLst/>
                <a:latin typeface="Times New Roman" panose="02020603050405020304" pitchFamily="18" charset="0"/>
                <a:ea typeface="Calibri" panose="020F0502020204030204" pitchFamily="34" charset="0"/>
              </a:rPr>
              <a:t> Camera </a:t>
            </a:r>
            <a:r>
              <a:rPr lang="en-US" sz="1800" dirty="0" err="1">
                <a:solidFill>
                  <a:schemeClr val="bg1"/>
                </a:solidFill>
                <a:effectLst/>
                <a:latin typeface="Times New Roman" panose="02020603050405020304" pitchFamily="18" charset="0"/>
                <a:ea typeface="Calibri" panose="020F0502020204030204" pitchFamily="34" charset="0"/>
              </a:rPr>
              <a:t>của</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thoại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để</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quét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mã</a:t>
            </a:r>
            <a:r>
              <a:rPr lang="en-US" sz="1800" dirty="0">
                <a:solidFill>
                  <a:schemeClr val="bg1"/>
                </a:solidFill>
                <a:effectLst/>
                <a:latin typeface="Times New Roman" panose="02020603050405020304" pitchFamily="18" charset="0"/>
                <a:ea typeface="Calibri" panose="020F0502020204030204" pitchFamily="34" charset="0"/>
              </a:rPr>
              <a:t> QR code </a:t>
            </a:r>
            <a:r>
              <a:rPr lang="en-US" sz="1800" dirty="0" err="1">
                <a:solidFill>
                  <a:schemeClr val="bg1"/>
                </a:solidFill>
                <a:effectLst/>
                <a:latin typeface="Times New Roman" panose="02020603050405020304" pitchFamily="18" charset="0"/>
                <a:ea typeface="Calibri" panose="020F0502020204030204" pitchFamily="34" charset="0"/>
              </a:rPr>
              <a:t>tải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về</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thoại</a:t>
            </a:r>
            <a:endParaRPr lang="en-US" dirty="0">
              <a:solidFill>
                <a:schemeClr val="bg1"/>
              </a:solidFill>
            </a:endParaRPr>
          </a:p>
        </p:txBody>
      </p:sp>
      <p:pic>
        <p:nvPicPr>
          <p:cNvPr id="11" name="Picture 10">
            <a:extLst>
              <a:ext uri="{FF2B5EF4-FFF2-40B4-BE49-F238E27FC236}">
                <a16:creationId xmlns:a16="http://schemas.microsoft.com/office/drawing/2014/main" id="{B8953232-C3A7-4E99-827D-A12748951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758" y="1839988"/>
            <a:ext cx="369330" cy="369330"/>
          </a:xfrm>
          <a:prstGeom prst="rect">
            <a:avLst/>
          </a:prstGeom>
        </p:spPr>
      </p:pic>
      <p:pic>
        <p:nvPicPr>
          <p:cNvPr id="12" name="Picture 11">
            <a:extLst>
              <a:ext uri="{FF2B5EF4-FFF2-40B4-BE49-F238E27FC236}">
                <a16:creationId xmlns:a16="http://schemas.microsoft.com/office/drawing/2014/main" id="{47989AA2-FB2E-4D9D-98D6-BACF51A601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28" y="3320565"/>
            <a:ext cx="369330" cy="369330"/>
          </a:xfrm>
          <a:prstGeom prst="rect">
            <a:avLst/>
          </a:prstGeom>
        </p:spPr>
      </p:pic>
      <p:cxnSp>
        <p:nvCxnSpPr>
          <p:cNvPr id="13" name="Straight Connector 12">
            <a:extLst>
              <a:ext uri="{FF2B5EF4-FFF2-40B4-BE49-F238E27FC236}">
                <a16:creationId xmlns:a16="http://schemas.microsoft.com/office/drawing/2014/main" id="{C73C5A5D-DA24-4E96-A507-55B41471B05B}"/>
              </a:ext>
            </a:extLst>
          </p:cNvPr>
          <p:cNvCxnSpPr>
            <a:cxnSpLocks/>
          </p:cNvCxnSpPr>
          <p:nvPr/>
        </p:nvCxnSpPr>
        <p:spPr>
          <a:xfrm>
            <a:off x="6045022" y="1730840"/>
            <a:ext cx="0" cy="4533900"/>
          </a:xfrm>
          <a:prstGeom prst="line">
            <a:avLst/>
          </a:prstGeom>
          <a:ln w="19050">
            <a:solidFill>
              <a:schemeClr val="bg1"/>
            </a:solidFill>
            <a:prstDash val="dash"/>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782060AD-D330-4456-A7E5-95ECEE36AD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570" y="1894846"/>
            <a:ext cx="369330" cy="369330"/>
          </a:xfrm>
          <a:prstGeom prst="rect">
            <a:avLst/>
          </a:prstGeom>
        </p:spPr>
      </p:pic>
      <p:pic>
        <p:nvPicPr>
          <p:cNvPr id="18" name="Picture 17">
            <a:extLst>
              <a:ext uri="{FF2B5EF4-FFF2-40B4-BE49-F238E27FC236}">
                <a16:creationId xmlns:a16="http://schemas.microsoft.com/office/drawing/2014/main" id="{5A6A34AD-5F31-491B-B201-D0179C32A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551" y="2326861"/>
            <a:ext cx="1357187" cy="866369"/>
          </a:xfrm>
          <a:prstGeom prst="rect">
            <a:avLst/>
          </a:prstGeom>
        </p:spPr>
      </p:pic>
      <p:pic>
        <p:nvPicPr>
          <p:cNvPr id="19" name="Picture 18">
            <a:extLst>
              <a:ext uri="{FF2B5EF4-FFF2-40B4-BE49-F238E27FC236}">
                <a16:creationId xmlns:a16="http://schemas.microsoft.com/office/drawing/2014/main" id="{CADA389A-9730-4173-9CA7-0C0B0638E6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464077" y="2759654"/>
            <a:ext cx="2833402" cy="2833402"/>
          </a:xfrm>
          <a:prstGeom prst="rect">
            <a:avLst/>
          </a:prstGeom>
        </p:spPr>
      </p:pic>
      <p:pic>
        <p:nvPicPr>
          <p:cNvPr id="3" name="Picture 2">
            <a:extLst>
              <a:ext uri="{FF2B5EF4-FFF2-40B4-BE49-F238E27FC236}">
                <a16:creationId xmlns:a16="http://schemas.microsoft.com/office/drawing/2014/main" id="{08080E52-2E2C-B122-3D9B-E4CFFDC83F76}"/>
              </a:ext>
            </a:extLst>
          </p:cNvPr>
          <p:cNvPicPr>
            <a:picLocks/>
          </p:cNvPicPr>
          <p:nvPr/>
        </p:nvPicPr>
        <p:blipFill rotWithShape="1">
          <a:blip r:embed="rId5">
            <a:extLst>
              <a:ext uri="{28A0092B-C50C-407E-A947-70E740481C1C}">
                <a14:useLocalDpi xmlns:a14="http://schemas.microsoft.com/office/drawing/2010/main" val="0"/>
              </a:ext>
            </a:extLst>
          </a:blip>
          <a:srcRect r="56006" b="19882"/>
          <a:stretch/>
        </p:blipFill>
        <p:spPr bwMode="auto">
          <a:xfrm>
            <a:off x="2238296" y="4176355"/>
            <a:ext cx="2081773" cy="2430391"/>
          </a:xfrm>
          <a:prstGeom prst="rect">
            <a:avLst/>
          </a:prstGeom>
          <a:noFill/>
          <a:ln>
            <a:noFill/>
          </a:ln>
        </p:spPr>
      </p:pic>
    </p:spTree>
    <p:extLst>
      <p:ext uri="{BB962C8B-B14F-4D97-AF65-F5344CB8AC3E}">
        <p14:creationId xmlns:p14="http://schemas.microsoft.com/office/powerpoint/2010/main" val="321847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par>
                                <p:cTn id="32" presetID="14" presetClass="entr" presetSubtype="1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randombar(horizontal)">
                                      <p:cBhvr>
                                        <p:cTn id="34" dur="500"/>
                                        <p:tgtEl>
                                          <p:spTgt spid="19"/>
                                        </p:tgtEl>
                                      </p:cBhvr>
                                    </p:animEffect>
                                  </p:childTnLst>
                                </p:cTn>
                              </p:par>
                              <p:par>
                                <p:cTn id="35" presetID="14" presetClass="entr" presetSubtype="1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randombar(horizontal)">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60694A8-C7D2-21CE-82F3-38DBAC9554A9}"/>
              </a:ext>
            </a:extLst>
          </p:cNvPr>
          <p:cNvCxnSpPr/>
          <p:nvPr/>
        </p:nvCxnSpPr>
        <p:spPr>
          <a:xfrm>
            <a:off x="0" y="904875"/>
            <a:ext cx="121920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60A274C-8504-CD5B-9121-13AC19D016CA}"/>
              </a:ext>
            </a:extLst>
          </p:cNvPr>
          <p:cNvSpPr txBox="1"/>
          <p:nvPr/>
        </p:nvSpPr>
        <p:spPr>
          <a:xfrm>
            <a:off x="314325" y="333375"/>
            <a:ext cx="7066037" cy="369332"/>
          </a:xfrm>
          <a:prstGeom prst="rect">
            <a:avLst/>
          </a:prstGeom>
          <a:noFill/>
        </p:spPr>
        <p:txBody>
          <a:bodyPr wrap="none" rtlCol="0">
            <a:spAutoFit/>
          </a:bodyPr>
          <a:lstStyle/>
          <a:p>
            <a:r>
              <a:rPr lang="en-US" b="1" spc="230" dirty="0">
                <a:solidFill>
                  <a:srgbClr val="FFFF00"/>
                </a:solidFill>
                <a:latin typeface="SF Pro Display" pitchFamily="50" charset="0"/>
                <a:ea typeface="SF Pro Display" pitchFamily="50" charset="0"/>
                <a:cs typeface="SF Pro Display" pitchFamily="50" charset="0"/>
              </a:rPr>
              <a:t>HƯỚNG DẪN ĐĂNG KÝ TÀI </a:t>
            </a:r>
            <a:r>
              <a:rPr lang="en-US" b="1" spc="230">
                <a:solidFill>
                  <a:srgbClr val="FFFF00"/>
                </a:solidFill>
                <a:latin typeface="SF Pro Display" pitchFamily="50" charset="0"/>
                <a:ea typeface="SF Pro Display" pitchFamily="50" charset="0"/>
                <a:cs typeface="SF Pro Display" pitchFamily="50" charset="0"/>
              </a:rPr>
              <a:t>KHOẢN ỨNG DỤNG VNeID</a:t>
            </a:r>
            <a:endParaRPr lang="en-US" b="1" spc="230" dirty="0">
              <a:solidFill>
                <a:srgbClr val="FFFF00"/>
              </a:solidFill>
              <a:latin typeface="SF Pro Display" pitchFamily="50" charset="0"/>
              <a:ea typeface="SF Pro Display" pitchFamily="50" charset="0"/>
              <a:cs typeface="SF Pro Display" pitchFamily="50" charset="0"/>
            </a:endParaRPr>
          </a:p>
        </p:txBody>
      </p:sp>
      <p:sp>
        <p:nvSpPr>
          <p:cNvPr id="4" name="TextBox 3">
            <a:extLst>
              <a:ext uri="{FF2B5EF4-FFF2-40B4-BE49-F238E27FC236}">
                <a16:creationId xmlns:a16="http://schemas.microsoft.com/office/drawing/2014/main" id="{E720AF21-D22B-494F-5754-EEC7F9616A45}"/>
              </a:ext>
            </a:extLst>
          </p:cNvPr>
          <p:cNvSpPr txBox="1"/>
          <p:nvPr/>
        </p:nvSpPr>
        <p:spPr>
          <a:xfrm>
            <a:off x="619506" y="1202456"/>
            <a:ext cx="4153662" cy="1200329"/>
          </a:xfrm>
          <a:prstGeom prst="rect">
            <a:avLst/>
          </a:prstGeom>
          <a:noFill/>
        </p:spPr>
        <p:txBody>
          <a:bodyPr wrap="square">
            <a:spAutoFit/>
          </a:bodyPr>
          <a:lstStyle/>
          <a:p>
            <a:pPr marL="457200" algn="just">
              <a:spcAft>
                <a:spcPts val="600"/>
              </a:spcAft>
            </a:pP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Bước</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VNeID</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Chọn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điền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điện</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thoại</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bấm</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Đăng</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ký</a:t>
            </a:r>
            <a:r>
              <a:rPr lang="en-US" sz="1800" kern="1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a:extLst>
              <a:ext uri="{FF2B5EF4-FFF2-40B4-BE49-F238E27FC236}">
                <a16:creationId xmlns:a16="http://schemas.microsoft.com/office/drawing/2014/main" id="{7463A9FD-EA44-8C84-195A-B37353E3645B}"/>
              </a:ext>
            </a:extLst>
          </p:cNvPr>
          <p:cNvSpPr txBox="1"/>
          <p:nvPr/>
        </p:nvSpPr>
        <p:spPr>
          <a:xfrm>
            <a:off x="5535168" y="1185638"/>
            <a:ext cx="6398733" cy="1477328"/>
          </a:xfrm>
          <a:prstGeom prst="rect">
            <a:avLst/>
          </a:prstGeom>
          <a:noFill/>
        </p:spPr>
        <p:txBody>
          <a:bodyPr wrap="square">
            <a:spAutoFit/>
          </a:bodyPr>
          <a:lstStyle/>
          <a:p>
            <a:pPr algn="just"/>
            <a:r>
              <a:rPr lang="en-US" sz="1800" dirty="0" err="1">
                <a:solidFill>
                  <a:schemeClr val="bg1"/>
                </a:solidFill>
                <a:effectLst/>
                <a:latin typeface="Times New Roman" panose="02020603050405020304" pitchFamily="18" charset="0"/>
                <a:ea typeface="Calibri" panose="020F0502020204030204" pitchFamily="34" charset="0"/>
              </a:rPr>
              <a:t>Bước</a:t>
            </a:r>
            <a:r>
              <a:rPr lang="en-US" sz="1800" dirty="0">
                <a:solidFill>
                  <a:schemeClr val="bg1"/>
                </a:solidFill>
                <a:effectLst/>
                <a:latin typeface="Times New Roman" panose="02020603050405020304" pitchFamily="18" charset="0"/>
                <a:ea typeface="Calibri" panose="020F0502020204030204" pitchFamily="34" charset="0"/>
              </a:rPr>
              <a:t> 2: Sau </a:t>
            </a:r>
            <a:r>
              <a:rPr lang="en-US" sz="1800" dirty="0" err="1">
                <a:solidFill>
                  <a:schemeClr val="bg1"/>
                </a:solidFill>
                <a:effectLst/>
                <a:latin typeface="Times New Roman" panose="02020603050405020304" pitchFamily="18" charset="0"/>
                <a:ea typeface="Calibri" panose="020F0502020204030204" pitchFamily="34" charset="0"/>
              </a:rPr>
              <a:t>khi</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đăng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ký</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ứng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dụng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hiển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thị</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giao</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diện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để</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điền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thông</a:t>
            </a:r>
            <a:r>
              <a:rPr lang="en-US" sz="1800" dirty="0">
                <a:solidFill>
                  <a:schemeClr val="bg1"/>
                </a:solidFill>
                <a:effectLst/>
                <a:latin typeface="Times New Roman" panose="02020603050405020304" pitchFamily="18" charset="0"/>
                <a:ea typeface="Calibri" panose="020F0502020204030204" pitchFamily="34" charset="0"/>
              </a:rPr>
              <a:t> tin </a:t>
            </a:r>
            <a:r>
              <a:rPr lang="en-US" sz="1800" dirty="0" err="1">
                <a:solidFill>
                  <a:schemeClr val="bg1"/>
                </a:solidFill>
                <a:effectLst/>
                <a:latin typeface="Times New Roman" panose="02020603050405020304" pitchFamily="18" charset="0"/>
                <a:ea typeface="Calibri" panose="020F0502020204030204" pitchFamily="34" charset="0"/>
              </a:rPr>
              <a:t>cá</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nhân</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của</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công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dân</a:t>
            </a:r>
            <a:r>
              <a:rPr lang="en-US" sz="1800" dirty="0">
                <a:solidFill>
                  <a:schemeClr val="bg1"/>
                </a:solidFill>
                <a:effectLst/>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Đồng</a:t>
            </a:r>
            <a:r>
              <a:rPr lang="en-US" dirty="0">
                <a:solidFill>
                  <a:schemeClr val="bg1"/>
                </a:solidFill>
                <a:latin typeface="Times New Roman" panose="02020603050405020304" pitchFamily="18" charset="0"/>
                <a:ea typeface="Calibri" panose="020F0502020204030204" pitchFamily="34" charset="0"/>
              </a:rPr>
              <a:t> ý </a:t>
            </a:r>
            <a:r>
              <a:rPr lang="en-US" dirty="0" err="1">
                <a:solidFill>
                  <a:schemeClr val="bg1"/>
                </a:solidFill>
                <a:latin typeface="Times New Roman" panose="02020603050405020304" pitchFamily="18" charset="0"/>
                <a:ea typeface="Calibri" panose="020F0502020204030204" pitchFamily="34" charset="0"/>
              </a:rPr>
              <a:t>cho</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phép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ứng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dụng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truy</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cập</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vào</a:t>
            </a:r>
            <a:r>
              <a:rPr lang="en-US" dirty="0">
                <a:solidFill>
                  <a:schemeClr val="bg1"/>
                </a:solidFill>
                <a:latin typeface="Times New Roman" panose="02020603050405020304" pitchFamily="18" charset="0"/>
                <a:ea typeface="Calibri" panose="020F0502020204030204" pitchFamily="34" charset="0"/>
              </a:rPr>
              <a:t> Camera. Sau </a:t>
            </a:r>
            <a:r>
              <a:rPr lang="en-US" dirty="0" err="1">
                <a:solidFill>
                  <a:schemeClr val="bg1"/>
                </a:solidFill>
                <a:latin typeface="Times New Roman" panose="02020603050405020304" pitchFamily="18" charset="0"/>
                <a:ea typeface="Calibri" panose="020F0502020204030204" pitchFamily="34" charset="0"/>
              </a:rPr>
              <a:t>đó</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sử</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dụng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tính</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năng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đọc</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mã</a:t>
            </a:r>
            <a:r>
              <a:rPr lang="en-US" dirty="0">
                <a:solidFill>
                  <a:schemeClr val="bg1"/>
                </a:solidFill>
                <a:latin typeface="Times New Roman" panose="02020603050405020304" pitchFamily="18" charset="0"/>
                <a:ea typeface="Calibri" panose="020F0502020204030204" pitchFamily="34" charset="0"/>
              </a:rPr>
              <a:t> QR </a:t>
            </a:r>
            <a:r>
              <a:rPr lang="en-US" dirty="0" err="1">
                <a:solidFill>
                  <a:schemeClr val="bg1"/>
                </a:solidFill>
                <a:latin typeface="Times New Roman" panose="02020603050405020304" pitchFamily="18" charset="0"/>
                <a:ea typeface="Calibri" panose="020F0502020204030204" pitchFamily="34" charset="0"/>
              </a:rPr>
              <a:t>bằng</a:t>
            </a:r>
            <a:r>
              <a:rPr lang="en-US" dirty="0">
                <a:solidFill>
                  <a:schemeClr val="bg1"/>
                </a:solidFill>
                <a:latin typeface="Times New Roman" panose="02020603050405020304" pitchFamily="18" charset="0"/>
                <a:ea typeface="Calibri" panose="020F0502020204030204" pitchFamily="34" charset="0"/>
              </a:rPr>
              <a:t> Camera </a:t>
            </a:r>
            <a:r>
              <a:rPr lang="en-US" dirty="0" err="1">
                <a:solidFill>
                  <a:schemeClr val="bg1"/>
                </a:solidFill>
                <a:latin typeface="Times New Roman" panose="02020603050405020304" pitchFamily="18" charset="0"/>
                <a:ea typeface="Calibri" panose="020F0502020204030204" pitchFamily="34" charset="0"/>
              </a:rPr>
              <a:t>để</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tự</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động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điền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thông</a:t>
            </a:r>
            <a:r>
              <a:rPr lang="en-US" dirty="0">
                <a:solidFill>
                  <a:schemeClr val="bg1"/>
                </a:solidFill>
                <a:latin typeface="Times New Roman" panose="02020603050405020304" pitchFamily="18" charset="0"/>
                <a:ea typeface="Calibri" panose="020F0502020204030204" pitchFamily="34" charset="0"/>
              </a:rPr>
              <a:t> tin </a:t>
            </a:r>
            <a:r>
              <a:rPr lang="en-US" dirty="0" err="1">
                <a:solidFill>
                  <a:schemeClr val="bg1"/>
                </a:solidFill>
                <a:latin typeface="Times New Roman" panose="02020603050405020304" pitchFamily="18" charset="0"/>
                <a:ea typeface="Calibri" panose="020F0502020204030204" pitchFamily="34" charset="0"/>
              </a:rPr>
              <a:t>cá</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nhân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thông</a:t>
            </a:r>
            <a:r>
              <a:rPr lang="en-US" dirty="0">
                <a:solidFill>
                  <a:schemeClr val="bg1"/>
                </a:solidFill>
                <a:latin typeface="Times New Roman" panose="02020603050405020304" pitchFamily="18" charset="0"/>
                <a:ea typeface="Calibri" panose="020F0502020204030204" pitchFamily="34" charset="0"/>
              </a:rPr>
              <a:t> qua </a:t>
            </a:r>
            <a:r>
              <a:rPr lang="en-US" dirty="0" err="1">
                <a:solidFill>
                  <a:schemeClr val="bg1"/>
                </a:solidFill>
                <a:latin typeface="Times New Roman" panose="02020603050405020304" pitchFamily="18" charset="0"/>
                <a:ea typeface="Calibri" panose="020F0502020204030204" pitchFamily="34" charset="0"/>
              </a:rPr>
              <a:t>mã</a:t>
            </a:r>
            <a:r>
              <a:rPr lang="en-US" dirty="0">
                <a:solidFill>
                  <a:schemeClr val="bg1"/>
                </a:solidFill>
                <a:latin typeface="Times New Roman" panose="02020603050405020304" pitchFamily="18" charset="0"/>
                <a:ea typeface="Calibri" panose="020F0502020204030204" pitchFamily="34" charset="0"/>
              </a:rPr>
              <a:t> QR </a:t>
            </a:r>
            <a:r>
              <a:rPr lang="en-US" dirty="0" err="1">
                <a:solidFill>
                  <a:schemeClr val="bg1"/>
                </a:solidFill>
                <a:latin typeface="Times New Roman" panose="02020603050405020304" pitchFamily="18" charset="0"/>
                <a:ea typeface="Calibri" panose="020F0502020204030204" pitchFamily="34" charset="0"/>
              </a:rPr>
              <a:t>trên</a:t>
            </a:r>
            <a:r>
              <a:rPr lang="en-US" dirty="0">
                <a:solidFill>
                  <a:schemeClr val="bg1"/>
                </a:solidFill>
                <a:latin typeface="Times New Roman" panose="02020603050405020304" pitchFamily="18" charset="0"/>
                <a:ea typeface="Calibri" panose="020F0502020204030204" pitchFamily="34" charset="0"/>
              </a:rPr>
              <a:t> CCCD </a:t>
            </a:r>
            <a:r>
              <a:rPr lang="en-US" dirty="0" err="1">
                <a:solidFill>
                  <a:schemeClr val="bg1"/>
                </a:solidFill>
                <a:latin typeface="Times New Roman" panose="02020603050405020304" pitchFamily="18" charset="0"/>
                <a:ea typeface="Calibri" panose="020F0502020204030204" pitchFamily="34" charset="0"/>
              </a:rPr>
              <a:t>có</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gắn</a:t>
            </a:r>
            <a:r>
              <a:rPr lang="en-US" dirty="0">
                <a:solidFill>
                  <a:schemeClr val="bg1"/>
                </a:solidFill>
                <a:latin typeface="Times New Roman" panose="02020603050405020304" pitchFamily="18" charset="0"/>
                <a:ea typeface="Calibri" panose="020F0502020204030204" pitchFamily="34" charset="0"/>
              </a:rPr>
              <a:t> chip.</a:t>
            </a:r>
            <a:endParaRPr lang="en-US" sz="1800" dirty="0">
              <a:solidFill>
                <a:schemeClr val="bg1"/>
              </a:solidFill>
              <a:effectLst/>
              <a:latin typeface="Times New Roman" panose="02020603050405020304" pitchFamily="18" charset="0"/>
              <a:ea typeface="Calibri" panose="020F0502020204030204" pitchFamily="34" charset="0"/>
            </a:endParaRPr>
          </a:p>
        </p:txBody>
      </p:sp>
      <p:pic>
        <p:nvPicPr>
          <p:cNvPr id="10" name="Picture 9">
            <a:extLst>
              <a:ext uri="{FF2B5EF4-FFF2-40B4-BE49-F238E27FC236}">
                <a16:creationId xmlns:a16="http://schemas.microsoft.com/office/drawing/2014/main" id="{A27DB89C-8985-A932-E1F1-182A28BF671A}"/>
              </a:ext>
            </a:extLst>
          </p:cNvPr>
          <p:cNvPicPr>
            <a:picLocks noChangeAspect="1"/>
          </p:cNvPicPr>
          <p:nvPr/>
        </p:nvPicPr>
        <p:blipFill rotWithShape="1">
          <a:blip r:embed="rId2">
            <a:extLst>
              <a:ext uri="{28A0092B-C50C-407E-A947-70E740481C1C}">
                <a14:useLocalDpi xmlns:a14="http://schemas.microsoft.com/office/drawing/2010/main" val="0"/>
              </a:ext>
            </a:extLst>
          </a:blip>
          <a:srcRect t="7084" r="-194" b="50000"/>
          <a:stretch/>
        </p:blipFill>
        <p:spPr>
          <a:xfrm>
            <a:off x="1295097" y="2865026"/>
            <a:ext cx="3255417" cy="3017614"/>
          </a:xfrm>
          <a:prstGeom prst="rect">
            <a:avLst/>
          </a:prstGeom>
        </p:spPr>
      </p:pic>
      <p:pic>
        <p:nvPicPr>
          <p:cNvPr id="12" name="Picture 11">
            <a:extLst>
              <a:ext uri="{FF2B5EF4-FFF2-40B4-BE49-F238E27FC236}">
                <a16:creationId xmlns:a16="http://schemas.microsoft.com/office/drawing/2014/main" id="{450E5D1B-A53D-5C03-E6F4-83F254DB3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74" y="2783206"/>
            <a:ext cx="1966315" cy="3580324"/>
          </a:xfrm>
          <a:prstGeom prst="rect">
            <a:avLst/>
          </a:prstGeom>
        </p:spPr>
      </p:pic>
      <p:pic>
        <p:nvPicPr>
          <p:cNvPr id="14" name="Picture 13">
            <a:extLst>
              <a:ext uri="{FF2B5EF4-FFF2-40B4-BE49-F238E27FC236}">
                <a16:creationId xmlns:a16="http://schemas.microsoft.com/office/drawing/2014/main" id="{8259FB99-3152-22DD-155E-37710A8C0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7285" y="2783206"/>
            <a:ext cx="2011680" cy="3580324"/>
          </a:xfrm>
          <a:prstGeom prst="rect">
            <a:avLst/>
          </a:prstGeom>
        </p:spPr>
      </p:pic>
      <p:pic>
        <p:nvPicPr>
          <p:cNvPr id="11" name="Picture 10">
            <a:extLst>
              <a:ext uri="{FF2B5EF4-FFF2-40B4-BE49-F238E27FC236}">
                <a16:creationId xmlns:a16="http://schemas.microsoft.com/office/drawing/2014/main" id="{984FA1AB-BD6A-48D6-9171-AC06575F76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034" y="1426136"/>
            <a:ext cx="369330" cy="369330"/>
          </a:xfrm>
          <a:prstGeom prst="rect">
            <a:avLst/>
          </a:prstGeom>
        </p:spPr>
      </p:pic>
      <p:pic>
        <p:nvPicPr>
          <p:cNvPr id="13" name="Picture 12">
            <a:extLst>
              <a:ext uri="{FF2B5EF4-FFF2-40B4-BE49-F238E27FC236}">
                <a16:creationId xmlns:a16="http://schemas.microsoft.com/office/drawing/2014/main" id="{A5B296EB-5C8E-4FD0-8487-BEDAF5171C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458" y="1339007"/>
            <a:ext cx="369330" cy="369330"/>
          </a:xfrm>
          <a:prstGeom prst="rect">
            <a:avLst/>
          </a:prstGeom>
        </p:spPr>
      </p:pic>
      <p:sp>
        <p:nvSpPr>
          <p:cNvPr id="15" name="TextBox 14">
            <a:extLst>
              <a:ext uri="{FF2B5EF4-FFF2-40B4-BE49-F238E27FC236}">
                <a16:creationId xmlns:a16="http://schemas.microsoft.com/office/drawing/2014/main" id="{3D624D40-CD5A-4F22-BCB5-9925BA6C1EFE}"/>
              </a:ext>
            </a:extLst>
          </p:cNvPr>
          <p:cNvSpPr txBox="1"/>
          <p:nvPr/>
        </p:nvSpPr>
        <p:spPr>
          <a:xfrm>
            <a:off x="10023061" y="3087039"/>
            <a:ext cx="2011679" cy="2585323"/>
          </a:xfrm>
          <a:prstGeom prst="rect">
            <a:avLst/>
          </a:prstGeom>
          <a:noFill/>
        </p:spPr>
        <p:txBody>
          <a:bodyPr wrap="square">
            <a:spAutoFit/>
          </a:bodyPr>
          <a:lstStyle/>
          <a:p>
            <a:pPr algn="just"/>
            <a:r>
              <a:rPr lang="vi-VN" sz="1800" dirty="0">
                <a:solidFill>
                  <a:schemeClr val="bg1"/>
                </a:solidFill>
                <a:effectLst/>
                <a:latin typeface="Times New Roman" panose="02020603050405020304" pitchFamily="18" charset="0"/>
                <a:ea typeface="Calibri" panose="020F0502020204030204" pitchFamily="34" charset="0"/>
              </a:rPr>
              <a:t>Trường hợp </a:t>
            </a:r>
            <a:r>
              <a:rPr lang="en-US" sz="1800" dirty="0" err="1">
                <a:solidFill>
                  <a:schemeClr val="bg1"/>
                </a:solidFill>
                <a:effectLst/>
                <a:latin typeface="Times New Roman" panose="02020603050405020304" pitchFamily="18" charset="0"/>
                <a:ea typeface="Calibri" panose="020F0502020204030204" pitchFamily="34" charset="0"/>
              </a:rPr>
              <a:t>không</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quét</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được</a:t>
            </a:r>
            <a:r>
              <a:rPr lang="en-US" sz="1800" dirty="0">
                <a:solidFill>
                  <a:schemeClr val="bg1"/>
                </a:solidFill>
                <a:effectLst/>
                <a:latin typeface="Times New Roman" panose="02020603050405020304" pitchFamily="18" charset="0"/>
                <a:ea typeface="Calibri" panose="020F0502020204030204" pitchFamily="34" charset="0"/>
              </a:rPr>
              <a:t> QR code </a:t>
            </a:r>
            <a:r>
              <a:rPr lang="en-US" sz="1800" dirty="0" err="1">
                <a:solidFill>
                  <a:schemeClr val="bg1"/>
                </a:solidFill>
                <a:effectLst/>
                <a:latin typeface="Times New Roman" panose="02020603050405020304" pitchFamily="18" charset="0"/>
                <a:ea typeface="Calibri" panose="020F0502020204030204" pitchFamily="34" charset="0"/>
              </a:rPr>
              <a:t>thì</a:t>
            </a:r>
            <a:r>
              <a:rPr lang="en-US" sz="1800" dirty="0">
                <a:solidFill>
                  <a:schemeClr val="bg1"/>
                </a:solidFill>
                <a:effectLst/>
                <a:latin typeface="Times New Roman" panose="02020603050405020304" pitchFamily="18" charset="0"/>
                <a:ea typeface="Calibri" panose="020F0502020204030204" pitchFamily="34" charset="0"/>
              </a:rPr>
              <a:t> </a:t>
            </a:r>
            <a:r>
              <a:rPr lang="en-US" sz="1800" dirty="0" err="1">
                <a:solidFill>
                  <a:schemeClr val="bg1"/>
                </a:solidFill>
                <a:effectLst/>
                <a:latin typeface="Times New Roman" panose="02020603050405020304" pitchFamily="18" charset="0"/>
                <a:ea typeface="Calibri" panose="020F0502020204030204" pitchFamily="34" charset="0"/>
              </a:rPr>
              <a:t>chọn</a:t>
            </a:r>
            <a:r>
              <a:rPr lang="en-US" sz="1800" dirty="0">
                <a:solidFill>
                  <a:schemeClr val="bg1"/>
                </a:solidFill>
                <a:effectLst/>
                <a:latin typeface="Times New Roman" panose="02020603050405020304" pitchFamily="18" charset="0"/>
                <a:ea typeface="Calibri" panose="020F0502020204030204" pitchFamily="34" charset="0"/>
              </a:rPr>
              <a:t> </a:t>
            </a:r>
            <a:r>
              <a:rPr lang="vi-VN" sz="1800" dirty="0">
                <a:solidFill>
                  <a:schemeClr val="bg1"/>
                </a:solidFill>
                <a:effectLst/>
                <a:latin typeface="Times New Roman" panose="02020603050405020304" pitchFamily="18" charset="0"/>
                <a:ea typeface="Calibri" panose="020F0502020204030204" pitchFamily="34" charset="0"/>
              </a:rPr>
              <a:t>“Không quét được QR code?” hệ thống chuyển sang giao diện Nhập thông tin đăng ký tài khoản</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bằng</a:t>
            </a:r>
            <a:r>
              <a:rPr lang="en-US" dirty="0">
                <a:solidFill>
                  <a:schemeClr val="bg1"/>
                </a:solidFill>
                <a:latin typeface="Times New Roman" panose="02020603050405020304" pitchFamily="18" charset="0"/>
                <a:ea typeface="Calibri" panose="020F0502020204030204" pitchFamily="34" charset="0"/>
              </a:rPr>
              <a:t> </a:t>
            </a:r>
            <a:r>
              <a:rPr lang="en-US" dirty="0" err="1">
                <a:solidFill>
                  <a:schemeClr val="bg1"/>
                </a:solidFill>
                <a:latin typeface="Times New Roman" panose="02020603050405020304" pitchFamily="18" charset="0"/>
                <a:ea typeface="Calibri" panose="020F0502020204030204" pitchFamily="34" charset="0"/>
              </a:rPr>
              <a:t>tay</a:t>
            </a:r>
            <a:r>
              <a:rPr lang="en-US" dirty="0">
                <a:solidFill>
                  <a:schemeClr val="bg1"/>
                </a:solidFill>
                <a:latin typeface="Times New Roman" panose="02020603050405020304" pitchFamily="18" charset="0"/>
                <a:ea typeface="Calibri" panose="020F0502020204030204" pitchFamily="34" charset="0"/>
              </a:rPr>
              <a:t>.</a:t>
            </a:r>
            <a:endParaRPr lang="en-US" dirty="0">
              <a:solidFill>
                <a:schemeClr val="bg1"/>
              </a:solidFill>
            </a:endParaRPr>
          </a:p>
        </p:txBody>
      </p:sp>
    </p:spTree>
    <p:extLst>
      <p:ext uri="{BB962C8B-B14F-4D97-AF65-F5344CB8AC3E}">
        <p14:creationId xmlns:p14="http://schemas.microsoft.com/office/powerpoint/2010/main" val="31313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bab956b1f44ef9d173162e10f4b27789">
  <xsd:schema xmlns:xsd="http://www.w3.org/2001/XMLSchema" xmlns:xs="http://www.w3.org/2001/XMLSchema" xmlns:p="http://schemas.microsoft.com/office/2006/metadata/properties" targetNamespace="http://schemas.microsoft.com/office/2006/metadata/properties" ma:root="true" ma:fieldsID="16eaa9825d2fedb5a83ac41ebe86c43c">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F9C5C44-C3A5-4232-996B-1031D562BAF3}"/>
</file>

<file path=customXml/itemProps2.xml><?xml version="1.0" encoding="utf-8"?>
<ds:datastoreItem xmlns:ds="http://schemas.openxmlformats.org/officeDocument/2006/customXml" ds:itemID="{D35C289D-CE4E-4734-A244-5B78FD79CCFA}"/>
</file>

<file path=customXml/itemProps3.xml><?xml version="1.0" encoding="utf-8"?>
<ds:datastoreItem xmlns:ds="http://schemas.openxmlformats.org/officeDocument/2006/customXml" ds:itemID="{31840B3C-8570-443D-A7DB-7D24F9B2ECC9}"/>
</file>

<file path=docProps/app.xml><?xml version="1.0" encoding="utf-8"?>
<Properties xmlns="http://schemas.openxmlformats.org/officeDocument/2006/extended-properties" xmlns:vt="http://schemas.openxmlformats.org/officeDocument/2006/docPropsVTypes">
  <TotalTime>1838</TotalTime>
  <Words>2901</Words>
  <Application>Microsoft Office PowerPoint</Application>
  <PresentationFormat>Widescreen</PresentationFormat>
  <Paragraphs>126</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SF Pro Display</vt:lpstr>
      <vt:lpstr>Times New Roman</vt:lpstr>
      <vt:lpstr>Times New Roman (Headings)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2023-03-08T11:40:56Z</dcterms:created>
  <dcterms:modified xsi:type="dcterms:W3CDTF">2023-03-10T06:51:56Z</dcterms:modified>
</cp:coreProperties>
</file>