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Masters/slideMaster1.xml" ContentType="application/vnd.openxmlformats-officedocument.presentationml.slideMaster+xml"/>
  <Override PartName="/ppt/slideLayouts/slideLayout12.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300" r:id="rId6"/>
    <p:sldId id="261" r:id="rId7"/>
    <p:sldId id="262" r:id="rId8"/>
    <p:sldId id="277" r:id="rId9"/>
    <p:sldId id="264" r:id="rId10"/>
    <p:sldId id="278" r:id="rId11"/>
    <p:sldId id="279" r:id="rId12"/>
    <p:sldId id="280" r:id="rId13"/>
    <p:sldId id="283" r:id="rId14"/>
    <p:sldId id="284" r:id="rId15"/>
    <p:sldId id="285" r:id="rId16"/>
    <p:sldId id="286" r:id="rId17"/>
    <p:sldId id="289" r:id="rId18"/>
    <p:sldId id="290" r:id="rId19"/>
    <p:sldId id="291" r:id="rId20"/>
    <p:sldId id="292" r:id="rId21"/>
    <p:sldId id="293" r:id="rId22"/>
    <p:sldId id="294" r:id="rId23"/>
    <p:sldId id="295" r:id="rId24"/>
    <p:sldId id="296" r:id="rId25"/>
    <p:sldId id="297" r:id="rId26"/>
    <p:sldId id="298" r:id="rId27"/>
    <p:sldId id="29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400" d="100"/>
          <a:sy n="400" d="100"/>
        </p:scale>
        <p:origin x="-14484" y="-520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EB3EA-85F9-DA1E-E6CA-83FCB8D5E7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9EE35D5-2069-F3BA-DFB5-F133F1BE92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57F7F4-2577-2A81-07DE-AD0605075751}"/>
              </a:ext>
            </a:extLst>
          </p:cNvPr>
          <p:cNvSpPr>
            <a:spLocks noGrp="1"/>
          </p:cNvSpPr>
          <p:nvPr>
            <p:ph type="dt" sz="half" idx="10"/>
          </p:nvPr>
        </p:nvSpPr>
        <p:spPr/>
        <p:txBody>
          <a:bodyPr/>
          <a:lstStyle/>
          <a:p>
            <a:fld id="{ECE030CE-61D7-4D42-9224-99F53475F3A8}" type="datetimeFigureOut">
              <a:rPr lang="en-US" smtClean="0"/>
              <a:t>10/03/2023</a:t>
            </a:fld>
            <a:endParaRPr lang="en-US"/>
          </a:p>
        </p:txBody>
      </p:sp>
      <p:sp>
        <p:nvSpPr>
          <p:cNvPr id="5" name="Footer Placeholder 4">
            <a:extLst>
              <a:ext uri="{FF2B5EF4-FFF2-40B4-BE49-F238E27FC236}">
                <a16:creationId xmlns:a16="http://schemas.microsoft.com/office/drawing/2014/main" id="{ED3E93F0-49C5-9248-6F81-8E7EA9F32D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D0A031-189E-6840-5017-F187DA05E24C}"/>
              </a:ext>
            </a:extLst>
          </p:cNvPr>
          <p:cNvSpPr>
            <a:spLocks noGrp="1"/>
          </p:cNvSpPr>
          <p:nvPr>
            <p:ph type="sldNum" sz="quarter" idx="12"/>
          </p:nvPr>
        </p:nvSpPr>
        <p:spPr/>
        <p:txBody>
          <a:bodyPr/>
          <a:lstStyle/>
          <a:p>
            <a:fld id="{1B167EE8-AC65-4D31-B3B4-EE6C17D7AC71}" type="slidenum">
              <a:rPr lang="en-US" smtClean="0"/>
              <a:t>‹#›</a:t>
            </a:fld>
            <a:endParaRPr lang="en-US"/>
          </a:p>
        </p:txBody>
      </p:sp>
    </p:spTree>
    <p:extLst>
      <p:ext uri="{BB962C8B-B14F-4D97-AF65-F5344CB8AC3E}">
        <p14:creationId xmlns:p14="http://schemas.microsoft.com/office/powerpoint/2010/main" val="3665838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B97D1-0AB2-596D-79B4-A1A8AF6804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D75C8D3-B23E-D0FB-821C-DB28E28404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62FD37-FFA2-9843-9D7C-FD84F655F6F0}"/>
              </a:ext>
            </a:extLst>
          </p:cNvPr>
          <p:cNvSpPr>
            <a:spLocks noGrp="1"/>
          </p:cNvSpPr>
          <p:nvPr>
            <p:ph type="dt" sz="half" idx="10"/>
          </p:nvPr>
        </p:nvSpPr>
        <p:spPr/>
        <p:txBody>
          <a:bodyPr/>
          <a:lstStyle/>
          <a:p>
            <a:fld id="{ECE030CE-61D7-4D42-9224-99F53475F3A8}" type="datetimeFigureOut">
              <a:rPr lang="en-US" smtClean="0"/>
              <a:t>10/03/2023</a:t>
            </a:fld>
            <a:endParaRPr lang="en-US"/>
          </a:p>
        </p:txBody>
      </p:sp>
      <p:sp>
        <p:nvSpPr>
          <p:cNvPr id="5" name="Footer Placeholder 4">
            <a:extLst>
              <a:ext uri="{FF2B5EF4-FFF2-40B4-BE49-F238E27FC236}">
                <a16:creationId xmlns:a16="http://schemas.microsoft.com/office/drawing/2014/main" id="{25553C09-7E22-D921-61A2-9E1951A4A4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6C14D0-D85C-EA49-3868-E269460BECD4}"/>
              </a:ext>
            </a:extLst>
          </p:cNvPr>
          <p:cNvSpPr>
            <a:spLocks noGrp="1"/>
          </p:cNvSpPr>
          <p:nvPr>
            <p:ph type="sldNum" sz="quarter" idx="12"/>
          </p:nvPr>
        </p:nvSpPr>
        <p:spPr/>
        <p:txBody>
          <a:bodyPr/>
          <a:lstStyle/>
          <a:p>
            <a:fld id="{1B167EE8-AC65-4D31-B3B4-EE6C17D7AC71}" type="slidenum">
              <a:rPr lang="en-US" smtClean="0"/>
              <a:t>‹#›</a:t>
            </a:fld>
            <a:endParaRPr lang="en-US"/>
          </a:p>
        </p:txBody>
      </p:sp>
    </p:spTree>
    <p:extLst>
      <p:ext uri="{BB962C8B-B14F-4D97-AF65-F5344CB8AC3E}">
        <p14:creationId xmlns:p14="http://schemas.microsoft.com/office/powerpoint/2010/main" val="4003288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D95955-CDC5-8C20-AEBF-27740D07911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5692E4-1C62-5322-BDD8-FD27E429B6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E2A801-9F27-83F9-8516-C13B5EB8124C}"/>
              </a:ext>
            </a:extLst>
          </p:cNvPr>
          <p:cNvSpPr>
            <a:spLocks noGrp="1"/>
          </p:cNvSpPr>
          <p:nvPr>
            <p:ph type="dt" sz="half" idx="10"/>
          </p:nvPr>
        </p:nvSpPr>
        <p:spPr/>
        <p:txBody>
          <a:bodyPr/>
          <a:lstStyle/>
          <a:p>
            <a:fld id="{ECE030CE-61D7-4D42-9224-99F53475F3A8}" type="datetimeFigureOut">
              <a:rPr lang="en-US" smtClean="0"/>
              <a:t>10/03/2023</a:t>
            </a:fld>
            <a:endParaRPr lang="en-US"/>
          </a:p>
        </p:txBody>
      </p:sp>
      <p:sp>
        <p:nvSpPr>
          <p:cNvPr id="5" name="Footer Placeholder 4">
            <a:extLst>
              <a:ext uri="{FF2B5EF4-FFF2-40B4-BE49-F238E27FC236}">
                <a16:creationId xmlns:a16="http://schemas.microsoft.com/office/drawing/2014/main" id="{EF0B42A8-8DF9-AF11-0A1A-C7D46FF352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C26DE1-20E8-2DF2-1060-687748C49CAE}"/>
              </a:ext>
            </a:extLst>
          </p:cNvPr>
          <p:cNvSpPr>
            <a:spLocks noGrp="1"/>
          </p:cNvSpPr>
          <p:nvPr>
            <p:ph type="sldNum" sz="quarter" idx="12"/>
          </p:nvPr>
        </p:nvSpPr>
        <p:spPr/>
        <p:txBody>
          <a:bodyPr/>
          <a:lstStyle/>
          <a:p>
            <a:fld id="{1B167EE8-AC65-4D31-B3B4-EE6C17D7AC71}" type="slidenum">
              <a:rPr lang="en-US" smtClean="0"/>
              <a:t>‹#›</a:t>
            </a:fld>
            <a:endParaRPr lang="en-US"/>
          </a:p>
        </p:txBody>
      </p:sp>
    </p:spTree>
    <p:extLst>
      <p:ext uri="{BB962C8B-B14F-4D97-AF65-F5344CB8AC3E}">
        <p14:creationId xmlns:p14="http://schemas.microsoft.com/office/powerpoint/2010/main" val="272327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544399F-7D16-4CB6-9824-79C198AF2078}"/>
              </a:ext>
            </a:extLst>
          </p:cNvPr>
          <p:cNvSpPr>
            <a:spLocks noGrp="1"/>
          </p:cNvSpPr>
          <p:nvPr>
            <p:ph type="pic" sz="quarter" idx="1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pattFill prst="pct5">
            <a:fgClr>
              <a:schemeClr val="accent1"/>
            </a:fgClr>
            <a:bgClr>
              <a:schemeClr val="bg1"/>
            </a:bgClr>
          </a:pattFill>
        </p:spPr>
        <p:txBody>
          <a:bodyPr wrap="square">
            <a:noAutofit/>
          </a:bodyPr>
          <a:lstStyle/>
          <a:p>
            <a:endParaRPr lang="id-ID"/>
          </a:p>
        </p:txBody>
      </p:sp>
    </p:spTree>
    <p:extLst>
      <p:ext uri="{BB962C8B-B14F-4D97-AF65-F5344CB8AC3E}">
        <p14:creationId xmlns:p14="http://schemas.microsoft.com/office/powerpoint/2010/main" val="948375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FD66E-48B8-9BA4-A7EC-27C7714284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621E86-B979-BF19-5879-0E541536A4F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5F9CCB-9E4A-948F-FAAC-3B050E10D012}"/>
              </a:ext>
            </a:extLst>
          </p:cNvPr>
          <p:cNvSpPr>
            <a:spLocks noGrp="1"/>
          </p:cNvSpPr>
          <p:nvPr>
            <p:ph type="dt" sz="half" idx="10"/>
          </p:nvPr>
        </p:nvSpPr>
        <p:spPr/>
        <p:txBody>
          <a:bodyPr/>
          <a:lstStyle/>
          <a:p>
            <a:fld id="{ECE030CE-61D7-4D42-9224-99F53475F3A8}" type="datetimeFigureOut">
              <a:rPr lang="en-US" smtClean="0"/>
              <a:t>10/03/2023</a:t>
            </a:fld>
            <a:endParaRPr lang="en-US"/>
          </a:p>
        </p:txBody>
      </p:sp>
      <p:sp>
        <p:nvSpPr>
          <p:cNvPr id="5" name="Footer Placeholder 4">
            <a:extLst>
              <a:ext uri="{FF2B5EF4-FFF2-40B4-BE49-F238E27FC236}">
                <a16:creationId xmlns:a16="http://schemas.microsoft.com/office/drawing/2014/main" id="{5F429D77-C2E8-B7A0-0EED-17FA701836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95DE2B-A9F9-C184-9A2B-F10625E67E42}"/>
              </a:ext>
            </a:extLst>
          </p:cNvPr>
          <p:cNvSpPr>
            <a:spLocks noGrp="1"/>
          </p:cNvSpPr>
          <p:nvPr>
            <p:ph type="sldNum" sz="quarter" idx="12"/>
          </p:nvPr>
        </p:nvSpPr>
        <p:spPr/>
        <p:txBody>
          <a:bodyPr/>
          <a:lstStyle/>
          <a:p>
            <a:fld id="{1B167EE8-AC65-4D31-B3B4-EE6C17D7AC71}" type="slidenum">
              <a:rPr lang="en-US" smtClean="0"/>
              <a:t>‹#›</a:t>
            </a:fld>
            <a:endParaRPr lang="en-US"/>
          </a:p>
        </p:txBody>
      </p:sp>
    </p:spTree>
    <p:extLst>
      <p:ext uri="{BB962C8B-B14F-4D97-AF65-F5344CB8AC3E}">
        <p14:creationId xmlns:p14="http://schemas.microsoft.com/office/powerpoint/2010/main" val="3837729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B9551-11FB-F552-0790-FEC369F1C1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94B02F1-5A1D-D41D-E366-D56965809F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E88FD-CC1B-657B-6261-CD1223948D5A}"/>
              </a:ext>
            </a:extLst>
          </p:cNvPr>
          <p:cNvSpPr>
            <a:spLocks noGrp="1"/>
          </p:cNvSpPr>
          <p:nvPr>
            <p:ph type="dt" sz="half" idx="10"/>
          </p:nvPr>
        </p:nvSpPr>
        <p:spPr/>
        <p:txBody>
          <a:bodyPr/>
          <a:lstStyle/>
          <a:p>
            <a:fld id="{ECE030CE-61D7-4D42-9224-99F53475F3A8}" type="datetimeFigureOut">
              <a:rPr lang="en-US" smtClean="0"/>
              <a:t>10/03/2023</a:t>
            </a:fld>
            <a:endParaRPr lang="en-US"/>
          </a:p>
        </p:txBody>
      </p:sp>
      <p:sp>
        <p:nvSpPr>
          <p:cNvPr id="5" name="Footer Placeholder 4">
            <a:extLst>
              <a:ext uri="{FF2B5EF4-FFF2-40B4-BE49-F238E27FC236}">
                <a16:creationId xmlns:a16="http://schemas.microsoft.com/office/drawing/2014/main" id="{E77E2C14-80F0-C958-AA80-436C968880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8EF9D9-0E4D-0A6B-A31C-1473387B8366}"/>
              </a:ext>
            </a:extLst>
          </p:cNvPr>
          <p:cNvSpPr>
            <a:spLocks noGrp="1"/>
          </p:cNvSpPr>
          <p:nvPr>
            <p:ph type="sldNum" sz="quarter" idx="12"/>
          </p:nvPr>
        </p:nvSpPr>
        <p:spPr/>
        <p:txBody>
          <a:bodyPr/>
          <a:lstStyle/>
          <a:p>
            <a:fld id="{1B167EE8-AC65-4D31-B3B4-EE6C17D7AC71}" type="slidenum">
              <a:rPr lang="en-US" smtClean="0"/>
              <a:t>‹#›</a:t>
            </a:fld>
            <a:endParaRPr lang="en-US"/>
          </a:p>
        </p:txBody>
      </p:sp>
    </p:spTree>
    <p:extLst>
      <p:ext uri="{BB962C8B-B14F-4D97-AF65-F5344CB8AC3E}">
        <p14:creationId xmlns:p14="http://schemas.microsoft.com/office/powerpoint/2010/main" val="2854721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A47E7-BEBC-EE9E-5FE3-561B25E83C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072431-B9DE-A5A7-7078-8545B3D693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15F8FAD-30E3-8194-8B1C-E0DD6FA34F0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1810774-760A-7891-C7E8-DF76DB06BC67}"/>
              </a:ext>
            </a:extLst>
          </p:cNvPr>
          <p:cNvSpPr>
            <a:spLocks noGrp="1"/>
          </p:cNvSpPr>
          <p:nvPr>
            <p:ph type="dt" sz="half" idx="10"/>
          </p:nvPr>
        </p:nvSpPr>
        <p:spPr/>
        <p:txBody>
          <a:bodyPr/>
          <a:lstStyle/>
          <a:p>
            <a:fld id="{ECE030CE-61D7-4D42-9224-99F53475F3A8}" type="datetimeFigureOut">
              <a:rPr lang="en-US" smtClean="0"/>
              <a:t>10/03/2023</a:t>
            </a:fld>
            <a:endParaRPr lang="en-US"/>
          </a:p>
        </p:txBody>
      </p:sp>
      <p:sp>
        <p:nvSpPr>
          <p:cNvPr id="6" name="Footer Placeholder 5">
            <a:extLst>
              <a:ext uri="{FF2B5EF4-FFF2-40B4-BE49-F238E27FC236}">
                <a16:creationId xmlns:a16="http://schemas.microsoft.com/office/drawing/2014/main" id="{F587333B-B2E7-BAE3-C14A-D3224DE68F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4DA330-E3EA-B12A-F2A6-D481EF94641A}"/>
              </a:ext>
            </a:extLst>
          </p:cNvPr>
          <p:cNvSpPr>
            <a:spLocks noGrp="1"/>
          </p:cNvSpPr>
          <p:nvPr>
            <p:ph type="sldNum" sz="quarter" idx="12"/>
          </p:nvPr>
        </p:nvSpPr>
        <p:spPr/>
        <p:txBody>
          <a:bodyPr/>
          <a:lstStyle/>
          <a:p>
            <a:fld id="{1B167EE8-AC65-4D31-B3B4-EE6C17D7AC71}" type="slidenum">
              <a:rPr lang="en-US" smtClean="0"/>
              <a:t>‹#›</a:t>
            </a:fld>
            <a:endParaRPr lang="en-US"/>
          </a:p>
        </p:txBody>
      </p:sp>
    </p:spTree>
    <p:extLst>
      <p:ext uri="{BB962C8B-B14F-4D97-AF65-F5344CB8AC3E}">
        <p14:creationId xmlns:p14="http://schemas.microsoft.com/office/powerpoint/2010/main" val="2273045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C4BF9-3857-D225-BE3D-FB4F574E874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CEF398-B6C4-EB2B-E920-33520BD679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E4A094-7F43-58EB-F12F-79A751CCD9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EE5AE2-6BB0-08F5-BEEB-6CEE23BDAF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354B60-3B98-378D-BB65-4A00874F81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D915FF2-5C5F-1C27-3557-5AB826C0DEA5}"/>
              </a:ext>
            </a:extLst>
          </p:cNvPr>
          <p:cNvSpPr>
            <a:spLocks noGrp="1"/>
          </p:cNvSpPr>
          <p:nvPr>
            <p:ph type="dt" sz="half" idx="10"/>
          </p:nvPr>
        </p:nvSpPr>
        <p:spPr/>
        <p:txBody>
          <a:bodyPr/>
          <a:lstStyle/>
          <a:p>
            <a:fld id="{ECE030CE-61D7-4D42-9224-99F53475F3A8}" type="datetimeFigureOut">
              <a:rPr lang="en-US" smtClean="0"/>
              <a:t>10/03/2023</a:t>
            </a:fld>
            <a:endParaRPr lang="en-US"/>
          </a:p>
        </p:txBody>
      </p:sp>
      <p:sp>
        <p:nvSpPr>
          <p:cNvPr id="8" name="Footer Placeholder 7">
            <a:extLst>
              <a:ext uri="{FF2B5EF4-FFF2-40B4-BE49-F238E27FC236}">
                <a16:creationId xmlns:a16="http://schemas.microsoft.com/office/drawing/2014/main" id="{5A59BE25-58A7-6EE3-CB47-E838F2103E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1193DD7-E907-42B3-8869-1A8A813B8971}"/>
              </a:ext>
            </a:extLst>
          </p:cNvPr>
          <p:cNvSpPr>
            <a:spLocks noGrp="1"/>
          </p:cNvSpPr>
          <p:nvPr>
            <p:ph type="sldNum" sz="quarter" idx="12"/>
          </p:nvPr>
        </p:nvSpPr>
        <p:spPr/>
        <p:txBody>
          <a:bodyPr/>
          <a:lstStyle/>
          <a:p>
            <a:fld id="{1B167EE8-AC65-4D31-B3B4-EE6C17D7AC71}" type="slidenum">
              <a:rPr lang="en-US" smtClean="0"/>
              <a:t>‹#›</a:t>
            </a:fld>
            <a:endParaRPr lang="en-US"/>
          </a:p>
        </p:txBody>
      </p:sp>
    </p:spTree>
    <p:extLst>
      <p:ext uri="{BB962C8B-B14F-4D97-AF65-F5344CB8AC3E}">
        <p14:creationId xmlns:p14="http://schemas.microsoft.com/office/powerpoint/2010/main" val="4208609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A54E2-63F7-21FC-FCD5-7BCCEBD523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1E0087E-3EC5-C3CD-9E30-412D94AB63B1}"/>
              </a:ext>
            </a:extLst>
          </p:cNvPr>
          <p:cNvSpPr>
            <a:spLocks noGrp="1"/>
          </p:cNvSpPr>
          <p:nvPr>
            <p:ph type="dt" sz="half" idx="10"/>
          </p:nvPr>
        </p:nvSpPr>
        <p:spPr/>
        <p:txBody>
          <a:bodyPr/>
          <a:lstStyle/>
          <a:p>
            <a:fld id="{ECE030CE-61D7-4D42-9224-99F53475F3A8}" type="datetimeFigureOut">
              <a:rPr lang="en-US" smtClean="0"/>
              <a:t>10/03/2023</a:t>
            </a:fld>
            <a:endParaRPr lang="en-US"/>
          </a:p>
        </p:txBody>
      </p:sp>
      <p:sp>
        <p:nvSpPr>
          <p:cNvPr id="4" name="Footer Placeholder 3">
            <a:extLst>
              <a:ext uri="{FF2B5EF4-FFF2-40B4-BE49-F238E27FC236}">
                <a16:creationId xmlns:a16="http://schemas.microsoft.com/office/drawing/2014/main" id="{C2D07FC6-7EA4-D437-EDDB-E15DE649A6B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4A45C6-29D2-8F4E-7B74-B693F489729F}"/>
              </a:ext>
            </a:extLst>
          </p:cNvPr>
          <p:cNvSpPr>
            <a:spLocks noGrp="1"/>
          </p:cNvSpPr>
          <p:nvPr>
            <p:ph type="sldNum" sz="quarter" idx="12"/>
          </p:nvPr>
        </p:nvSpPr>
        <p:spPr/>
        <p:txBody>
          <a:bodyPr/>
          <a:lstStyle/>
          <a:p>
            <a:fld id="{1B167EE8-AC65-4D31-B3B4-EE6C17D7AC71}" type="slidenum">
              <a:rPr lang="en-US" smtClean="0"/>
              <a:t>‹#›</a:t>
            </a:fld>
            <a:endParaRPr lang="en-US"/>
          </a:p>
        </p:txBody>
      </p:sp>
    </p:spTree>
    <p:extLst>
      <p:ext uri="{BB962C8B-B14F-4D97-AF65-F5344CB8AC3E}">
        <p14:creationId xmlns:p14="http://schemas.microsoft.com/office/powerpoint/2010/main" val="3956050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19D358-53BA-EE72-A89C-2B6EF82CA21C}"/>
              </a:ext>
            </a:extLst>
          </p:cNvPr>
          <p:cNvSpPr>
            <a:spLocks noGrp="1"/>
          </p:cNvSpPr>
          <p:nvPr>
            <p:ph type="dt" sz="half" idx="10"/>
          </p:nvPr>
        </p:nvSpPr>
        <p:spPr/>
        <p:txBody>
          <a:bodyPr/>
          <a:lstStyle/>
          <a:p>
            <a:fld id="{ECE030CE-61D7-4D42-9224-99F53475F3A8}" type="datetimeFigureOut">
              <a:rPr lang="en-US" smtClean="0"/>
              <a:t>10/03/2023</a:t>
            </a:fld>
            <a:endParaRPr lang="en-US"/>
          </a:p>
        </p:txBody>
      </p:sp>
      <p:sp>
        <p:nvSpPr>
          <p:cNvPr id="3" name="Footer Placeholder 2">
            <a:extLst>
              <a:ext uri="{FF2B5EF4-FFF2-40B4-BE49-F238E27FC236}">
                <a16:creationId xmlns:a16="http://schemas.microsoft.com/office/drawing/2014/main" id="{D4413C77-ADD5-0543-0151-DD55CDC89B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892BEF-811F-895C-FC42-B69109F19F2E}"/>
              </a:ext>
            </a:extLst>
          </p:cNvPr>
          <p:cNvSpPr>
            <a:spLocks noGrp="1"/>
          </p:cNvSpPr>
          <p:nvPr>
            <p:ph type="sldNum" sz="quarter" idx="12"/>
          </p:nvPr>
        </p:nvSpPr>
        <p:spPr/>
        <p:txBody>
          <a:bodyPr/>
          <a:lstStyle/>
          <a:p>
            <a:fld id="{1B167EE8-AC65-4D31-B3B4-EE6C17D7AC71}" type="slidenum">
              <a:rPr lang="en-US" smtClean="0"/>
              <a:t>‹#›</a:t>
            </a:fld>
            <a:endParaRPr lang="en-US"/>
          </a:p>
        </p:txBody>
      </p:sp>
    </p:spTree>
    <p:extLst>
      <p:ext uri="{BB962C8B-B14F-4D97-AF65-F5344CB8AC3E}">
        <p14:creationId xmlns:p14="http://schemas.microsoft.com/office/powerpoint/2010/main" val="4139753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B77E-E191-0203-CD30-6B361BCBFB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B94559F-74BA-AF71-7385-173E587594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980B7F-64F7-95D6-5197-6CDD7087CE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652408-F5E5-9108-5B60-65CAA40812DB}"/>
              </a:ext>
            </a:extLst>
          </p:cNvPr>
          <p:cNvSpPr>
            <a:spLocks noGrp="1"/>
          </p:cNvSpPr>
          <p:nvPr>
            <p:ph type="dt" sz="half" idx="10"/>
          </p:nvPr>
        </p:nvSpPr>
        <p:spPr/>
        <p:txBody>
          <a:bodyPr/>
          <a:lstStyle/>
          <a:p>
            <a:fld id="{ECE030CE-61D7-4D42-9224-99F53475F3A8}" type="datetimeFigureOut">
              <a:rPr lang="en-US" smtClean="0"/>
              <a:t>10/03/2023</a:t>
            </a:fld>
            <a:endParaRPr lang="en-US"/>
          </a:p>
        </p:txBody>
      </p:sp>
      <p:sp>
        <p:nvSpPr>
          <p:cNvPr id="6" name="Footer Placeholder 5">
            <a:extLst>
              <a:ext uri="{FF2B5EF4-FFF2-40B4-BE49-F238E27FC236}">
                <a16:creationId xmlns:a16="http://schemas.microsoft.com/office/drawing/2014/main" id="{BDFD76AD-8198-1F62-7DFB-220D8F9171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B6FF0A-941B-ED75-78FD-5D6B56BA704E}"/>
              </a:ext>
            </a:extLst>
          </p:cNvPr>
          <p:cNvSpPr>
            <a:spLocks noGrp="1"/>
          </p:cNvSpPr>
          <p:nvPr>
            <p:ph type="sldNum" sz="quarter" idx="12"/>
          </p:nvPr>
        </p:nvSpPr>
        <p:spPr/>
        <p:txBody>
          <a:bodyPr/>
          <a:lstStyle/>
          <a:p>
            <a:fld id="{1B167EE8-AC65-4D31-B3B4-EE6C17D7AC71}" type="slidenum">
              <a:rPr lang="en-US" smtClean="0"/>
              <a:t>‹#›</a:t>
            </a:fld>
            <a:endParaRPr lang="en-US"/>
          </a:p>
        </p:txBody>
      </p:sp>
    </p:spTree>
    <p:extLst>
      <p:ext uri="{BB962C8B-B14F-4D97-AF65-F5344CB8AC3E}">
        <p14:creationId xmlns:p14="http://schemas.microsoft.com/office/powerpoint/2010/main" val="1986048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E59B7-5D09-A22E-6777-E8CF501151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9A06ACF-E9E2-E8FB-6339-1F54447E47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5BA4BAE-FA38-3894-FB3D-A8BE42C763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F9D19E-C733-F93D-448F-0A3541FDA8B5}"/>
              </a:ext>
            </a:extLst>
          </p:cNvPr>
          <p:cNvSpPr>
            <a:spLocks noGrp="1"/>
          </p:cNvSpPr>
          <p:nvPr>
            <p:ph type="dt" sz="half" idx="10"/>
          </p:nvPr>
        </p:nvSpPr>
        <p:spPr/>
        <p:txBody>
          <a:bodyPr/>
          <a:lstStyle/>
          <a:p>
            <a:fld id="{ECE030CE-61D7-4D42-9224-99F53475F3A8}" type="datetimeFigureOut">
              <a:rPr lang="en-US" smtClean="0"/>
              <a:t>10/03/2023</a:t>
            </a:fld>
            <a:endParaRPr lang="en-US"/>
          </a:p>
        </p:txBody>
      </p:sp>
      <p:sp>
        <p:nvSpPr>
          <p:cNvPr id="6" name="Footer Placeholder 5">
            <a:extLst>
              <a:ext uri="{FF2B5EF4-FFF2-40B4-BE49-F238E27FC236}">
                <a16:creationId xmlns:a16="http://schemas.microsoft.com/office/drawing/2014/main" id="{D06DBDED-331D-D13D-2FCE-40D745DDB5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9C98F1-2D32-B613-F6BA-15C135F7DFC4}"/>
              </a:ext>
            </a:extLst>
          </p:cNvPr>
          <p:cNvSpPr>
            <a:spLocks noGrp="1"/>
          </p:cNvSpPr>
          <p:nvPr>
            <p:ph type="sldNum" sz="quarter" idx="12"/>
          </p:nvPr>
        </p:nvSpPr>
        <p:spPr/>
        <p:txBody>
          <a:bodyPr/>
          <a:lstStyle/>
          <a:p>
            <a:fld id="{1B167EE8-AC65-4D31-B3B4-EE6C17D7AC71}" type="slidenum">
              <a:rPr lang="en-US" smtClean="0"/>
              <a:t>‹#›</a:t>
            </a:fld>
            <a:endParaRPr lang="en-US"/>
          </a:p>
        </p:txBody>
      </p:sp>
    </p:spTree>
    <p:extLst>
      <p:ext uri="{BB962C8B-B14F-4D97-AF65-F5344CB8AC3E}">
        <p14:creationId xmlns:p14="http://schemas.microsoft.com/office/powerpoint/2010/main" val="3497317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9B5011-2DF8-5124-FD13-20945B6275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1A674A8-4C2F-FE6C-5B3C-7B520B7825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76B287-231F-11EF-A841-D90DE86322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E030CE-61D7-4D42-9224-99F53475F3A8}" type="datetimeFigureOut">
              <a:rPr lang="en-US" smtClean="0"/>
              <a:t>10/03/2023</a:t>
            </a:fld>
            <a:endParaRPr lang="en-US"/>
          </a:p>
        </p:txBody>
      </p:sp>
      <p:sp>
        <p:nvSpPr>
          <p:cNvPr id="5" name="Footer Placeholder 4">
            <a:extLst>
              <a:ext uri="{FF2B5EF4-FFF2-40B4-BE49-F238E27FC236}">
                <a16:creationId xmlns:a16="http://schemas.microsoft.com/office/drawing/2014/main" id="{297F79CA-E035-AC9C-355B-510C1A30FC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4504A90-8E3F-B792-0037-5E18BE06F5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167EE8-AC65-4D31-B3B4-EE6C17D7AC71}" type="slidenum">
              <a:rPr lang="en-US" smtClean="0"/>
              <a:t>‹#›</a:t>
            </a:fld>
            <a:endParaRPr lang="en-US"/>
          </a:p>
        </p:txBody>
      </p:sp>
    </p:spTree>
    <p:extLst>
      <p:ext uri="{BB962C8B-B14F-4D97-AF65-F5344CB8AC3E}">
        <p14:creationId xmlns:p14="http://schemas.microsoft.com/office/powerpoint/2010/main" val="39830195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27.jp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31.jpg"/><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png"/><Relationship Id="rId1" Type="http://schemas.openxmlformats.org/officeDocument/2006/relationships/slideLayout" Target="../slideLayouts/slideLayout12.xml"/><Relationship Id="rId5" Type="http://schemas.openxmlformats.org/officeDocument/2006/relationships/image" Target="../media/image40.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43.jpe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54.jpg"/></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2.xml"/><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61.png"/></Relationships>
</file>

<file path=ppt/slides/_rels/slide2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hyperlink" Target="http://vneid.gov.vn/" TargetMode="External"/><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12.xml"/><Relationship Id="rId5" Type="http://schemas.openxmlformats.org/officeDocument/2006/relationships/image" Target="../media/image16.jpe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C73C86E-3153-4FE5-9934-404C657C2024}"/>
              </a:ext>
            </a:extLst>
          </p:cNvPr>
          <p:cNvSpPr txBox="1"/>
          <p:nvPr/>
        </p:nvSpPr>
        <p:spPr>
          <a:xfrm>
            <a:off x="3468320" y="2107807"/>
            <a:ext cx="5255356" cy="707886"/>
          </a:xfrm>
          <a:prstGeom prst="rect">
            <a:avLst/>
          </a:prstGeom>
          <a:noFill/>
        </p:spPr>
        <p:txBody>
          <a:bodyPr wrap="square" rtlCol="0">
            <a:spAutoFit/>
          </a:bodyPr>
          <a:lstStyle/>
          <a:p>
            <a:pPr algn="ctr"/>
            <a:r>
              <a:rPr lang="en-US" sz="4000" b="1" spc="600">
                <a:solidFill>
                  <a:srgbClr val="FFFF00"/>
                </a:solidFill>
                <a:latin typeface="SF Pro Display" pitchFamily="50" charset="0"/>
                <a:ea typeface="SF Pro Display" pitchFamily="50" charset="0"/>
                <a:cs typeface="SF Pro Display" pitchFamily="50" charset="0"/>
              </a:rPr>
              <a:t>HƯỚNG DẪN</a:t>
            </a:r>
            <a:endParaRPr lang="id-ID" sz="4000" b="1" spc="600">
              <a:solidFill>
                <a:srgbClr val="FFFF00"/>
              </a:solidFill>
              <a:latin typeface="SF Pro Display" pitchFamily="50" charset="0"/>
              <a:ea typeface="SF Pro Display" pitchFamily="50" charset="0"/>
              <a:cs typeface="SF Pro Display" pitchFamily="50" charset="0"/>
            </a:endParaRPr>
          </a:p>
        </p:txBody>
      </p:sp>
      <p:sp>
        <p:nvSpPr>
          <p:cNvPr id="7" name="TextBox 6">
            <a:extLst>
              <a:ext uri="{FF2B5EF4-FFF2-40B4-BE49-F238E27FC236}">
                <a16:creationId xmlns:a16="http://schemas.microsoft.com/office/drawing/2014/main" id="{4EE9D159-C0A3-9EF7-82A0-DC4D2493B00D}"/>
              </a:ext>
            </a:extLst>
          </p:cNvPr>
          <p:cNvSpPr txBox="1"/>
          <p:nvPr/>
        </p:nvSpPr>
        <p:spPr>
          <a:xfrm>
            <a:off x="402592" y="2815693"/>
            <a:ext cx="11386815" cy="1490536"/>
          </a:xfrm>
          <a:prstGeom prst="rect">
            <a:avLst/>
          </a:prstGeom>
          <a:noFill/>
        </p:spPr>
        <p:txBody>
          <a:bodyPr wrap="square" rtlCol="0">
            <a:spAutoFit/>
          </a:bodyPr>
          <a:lstStyle/>
          <a:p>
            <a:pPr algn="ctr">
              <a:lnSpc>
                <a:spcPct val="110000"/>
              </a:lnSpc>
            </a:pPr>
            <a:r>
              <a:rPr lang="en-US" sz="2800" b="1" spc="300" dirty="0">
                <a:solidFill>
                  <a:srgbClr val="FFFF00"/>
                </a:solidFill>
                <a:latin typeface="SF Pro Display" pitchFamily="50" charset="0"/>
                <a:ea typeface="SF Pro Display" pitchFamily="50" charset="0"/>
                <a:cs typeface="SF Pro Display" pitchFamily="50" charset="0"/>
              </a:rPr>
              <a:t>CÀI ĐẶT, ĐĂNG KÝ, KÍCH HOẠT, SỬ DỤNG </a:t>
            </a:r>
          </a:p>
          <a:p>
            <a:pPr algn="ctr">
              <a:lnSpc>
                <a:spcPct val="110000"/>
              </a:lnSpc>
            </a:pPr>
            <a:r>
              <a:rPr lang="en-US" sz="2800" b="1" spc="300" dirty="0">
                <a:solidFill>
                  <a:srgbClr val="FFFF00"/>
                </a:solidFill>
                <a:latin typeface="SF Pro Display" pitchFamily="50" charset="0"/>
                <a:ea typeface="SF Pro Display" pitchFamily="50" charset="0"/>
                <a:cs typeface="SF Pro Display" pitchFamily="50" charset="0"/>
              </a:rPr>
              <a:t>TÀI KHOẢN ĐỊNH DANH ĐIỆN TỬ QUA ỨNG DỤNG VNEID </a:t>
            </a:r>
          </a:p>
          <a:p>
            <a:pPr algn="ctr">
              <a:lnSpc>
                <a:spcPct val="110000"/>
              </a:lnSpc>
            </a:pPr>
            <a:r>
              <a:rPr lang="en-US" sz="2800" b="1" spc="300" dirty="0">
                <a:solidFill>
                  <a:srgbClr val="FFFF00"/>
                </a:solidFill>
                <a:latin typeface="SF Pro Display" pitchFamily="50" charset="0"/>
                <a:ea typeface="SF Pro Display" pitchFamily="50" charset="0"/>
                <a:cs typeface="SF Pro Display" pitchFamily="50" charset="0"/>
              </a:rPr>
              <a:t>VÀ THỦ TỤC HÀNH CHÍNH QUA CỔNG DỊCH VỤ CÔNG</a:t>
            </a:r>
            <a:endParaRPr lang="id-ID" sz="2800" b="1" spc="300" dirty="0">
              <a:solidFill>
                <a:srgbClr val="FFFF00"/>
              </a:solidFill>
              <a:latin typeface="SF Pro Display" pitchFamily="50" charset="0"/>
              <a:ea typeface="SF Pro Display" pitchFamily="50" charset="0"/>
              <a:cs typeface="SF Pro Display" pitchFamily="50" charset="0"/>
            </a:endParaRPr>
          </a:p>
        </p:txBody>
      </p:sp>
      <p:sp>
        <p:nvSpPr>
          <p:cNvPr id="2" name="TextBox 1">
            <a:extLst>
              <a:ext uri="{FF2B5EF4-FFF2-40B4-BE49-F238E27FC236}">
                <a16:creationId xmlns:a16="http://schemas.microsoft.com/office/drawing/2014/main" id="{EC6C6F55-C121-ADDC-2311-609E80881319}"/>
              </a:ext>
            </a:extLst>
          </p:cNvPr>
          <p:cNvSpPr txBox="1"/>
          <p:nvPr/>
        </p:nvSpPr>
        <p:spPr>
          <a:xfrm>
            <a:off x="3093841" y="6165396"/>
            <a:ext cx="6004316" cy="338554"/>
          </a:xfrm>
          <a:prstGeom prst="rect">
            <a:avLst/>
          </a:prstGeom>
          <a:noFill/>
        </p:spPr>
        <p:txBody>
          <a:bodyPr wrap="square" rtlCol="0">
            <a:spAutoFit/>
          </a:bodyPr>
          <a:lstStyle/>
          <a:p>
            <a:pPr algn="ctr"/>
            <a:r>
              <a:rPr lang="en-US" sz="1600" b="1" spc="300">
                <a:solidFill>
                  <a:srgbClr val="FFFF00"/>
                </a:solidFill>
                <a:latin typeface="SF Pro Display" pitchFamily="50" charset="0"/>
                <a:ea typeface="SF Pro Display" pitchFamily="50" charset="0"/>
                <a:cs typeface="SF Pro Display" pitchFamily="50" charset="0"/>
              </a:rPr>
              <a:t>ĐỒNG NAI, NGÀY 10 THÁNG 3 NĂM 2023</a:t>
            </a:r>
            <a:endParaRPr lang="id-ID" sz="1600" b="1" spc="300">
              <a:solidFill>
                <a:srgbClr val="FFFF00"/>
              </a:solidFill>
              <a:latin typeface="SF Pro Display" pitchFamily="50" charset="0"/>
              <a:ea typeface="SF Pro Display" pitchFamily="50" charset="0"/>
              <a:cs typeface="SF Pro Display" pitchFamily="50" charset="0"/>
            </a:endParaRPr>
          </a:p>
        </p:txBody>
      </p:sp>
      <p:pic>
        <p:nvPicPr>
          <p:cNvPr id="10" name="Picture 9">
            <a:extLst>
              <a:ext uri="{FF2B5EF4-FFF2-40B4-BE49-F238E27FC236}">
                <a16:creationId xmlns:a16="http://schemas.microsoft.com/office/drawing/2014/main" id="{69670EF4-2484-4F18-9FA9-E77F44C18F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611" y="354050"/>
            <a:ext cx="2802776" cy="1105022"/>
          </a:xfrm>
          <a:prstGeom prst="rect">
            <a:avLst/>
          </a:prstGeom>
        </p:spPr>
      </p:pic>
    </p:spTree>
    <p:extLst>
      <p:ext uri="{BB962C8B-B14F-4D97-AF65-F5344CB8AC3E}">
        <p14:creationId xmlns:p14="http://schemas.microsoft.com/office/powerpoint/2010/main" val="4127217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7066037"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DẪN ĐĂNG KÝ TÀI </a:t>
            </a:r>
            <a:r>
              <a:rPr lang="en-US" b="1" spc="230">
                <a:solidFill>
                  <a:srgbClr val="FFFF00"/>
                </a:solidFill>
                <a:latin typeface="SF Pro Display" pitchFamily="50" charset="0"/>
                <a:ea typeface="SF Pro Display" pitchFamily="50" charset="0"/>
                <a:cs typeface="SF Pro Display" pitchFamily="50" charset="0"/>
              </a:rPr>
              <a:t>KHOẢN ỨNG DỤNG VNeID</a:t>
            </a:r>
            <a:endParaRPr lang="en-US" b="1" spc="230" dirty="0">
              <a:solidFill>
                <a:srgbClr val="FFFF00"/>
              </a:solidFill>
              <a:latin typeface="SF Pro Display" pitchFamily="50" charset="0"/>
              <a:ea typeface="SF Pro Display" pitchFamily="50" charset="0"/>
              <a:cs typeface="SF Pro Display" pitchFamily="50" charset="0"/>
            </a:endParaRPr>
          </a:p>
        </p:txBody>
      </p:sp>
      <p:pic>
        <p:nvPicPr>
          <p:cNvPr id="11" name="Picture 10">
            <a:extLst>
              <a:ext uri="{FF2B5EF4-FFF2-40B4-BE49-F238E27FC236}">
                <a16:creationId xmlns:a16="http://schemas.microsoft.com/office/drawing/2014/main" id="{984FA1AB-BD6A-48D6-9171-AC06575F7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034" y="1426136"/>
            <a:ext cx="369330" cy="369330"/>
          </a:xfrm>
          <a:prstGeom prst="rect">
            <a:avLst/>
          </a:prstGeom>
        </p:spPr>
      </p:pic>
      <p:pic>
        <p:nvPicPr>
          <p:cNvPr id="13" name="Picture 12">
            <a:extLst>
              <a:ext uri="{FF2B5EF4-FFF2-40B4-BE49-F238E27FC236}">
                <a16:creationId xmlns:a16="http://schemas.microsoft.com/office/drawing/2014/main" id="{A5B296EB-5C8E-4FD0-8487-BEDAF5171C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1458" y="1339007"/>
            <a:ext cx="369330" cy="369330"/>
          </a:xfrm>
          <a:prstGeom prst="rect">
            <a:avLst/>
          </a:prstGeom>
        </p:spPr>
      </p:pic>
      <p:sp>
        <p:nvSpPr>
          <p:cNvPr id="16" name="TextBox 15">
            <a:extLst>
              <a:ext uri="{FF2B5EF4-FFF2-40B4-BE49-F238E27FC236}">
                <a16:creationId xmlns:a16="http://schemas.microsoft.com/office/drawing/2014/main" id="{9FE0057C-9619-4371-AD95-37A4599309C2}"/>
              </a:ext>
            </a:extLst>
          </p:cNvPr>
          <p:cNvSpPr txBox="1"/>
          <p:nvPr/>
        </p:nvSpPr>
        <p:spPr>
          <a:xfrm>
            <a:off x="999744" y="1238619"/>
            <a:ext cx="3810000" cy="1200329"/>
          </a:xfrm>
          <a:prstGeom prst="rect">
            <a:avLst/>
          </a:prstGeom>
          <a:noFill/>
        </p:spPr>
        <p:txBody>
          <a:bodyPr wrap="square">
            <a:spAutoFit/>
          </a:bodyPr>
          <a:lstStyle/>
          <a:p>
            <a:pPr algn="just">
              <a:spcAft>
                <a:spcPts val="600"/>
              </a:spcAft>
            </a:pP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Bước</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3: Sau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hoàn</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tất</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chọn</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Tôi</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khoản</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dịch</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vụ</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bấm</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Đăng</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ký</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p>
        </p:txBody>
      </p:sp>
      <p:pic>
        <p:nvPicPr>
          <p:cNvPr id="17" name="Picture 16">
            <a:extLst>
              <a:ext uri="{FF2B5EF4-FFF2-40B4-BE49-F238E27FC236}">
                <a16:creationId xmlns:a16="http://schemas.microsoft.com/office/drawing/2014/main" id="{98AC287B-9D76-4095-9DED-448B1C5EB3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0049" y="2522357"/>
            <a:ext cx="1849390" cy="4002268"/>
          </a:xfrm>
          <a:prstGeom prst="rect">
            <a:avLst/>
          </a:prstGeom>
        </p:spPr>
      </p:pic>
      <p:sp>
        <p:nvSpPr>
          <p:cNvPr id="18" name="TextBox 17">
            <a:extLst>
              <a:ext uri="{FF2B5EF4-FFF2-40B4-BE49-F238E27FC236}">
                <a16:creationId xmlns:a16="http://schemas.microsoft.com/office/drawing/2014/main" id="{18477718-6DF8-4FCB-B3DF-6304B060A54F}"/>
              </a:ext>
            </a:extLst>
          </p:cNvPr>
          <p:cNvSpPr txBox="1"/>
          <p:nvPr/>
        </p:nvSpPr>
        <p:spPr>
          <a:xfrm>
            <a:off x="5529072" y="1232718"/>
            <a:ext cx="6398733" cy="1477328"/>
          </a:xfrm>
          <a:prstGeom prst="rect">
            <a:avLst/>
          </a:prstGeom>
          <a:noFill/>
        </p:spPr>
        <p:txBody>
          <a:bodyPr wrap="square">
            <a:spAutoFit/>
          </a:bodyPr>
          <a:lstStyle/>
          <a:p>
            <a:pPr algn="just"/>
            <a:r>
              <a:rPr lang="en-US" sz="1800" dirty="0" err="1">
                <a:solidFill>
                  <a:schemeClr val="bg1"/>
                </a:solidFill>
                <a:effectLst/>
                <a:latin typeface="Times New Roman" panose="02020603050405020304" pitchFamily="18" charset="0"/>
                <a:ea typeface="Calibri" panose="020F0502020204030204" pitchFamily="34" charset="0"/>
              </a:rPr>
              <a:t>Bước</a:t>
            </a:r>
            <a:r>
              <a:rPr lang="en-US" sz="1800" dirty="0">
                <a:solidFill>
                  <a:schemeClr val="bg1"/>
                </a:solidFill>
                <a:effectLst/>
                <a:latin typeface="Times New Roman" panose="02020603050405020304" pitchFamily="18" charset="0"/>
                <a:ea typeface="Calibri" panose="020F0502020204030204" pitchFamily="34" charset="0"/>
              </a:rPr>
              <a:t> 4: Sau </a:t>
            </a:r>
            <a:r>
              <a:rPr lang="en-US" sz="1800" dirty="0" err="1">
                <a:solidFill>
                  <a:schemeClr val="bg1"/>
                </a:solidFill>
                <a:effectLst/>
                <a:latin typeface="Times New Roman" panose="02020603050405020304" pitchFamily="18" charset="0"/>
                <a:ea typeface="Calibri" panose="020F0502020204030204" pitchFamily="34" charset="0"/>
              </a:rPr>
              <a:t>khi</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ấn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nút</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Đăng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ký</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hệ</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thống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sẽ</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gửi</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yêu</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cầu</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xác</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thực</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thông</a:t>
            </a:r>
            <a:r>
              <a:rPr lang="en-US" sz="1800" dirty="0">
                <a:solidFill>
                  <a:schemeClr val="bg1"/>
                </a:solidFill>
                <a:effectLst/>
                <a:latin typeface="Times New Roman" panose="02020603050405020304" pitchFamily="18" charset="0"/>
                <a:ea typeface="Calibri" panose="020F0502020204030204" pitchFamily="34" charset="0"/>
              </a:rPr>
              <a:t> tin sang </a:t>
            </a:r>
            <a:r>
              <a:rPr lang="en-US" sz="1800" dirty="0" err="1">
                <a:solidFill>
                  <a:schemeClr val="bg1"/>
                </a:solidFill>
                <a:effectLst/>
                <a:latin typeface="Times New Roman" panose="02020603050405020304" pitchFamily="18" charset="0"/>
                <a:ea typeface="Calibri" panose="020F0502020204030204" pitchFamily="34" charset="0"/>
              </a:rPr>
              <a:t>Cơ</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sở</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dữ</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liệu</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Quốc</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gia</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về</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dân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cư</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Trường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hợp</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Đạt</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thì</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người</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dân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sẽ</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nhận</a:t>
            </a:r>
            <a:r>
              <a:rPr lang="en-US" sz="1800" dirty="0">
                <a:solidFill>
                  <a:schemeClr val="bg1"/>
                </a:solidFill>
                <a:effectLst/>
                <a:latin typeface="Times New Roman" panose="02020603050405020304" pitchFamily="18" charset="0"/>
                <a:ea typeface="Calibri" panose="020F0502020204030204" pitchFamily="34" charset="0"/>
              </a:rPr>
              <a:t> tin </a:t>
            </a:r>
            <a:r>
              <a:rPr lang="en-US" sz="1800" dirty="0" err="1">
                <a:solidFill>
                  <a:schemeClr val="bg1"/>
                </a:solidFill>
                <a:effectLst/>
                <a:latin typeface="Times New Roman" panose="02020603050405020304" pitchFamily="18" charset="0"/>
                <a:ea typeface="Calibri" panose="020F0502020204030204" pitchFamily="34" charset="0"/>
              </a:rPr>
              <a:t>nhắn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chứa</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mã</a:t>
            </a:r>
            <a:r>
              <a:rPr lang="en-US" sz="1800" dirty="0">
                <a:solidFill>
                  <a:schemeClr val="bg1"/>
                </a:solidFill>
                <a:effectLst/>
                <a:latin typeface="Times New Roman" panose="02020603050405020304" pitchFamily="18" charset="0"/>
                <a:ea typeface="Calibri" panose="020F0502020204030204" pitchFamily="34" charset="0"/>
              </a:rPr>
              <a:t> OTP </a:t>
            </a:r>
            <a:r>
              <a:rPr lang="en-US" sz="1800" dirty="0" err="1">
                <a:solidFill>
                  <a:schemeClr val="bg1"/>
                </a:solidFill>
                <a:effectLst/>
                <a:latin typeface="Times New Roman" panose="02020603050405020304" pitchFamily="18" charset="0"/>
                <a:ea typeface="Calibri" panose="020F0502020204030204" pitchFamily="34" charset="0"/>
              </a:rPr>
              <a:t>và</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thực</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hiện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xác</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thực</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Trường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hợp</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Không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đạt</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sẽ</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hiển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thị</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thông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báo</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đề</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nghị</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công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dân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điều</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chỉnh</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lại</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thông</a:t>
            </a:r>
            <a:r>
              <a:rPr lang="en-US" sz="1800" dirty="0">
                <a:solidFill>
                  <a:schemeClr val="bg1"/>
                </a:solidFill>
                <a:effectLst/>
                <a:latin typeface="Times New Roman" panose="02020603050405020304" pitchFamily="18" charset="0"/>
                <a:ea typeface="Calibri" panose="020F0502020204030204" pitchFamily="34" charset="0"/>
              </a:rPr>
              <a:t> tin).</a:t>
            </a:r>
            <a:endParaRPr lang="en-US" dirty="0">
              <a:solidFill>
                <a:schemeClr val="bg1"/>
              </a:solidFill>
            </a:endParaRPr>
          </a:p>
        </p:txBody>
      </p:sp>
      <p:pic>
        <p:nvPicPr>
          <p:cNvPr id="19" name="Picture 18">
            <a:extLst>
              <a:ext uri="{FF2B5EF4-FFF2-40B4-BE49-F238E27FC236}">
                <a16:creationId xmlns:a16="http://schemas.microsoft.com/office/drawing/2014/main" id="{AC229925-26A1-4B76-AB7C-350E41652AA8}"/>
              </a:ext>
            </a:extLst>
          </p:cNvPr>
          <p:cNvPicPr>
            <a:picLocks noChangeAspect="1"/>
          </p:cNvPicPr>
          <p:nvPr/>
        </p:nvPicPr>
        <p:blipFill rotWithShape="1">
          <a:blip r:embed="rId4">
            <a:extLst>
              <a:ext uri="{28A0092B-C50C-407E-A947-70E740481C1C}">
                <a14:useLocalDpi xmlns:a14="http://schemas.microsoft.com/office/drawing/2010/main" val="0"/>
              </a:ext>
            </a:extLst>
          </a:blip>
          <a:srcRect t="10246" b="63750"/>
          <a:stretch/>
        </p:blipFill>
        <p:spPr>
          <a:xfrm>
            <a:off x="4970670" y="3096032"/>
            <a:ext cx="2937385" cy="1652989"/>
          </a:xfrm>
          <a:prstGeom prst="rect">
            <a:avLst/>
          </a:prstGeom>
        </p:spPr>
      </p:pic>
      <p:pic>
        <p:nvPicPr>
          <p:cNvPr id="20" name="Picture 19">
            <a:extLst>
              <a:ext uri="{FF2B5EF4-FFF2-40B4-BE49-F238E27FC236}">
                <a16:creationId xmlns:a16="http://schemas.microsoft.com/office/drawing/2014/main" id="{DEB0792E-4B64-4FF4-8DE3-F8723CAB216F}"/>
              </a:ext>
            </a:extLst>
          </p:cNvPr>
          <p:cNvPicPr>
            <a:picLocks noChangeAspect="1"/>
          </p:cNvPicPr>
          <p:nvPr/>
        </p:nvPicPr>
        <p:blipFill rotWithShape="1">
          <a:blip r:embed="rId5">
            <a:extLst>
              <a:ext uri="{28A0092B-C50C-407E-A947-70E740481C1C}">
                <a14:useLocalDpi xmlns:a14="http://schemas.microsoft.com/office/drawing/2010/main" val="0"/>
              </a:ext>
            </a:extLst>
          </a:blip>
          <a:srcRect t="33493" r="7920" b="45665"/>
          <a:stretch/>
        </p:blipFill>
        <p:spPr>
          <a:xfrm>
            <a:off x="8552071" y="3096080"/>
            <a:ext cx="3375734" cy="1653608"/>
          </a:xfrm>
          <a:prstGeom prst="rect">
            <a:avLst/>
          </a:prstGeom>
        </p:spPr>
      </p:pic>
    </p:spTree>
    <p:extLst>
      <p:ext uri="{BB962C8B-B14F-4D97-AF65-F5344CB8AC3E}">
        <p14:creationId xmlns:p14="http://schemas.microsoft.com/office/powerpoint/2010/main" val="791430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par>
                                <p:cTn id="20" presetID="53" presetClass="entr" presetSubtype="16"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500" fill="hold"/>
                                        <p:tgtEl>
                                          <p:spTgt spid="18"/>
                                        </p:tgtEl>
                                        <p:attrNameLst>
                                          <p:attrName>ppt_w</p:attrName>
                                        </p:attrNameLst>
                                      </p:cBhvr>
                                      <p:tavLst>
                                        <p:tav tm="0">
                                          <p:val>
                                            <p:fltVal val="0"/>
                                          </p:val>
                                        </p:tav>
                                        <p:tav tm="100000">
                                          <p:val>
                                            <p:strVal val="#ppt_w"/>
                                          </p:val>
                                        </p:tav>
                                      </p:tavLst>
                                    </p:anim>
                                    <p:anim calcmode="lin" valueType="num">
                                      <p:cBhvr>
                                        <p:cTn id="28" dur="500" fill="hold"/>
                                        <p:tgtEl>
                                          <p:spTgt spid="18"/>
                                        </p:tgtEl>
                                        <p:attrNameLst>
                                          <p:attrName>ppt_h</p:attrName>
                                        </p:attrNameLst>
                                      </p:cBhvr>
                                      <p:tavLst>
                                        <p:tav tm="0">
                                          <p:val>
                                            <p:fltVal val="0"/>
                                          </p:val>
                                        </p:tav>
                                        <p:tav tm="100000">
                                          <p:val>
                                            <p:strVal val="#ppt_h"/>
                                          </p:val>
                                        </p:tav>
                                      </p:tavLst>
                                    </p:anim>
                                    <p:animEffect transition="in" filter="fade">
                                      <p:cBhvr>
                                        <p:cTn id="29" dur="500"/>
                                        <p:tgtEl>
                                          <p:spTgt spid="18"/>
                                        </p:tgtEl>
                                      </p:cBhvr>
                                    </p:animEffect>
                                  </p:childTnLst>
                                </p:cTn>
                              </p:par>
                              <p:par>
                                <p:cTn id="30" presetID="53" presetClass="entr" presetSubtype="16" fill="hold" nodeType="with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Effect transition="in" filter="fade">
                                      <p:cBhvr>
                                        <p:cTn id="34" dur="500"/>
                                        <p:tgtEl>
                                          <p:spTgt spid="19"/>
                                        </p:tgtEl>
                                      </p:cBhvr>
                                    </p:animEffect>
                                  </p:childTnLst>
                                </p:cTn>
                              </p:par>
                              <p:par>
                                <p:cTn id="35" presetID="53" presetClass="entr" presetSubtype="16"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500" fill="hold"/>
                                        <p:tgtEl>
                                          <p:spTgt spid="20"/>
                                        </p:tgtEl>
                                        <p:attrNameLst>
                                          <p:attrName>ppt_w</p:attrName>
                                        </p:attrNameLst>
                                      </p:cBhvr>
                                      <p:tavLst>
                                        <p:tav tm="0">
                                          <p:val>
                                            <p:fltVal val="0"/>
                                          </p:val>
                                        </p:tav>
                                        <p:tav tm="100000">
                                          <p:val>
                                            <p:strVal val="#ppt_w"/>
                                          </p:val>
                                        </p:tav>
                                      </p:tavLst>
                                    </p:anim>
                                    <p:anim calcmode="lin" valueType="num">
                                      <p:cBhvr>
                                        <p:cTn id="38" dur="500" fill="hold"/>
                                        <p:tgtEl>
                                          <p:spTgt spid="20"/>
                                        </p:tgtEl>
                                        <p:attrNameLst>
                                          <p:attrName>ppt_h</p:attrName>
                                        </p:attrNameLst>
                                      </p:cBhvr>
                                      <p:tavLst>
                                        <p:tav tm="0">
                                          <p:val>
                                            <p:fltVal val="0"/>
                                          </p:val>
                                        </p:tav>
                                        <p:tav tm="100000">
                                          <p:val>
                                            <p:strVal val="#ppt_h"/>
                                          </p:val>
                                        </p:tav>
                                      </p:tavLst>
                                    </p:anim>
                                    <p:animEffect transition="in" filter="fade">
                                      <p:cBhvr>
                                        <p:cTn id="3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7066037"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DẪN ĐĂNG KÝ </a:t>
            </a:r>
            <a:r>
              <a:rPr lang="en-US" b="1" spc="230">
                <a:solidFill>
                  <a:srgbClr val="FFFF00"/>
                </a:solidFill>
                <a:latin typeface="SF Pro Display" pitchFamily="50" charset="0"/>
                <a:ea typeface="SF Pro Display" pitchFamily="50" charset="0"/>
                <a:cs typeface="SF Pro Display" pitchFamily="50" charset="0"/>
              </a:rPr>
              <a:t>TÀI KHOẢN ỨNG DỤNG VNeID</a:t>
            </a:r>
            <a:endParaRPr lang="en-US" b="1" spc="230" dirty="0">
              <a:solidFill>
                <a:srgbClr val="FFFF00"/>
              </a:solidFill>
              <a:latin typeface="SF Pro Display" pitchFamily="50" charset="0"/>
              <a:ea typeface="SF Pro Display" pitchFamily="50" charset="0"/>
              <a:cs typeface="SF Pro Display" pitchFamily="50" charset="0"/>
            </a:endParaRPr>
          </a:p>
        </p:txBody>
      </p:sp>
      <p:pic>
        <p:nvPicPr>
          <p:cNvPr id="11" name="Picture 10">
            <a:extLst>
              <a:ext uri="{FF2B5EF4-FFF2-40B4-BE49-F238E27FC236}">
                <a16:creationId xmlns:a16="http://schemas.microsoft.com/office/drawing/2014/main" id="{984FA1AB-BD6A-48D6-9171-AC06575F7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034" y="1426136"/>
            <a:ext cx="369330" cy="369330"/>
          </a:xfrm>
          <a:prstGeom prst="rect">
            <a:avLst/>
          </a:prstGeom>
        </p:spPr>
      </p:pic>
      <p:sp>
        <p:nvSpPr>
          <p:cNvPr id="14" name="TextBox 13">
            <a:extLst>
              <a:ext uri="{FF2B5EF4-FFF2-40B4-BE49-F238E27FC236}">
                <a16:creationId xmlns:a16="http://schemas.microsoft.com/office/drawing/2014/main" id="{EFAD5454-102B-40B7-B5B1-E432244E592F}"/>
              </a:ext>
            </a:extLst>
          </p:cNvPr>
          <p:cNvSpPr txBox="1"/>
          <p:nvPr/>
        </p:nvSpPr>
        <p:spPr>
          <a:xfrm>
            <a:off x="1078992" y="1279134"/>
            <a:ext cx="6398733" cy="1477328"/>
          </a:xfrm>
          <a:prstGeom prst="rect">
            <a:avLst/>
          </a:prstGeom>
          <a:noFill/>
        </p:spPr>
        <p:txBody>
          <a:bodyPr wrap="square">
            <a:spAutoFit/>
          </a:bodyPr>
          <a:lstStyle/>
          <a:p>
            <a:pPr algn="just"/>
            <a:r>
              <a:rPr lang="en-US" dirty="0" err="1">
                <a:solidFill>
                  <a:schemeClr val="bg1"/>
                </a:solidFill>
                <a:effectLst/>
                <a:latin typeface="Times New Roman" panose="02020603050405020304" pitchFamily="18" charset="0"/>
                <a:ea typeface="Calibri" panose="020F0502020204030204" pitchFamily="34" charset="0"/>
              </a:rPr>
              <a:t>Bước</a:t>
            </a:r>
            <a:r>
              <a:rPr lang="en-US" dirty="0">
                <a:solidFill>
                  <a:schemeClr val="bg1"/>
                </a:solidFill>
                <a:effectLst/>
                <a:latin typeface="Times New Roman" panose="02020603050405020304" pitchFamily="18" charset="0"/>
                <a:ea typeface="Calibri" panose="020F0502020204030204" pitchFamily="34" charset="0"/>
              </a:rPr>
              <a:t> 5: Sau </a:t>
            </a:r>
            <a:r>
              <a:rPr lang="en-US" dirty="0" err="1">
                <a:solidFill>
                  <a:schemeClr val="bg1"/>
                </a:solidFill>
                <a:effectLst/>
                <a:latin typeface="Times New Roman" panose="02020603050405020304" pitchFamily="18" charset="0"/>
                <a:ea typeface="Calibri" panose="020F0502020204030204" pitchFamily="34" charset="0"/>
              </a:rPr>
              <a:t>khi</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điền</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mã</a:t>
            </a:r>
            <a:r>
              <a:rPr lang="en-US" dirty="0">
                <a:solidFill>
                  <a:schemeClr val="bg1"/>
                </a:solidFill>
                <a:effectLst/>
                <a:latin typeface="Times New Roman" panose="02020603050405020304" pitchFamily="18" charset="0"/>
                <a:ea typeface="Calibri" panose="020F0502020204030204" pitchFamily="34" charset="0"/>
              </a:rPr>
              <a:t> OTP, </a:t>
            </a:r>
            <a:r>
              <a:rPr lang="en-US" dirty="0" err="1">
                <a:solidFill>
                  <a:schemeClr val="bg1"/>
                </a:solidFill>
                <a:effectLst/>
                <a:latin typeface="Times New Roman" panose="02020603050405020304" pitchFamily="18" charset="0"/>
                <a:ea typeface="Calibri" panose="020F0502020204030204" pitchFamily="34" charset="0"/>
              </a:rPr>
              <a:t>người</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dân</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tiến</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hành</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tạo</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mật</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khẩu</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để</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đăng</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nhập</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tài</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khoản</a:t>
            </a:r>
            <a:r>
              <a:rPr lang="en-US" dirty="0">
                <a:solidFill>
                  <a:schemeClr val="bg1"/>
                </a:solidFill>
                <a:effectLst/>
                <a:latin typeface="Times New Roman" panose="02020603050405020304" pitchFamily="18" charset="0"/>
                <a:ea typeface="Calibri" panose="020F0502020204030204" pitchFamily="34" charset="0"/>
              </a:rPr>
              <a:t>. </a:t>
            </a:r>
          </a:p>
          <a:p>
            <a:pPr algn="just"/>
            <a:r>
              <a:rPr lang="en-US" dirty="0" err="1">
                <a:solidFill>
                  <a:schemeClr val="bg1"/>
                </a:solidFill>
                <a:effectLst/>
                <a:latin typeface="Times New Roman" panose="02020603050405020304" pitchFamily="18" charset="0"/>
                <a:ea typeface="Calibri" panose="020F0502020204030204" pitchFamily="34" charset="0"/>
              </a:rPr>
              <a:t>Mật</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khẩu</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sẽ</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có</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độ</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dài</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từ</a:t>
            </a:r>
            <a:r>
              <a:rPr lang="en-US" dirty="0">
                <a:solidFill>
                  <a:schemeClr val="bg1"/>
                </a:solidFill>
                <a:effectLst/>
                <a:latin typeface="Times New Roman" panose="02020603050405020304" pitchFamily="18" charset="0"/>
                <a:ea typeface="Calibri" panose="020F0502020204030204" pitchFamily="34" charset="0"/>
              </a:rPr>
              <a:t> 8 </a:t>
            </a:r>
            <a:r>
              <a:rPr lang="en-US" dirty="0" err="1">
                <a:solidFill>
                  <a:schemeClr val="bg1"/>
                </a:solidFill>
                <a:effectLst/>
                <a:latin typeface="Times New Roman" panose="02020603050405020304" pitchFamily="18" charset="0"/>
                <a:ea typeface="Calibri" panose="020F0502020204030204" pitchFamily="34" charset="0"/>
              </a:rPr>
              <a:t>đến</a:t>
            </a:r>
            <a:r>
              <a:rPr lang="en-US" dirty="0">
                <a:solidFill>
                  <a:schemeClr val="bg1"/>
                </a:solidFill>
                <a:effectLst/>
                <a:latin typeface="Times New Roman" panose="02020603050405020304" pitchFamily="18" charset="0"/>
                <a:ea typeface="Calibri" panose="020F0502020204030204" pitchFamily="34" charset="0"/>
              </a:rPr>
              <a:t> 20 </a:t>
            </a:r>
            <a:r>
              <a:rPr lang="en-US" dirty="0" err="1">
                <a:solidFill>
                  <a:schemeClr val="bg1"/>
                </a:solidFill>
                <a:effectLst/>
                <a:latin typeface="Times New Roman" panose="02020603050405020304" pitchFamily="18" charset="0"/>
                <a:ea typeface="Calibri" panose="020F0502020204030204" pitchFamily="34" charset="0"/>
              </a:rPr>
              <a:t>ký</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tự</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phải</a:t>
            </a:r>
            <a:r>
              <a:rPr lang="en-US" dirty="0">
                <a:solidFill>
                  <a:schemeClr val="bg1"/>
                </a:solidFill>
                <a:effectLst/>
                <a:latin typeface="Times New Roman" panose="02020603050405020304" pitchFamily="18" charset="0"/>
                <a:ea typeface="Calibri" panose="020F0502020204030204" pitchFamily="34" charset="0"/>
              </a:rPr>
              <a:t> bao </a:t>
            </a:r>
            <a:r>
              <a:rPr lang="en-US" dirty="0" err="1">
                <a:solidFill>
                  <a:schemeClr val="bg1"/>
                </a:solidFill>
                <a:effectLst/>
                <a:latin typeface="Times New Roman" panose="02020603050405020304" pitchFamily="18" charset="0"/>
                <a:ea typeface="Calibri" panose="020F0502020204030204" pitchFamily="34" charset="0"/>
              </a:rPr>
              <a:t>gồm</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số</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chữ</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viết</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hoa</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chữ</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viết</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thường</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và</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chứa</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ít</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nhất</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một</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ký</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tự</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đặc</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biệt</a:t>
            </a:r>
            <a:r>
              <a:rPr lang="en-US" dirty="0">
                <a:solidFill>
                  <a:schemeClr val="bg1"/>
                </a:solidFill>
                <a:effectLst/>
                <a:latin typeface="Times New Roman" panose="02020603050405020304" pitchFamily="18" charset="0"/>
                <a:ea typeface="Calibri" panose="020F0502020204030204" pitchFamily="34" charset="0"/>
              </a:rPr>
              <a:t> !@#$^*() </a:t>
            </a:r>
          </a:p>
          <a:p>
            <a:pPr algn="just"/>
            <a:r>
              <a:rPr lang="en-US" dirty="0">
                <a:solidFill>
                  <a:schemeClr val="bg1"/>
                </a:solidFill>
                <a:effectLst/>
                <a:latin typeface="Times New Roman" panose="02020603050405020304" pitchFamily="18" charset="0"/>
                <a:ea typeface="Calibri" panose="020F0502020204030204" pitchFamily="34" charset="0"/>
              </a:rPr>
              <a:t>Sau </a:t>
            </a:r>
            <a:r>
              <a:rPr lang="en-US" dirty="0" err="1">
                <a:solidFill>
                  <a:schemeClr val="bg1"/>
                </a:solidFill>
                <a:effectLst/>
                <a:latin typeface="Times New Roman" panose="02020603050405020304" pitchFamily="18" charset="0"/>
                <a:ea typeface="Calibri" panose="020F0502020204030204" pitchFamily="34" charset="0"/>
              </a:rPr>
              <a:t>khi</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hoàn</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tất</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việc</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tạo</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tài</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khoản</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bấm</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Xác</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nhận</a:t>
            </a:r>
            <a:r>
              <a:rPr lang="en-US" dirty="0">
                <a:solidFill>
                  <a:schemeClr val="bg1"/>
                </a:solidFill>
                <a:effectLst/>
                <a:latin typeface="Times New Roman" panose="02020603050405020304" pitchFamily="18" charset="0"/>
                <a:ea typeface="Calibri" panose="020F0502020204030204" pitchFamily="34" charset="0"/>
              </a:rPr>
              <a:t>”.</a:t>
            </a:r>
            <a:endParaRPr lang="en-US" dirty="0">
              <a:solidFill>
                <a:schemeClr val="bg1"/>
              </a:solidFill>
            </a:endParaRPr>
          </a:p>
        </p:txBody>
      </p:sp>
      <p:pic>
        <p:nvPicPr>
          <p:cNvPr id="15" name="Picture 14">
            <a:extLst>
              <a:ext uri="{FF2B5EF4-FFF2-40B4-BE49-F238E27FC236}">
                <a16:creationId xmlns:a16="http://schemas.microsoft.com/office/drawing/2014/main" id="{85D1D4FA-5CD7-4C39-83A3-88BEE090E3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8690" y="2834639"/>
            <a:ext cx="1743346" cy="3772779"/>
          </a:xfrm>
          <a:prstGeom prst="rect">
            <a:avLst/>
          </a:prstGeom>
        </p:spPr>
      </p:pic>
      <p:pic>
        <p:nvPicPr>
          <p:cNvPr id="21" name="Picture 20">
            <a:extLst>
              <a:ext uri="{FF2B5EF4-FFF2-40B4-BE49-F238E27FC236}">
                <a16:creationId xmlns:a16="http://schemas.microsoft.com/office/drawing/2014/main" id="{EE00AE83-E670-4687-B986-E68BBF1F81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7671" y="2813361"/>
            <a:ext cx="1743346" cy="3772779"/>
          </a:xfrm>
          <a:prstGeom prst="rect">
            <a:avLst/>
          </a:prstGeom>
        </p:spPr>
      </p:pic>
      <p:sp>
        <p:nvSpPr>
          <p:cNvPr id="23" name="TextBox 22">
            <a:extLst>
              <a:ext uri="{FF2B5EF4-FFF2-40B4-BE49-F238E27FC236}">
                <a16:creationId xmlns:a16="http://schemas.microsoft.com/office/drawing/2014/main" id="{D107D277-5BD7-4395-BF85-BECCD2D170B8}"/>
              </a:ext>
            </a:extLst>
          </p:cNvPr>
          <p:cNvSpPr txBox="1"/>
          <p:nvPr/>
        </p:nvSpPr>
        <p:spPr>
          <a:xfrm>
            <a:off x="7913022" y="1279134"/>
            <a:ext cx="3742944" cy="1754326"/>
          </a:xfrm>
          <a:prstGeom prst="rect">
            <a:avLst/>
          </a:prstGeom>
          <a:noFill/>
        </p:spPr>
        <p:txBody>
          <a:bodyPr wrap="square">
            <a:spAutoFit/>
          </a:bodyPr>
          <a:lstStyle/>
          <a:p>
            <a:pPr algn="just">
              <a:spcAft>
                <a:spcPts val="600"/>
              </a:spcAft>
            </a:pP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Lưu</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khoản</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VNeID</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03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ngày</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đăng</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ký</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nhưng</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tiến</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hành</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đăng</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ký</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khoản</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danh</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sẽ</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bị</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xóa</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phải</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đăng</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ký</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khoản</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VNeID</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4" name="Picture 23">
            <a:extLst>
              <a:ext uri="{FF2B5EF4-FFF2-40B4-BE49-F238E27FC236}">
                <a16:creationId xmlns:a16="http://schemas.microsoft.com/office/drawing/2014/main" id="{53855E9B-2185-4CAF-98A1-B0C83602CD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0574" y="3102864"/>
            <a:ext cx="1577148" cy="3413107"/>
          </a:xfrm>
          <a:prstGeom prst="rect">
            <a:avLst/>
          </a:prstGeom>
        </p:spPr>
      </p:pic>
    </p:spTree>
    <p:extLst>
      <p:ext uri="{BB962C8B-B14F-4D97-AF65-F5344CB8AC3E}">
        <p14:creationId xmlns:p14="http://schemas.microsoft.com/office/powerpoint/2010/main" val="3099436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1000"/>
                                        <p:tgtEl>
                                          <p:spTgt spid="21"/>
                                        </p:tgtEl>
                                      </p:cBhvr>
                                    </p:animEffect>
                                    <p:anim calcmode="lin" valueType="num">
                                      <p:cBhvr>
                                        <p:cTn id="23" dur="1000" fill="hold"/>
                                        <p:tgtEl>
                                          <p:spTgt spid="21"/>
                                        </p:tgtEl>
                                        <p:attrNameLst>
                                          <p:attrName>ppt_x</p:attrName>
                                        </p:attrNameLst>
                                      </p:cBhvr>
                                      <p:tavLst>
                                        <p:tav tm="0">
                                          <p:val>
                                            <p:strVal val="#ppt_x"/>
                                          </p:val>
                                        </p:tav>
                                        <p:tav tm="100000">
                                          <p:val>
                                            <p:strVal val="#ppt_x"/>
                                          </p:val>
                                        </p:tav>
                                      </p:tavLst>
                                    </p:anim>
                                    <p:anim calcmode="lin" valueType="num">
                                      <p:cBhvr>
                                        <p:cTn id="24" dur="1000" fill="hold"/>
                                        <p:tgtEl>
                                          <p:spTgt spid="2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1000"/>
                                        <p:tgtEl>
                                          <p:spTgt spid="23"/>
                                        </p:tgtEl>
                                      </p:cBhvr>
                                    </p:animEffect>
                                    <p:anim calcmode="lin" valueType="num">
                                      <p:cBhvr>
                                        <p:cTn id="28" dur="1000" fill="hold"/>
                                        <p:tgtEl>
                                          <p:spTgt spid="23"/>
                                        </p:tgtEl>
                                        <p:attrNameLst>
                                          <p:attrName>ppt_x</p:attrName>
                                        </p:attrNameLst>
                                      </p:cBhvr>
                                      <p:tavLst>
                                        <p:tav tm="0">
                                          <p:val>
                                            <p:strVal val="#ppt_x"/>
                                          </p:val>
                                        </p:tav>
                                        <p:tav tm="100000">
                                          <p:val>
                                            <p:strVal val="#ppt_x"/>
                                          </p:val>
                                        </p:tav>
                                      </p:tavLst>
                                    </p:anim>
                                    <p:anim calcmode="lin" valueType="num">
                                      <p:cBhvr>
                                        <p:cTn id="29" dur="1000" fill="hold"/>
                                        <p:tgtEl>
                                          <p:spTgt spid="23"/>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1000"/>
                                        <p:tgtEl>
                                          <p:spTgt spid="24"/>
                                        </p:tgtEl>
                                      </p:cBhvr>
                                    </p:animEffect>
                                    <p:anim calcmode="lin" valueType="num">
                                      <p:cBhvr>
                                        <p:cTn id="33" dur="1000" fill="hold"/>
                                        <p:tgtEl>
                                          <p:spTgt spid="24"/>
                                        </p:tgtEl>
                                        <p:attrNameLst>
                                          <p:attrName>ppt_x</p:attrName>
                                        </p:attrNameLst>
                                      </p:cBhvr>
                                      <p:tavLst>
                                        <p:tav tm="0">
                                          <p:val>
                                            <p:strVal val="#ppt_x"/>
                                          </p:val>
                                        </p:tav>
                                        <p:tav tm="100000">
                                          <p:val>
                                            <p:strVal val="#ppt_x"/>
                                          </p:val>
                                        </p:tav>
                                      </p:tavLst>
                                    </p:anim>
                                    <p:anim calcmode="lin" valueType="num">
                                      <p:cBhvr>
                                        <p:cTn id="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8224303"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DẪN ĐĂNG KÝ TÀI KHOẢN ĐỊNH DANH ĐIỆN TỬ MỨC ĐỘ 1</a:t>
            </a:r>
          </a:p>
        </p:txBody>
      </p:sp>
      <p:pic>
        <p:nvPicPr>
          <p:cNvPr id="11" name="Picture 10">
            <a:extLst>
              <a:ext uri="{FF2B5EF4-FFF2-40B4-BE49-F238E27FC236}">
                <a16:creationId xmlns:a16="http://schemas.microsoft.com/office/drawing/2014/main" id="{984FA1AB-BD6A-48D6-9171-AC06575F7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0833" y="1582695"/>
            <a:ext cx="428353" cy="369330"/>
          </a:xfrm>
          <a:prstGeom prst="rect">
            <a:avLst/>
          </a:prstGeom>
        </p:spPr>
      </p:pic>
      <p:sp>
        <p:nvSpPr>
          <p:cNvPr id="10" name="TextBox 9">
            <a:extLst>
              <a:ext uri="{FF2B5EF4-FFF2-40B4-BE49-F238E27FC236}">
                <a16:creationId xmlns:a16="http://schemas.microsoft.com/office/drawing/2014/main" id="{87DD0997-046F-4DCB-ABDE-7D38769DABAA}"/>
              </a:ext>
            </a:extLst>
          </p:cNvPr>
          <p:cNvSpPr txBox="1"/>
          <p:nvPr/>
        </p:nvSpPr>
        <p:spPr>
          <a:xfrm>
            <a:off x="1367640" y="1444194"/>
            <a:ext cx="3893208" cy="1477328"/>
          </a:xfrm>
          <a:prstGeom prst="rect">
            <a:avLst/>
          </a:prstGeom>
          <a:noFill/>
        </p:spPr>
        <p:txBody>
          <a:bodyPr wrap="square">
            <a:spAutoFit/>
          </a:bodyPr>
          <a:lstStyle/>
          <a:p>
            <a:pPr algn="just"/>
            <a:r>
              <a:rPr lang="en-US" sz="1800" dirty="0" err="1">
                <a:solidFill>
                  <a:schemeClr val="bg1"/>
                </a:solidFill>
                <a:effectLst/>
                <a:latin typeface="Times New Roman" panose="02020603050405020304" pitchFamily="18" charset="0"/>
                <a:ea typeface="Calibri" panose="020F0502020204030204" pitchFamily="34" charset="0"/>
              </a:rPr>
              <a:t>Bước</a:t>
            </a:r>
            <a:r>
              <a:rPr lang="en-US" sz="1800" dirty="0">
                <a:solidFill>
                  <a:schemeClr val="bg1"/>
                </a:solidFill>
                <a:effectLst/>
                <a:latin typeface="Times New Roman" panose="02020603050405020304" pitchFamily="18" charset="0"/>
                <a:ea typeface="Calibri" panose="020F0502020204030204" pitchFamily="34" charset="0"/>
              </a:rPr>
              <a:t> 1: </a:t>
            </a:r>
            <a:r>
              <a:rPr lang="en-US" sz="1800" dirty="0" err="1">
                <a:solidFill>
                  <a:schemeClr val="bg1"/>
                </a:solidFill>
                <a:effectLst/>
                <a:latin typeface="Times New Roman" panose="02020603050405020304" pitchFamily="18" charset="0"/>
                <a:ea typeface="Calibri" panose="020F0502020204030204" pitchFamily="34" charset="0"/>
              </a:rPr>
              <a:t>Người</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dân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sau</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khi</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có</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tài</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khoản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ứng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dụng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VNeID</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thì</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trong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vtiến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hành</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đăng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nhập</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vào</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ứng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dụng</a:t>
            </a:r>
            <a:r>
              <a:rPr lang="en-US" sz="1800" dirty="0">
                <a:solidFill>
                  <a:schemeClr val="bg1"/>
                </a:solidFill>
                <a:effectLst/>
                <a:latin typeface="Times New Roman" panose="02020603050405020304" pitchFamily="18" charset="0"/>
                <a:ea typeface="Calibri" panose="020F0502020204030204" pitchFamily="34" charset="0"/>
              </a:rPr>
              <a:t>. Sau </a:t>
            </a:r>
            <a:r>
              <a:rPr lang="en-US" sz="1800" dirty="0" err="1">
                <a:solidFill>
                  <a:schemeClr val="bg1"/>
                </a:solidFill>
                <a:effectLst/>
                <a:latin typeface="Times New Roman" panose="02020603050405020304" pitchFamily="18" charset="0"/>
                <a:ea typeface="Calibri" panose="020F0502020204030204" pitchFamily="34" charset="0"/>
              </a:rPr>
              <a:t>đó</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lựa</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chọn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Đăng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ký</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tài</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khoản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định</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danh</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điện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tử</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mức</a:t>
            </a:r>
            <a:r>
              <a:rPr lang="en-US" sz="1800" dirty="0">
                <a:solidFill>
                  <a:schemeClr val="bg1"/>
                </a:solidFill>
                <a:effectLst/>
                <a:latin typeface="Times New Roman" panose="02020603050405020304" pitchFamily="18" charset="0"/>
                <a:ea typeface="Calibri" panose="020F0502020204030204" pitchFamily="34" charset="0"/>
              </a:rPr>
              <a:t> 1 (</a:t>
            </a:r>
            <a:r>
              <a:rPr lang="en-US" sz="1800" dirty="0" err="1">
                <a:solidFill>
                  <a:schemeClr val="bg1"/>
                </a:solidFill>
                <a:effectLst/>
                <a:latin typeface="Times New Roman" panose="02020603050405020304" pitchFamily="18" charset="0"/>
                <a:ea typeface="Calibri" panose="020F0502020204030204" pitchFamily="34" charset="0"/>
              </a:rPr>
              <a:t>thực</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hiện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trực</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tuyến</a:t>
            </a:r>
            <a:r>
              <a:rPr lang="en-US" sz="1800" dirty="0">
                <a:solidFill>
                  <a:schemeClr val="bg1"/>
                </a:solidFill>
                <a:effectLst/>
                <a:latin typeface="Times New Roman" panose="02020603050405020304" pitchFamily="18" charset="0"/>
                <a:ea typeface="Calibri" panose="020F0502020204030204" pitchFamily="34" charset="0"/>
              </a:rPr>
              <a:t>)”.</a:t>
            </a:r>
            <a:endParaRPr lang="en-US" dirty="0">
              <a:solidFill>
                <a:schemeClr val="bg1"/>
              </a:solidFill>
            </a:endParaRPr>
          </a:p>
        </p:txBody>
      </p:sp>
      <p:pic>
        <p:nvPicPr>
          <p:cNvPr id="12" name="Picture 11">
            <a:extLst>
              <a:ext uri="{FF2B5EF4-FFF2-40B4-BE49-F238E27FC236}">
                <a16:creationId xmlns:a16="http://schemas.microsoft.com/office/drawing/2014/main" id="{368AE34A-2E7E-411C-9542-ACA1268D8F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5648" y="1344952"/>
            <a:ext cx="2404733" cy="5204089"/>
          </a:xfrm>
          <a:prstGeom prst="rect">
            <a:avLst/>
          </a:prstGeom>
        </p:spPr>
      </p:pic>
      <p:pic>
        <p:nvPicPr>
          <p:cNvPr id="3" name="Picture 2">
            <a:extLst>
              <a:ext uri="{FF2B5EF4-FFF2-40B4-BE49-F238E27FC236}">
                <a16:creationId xmlns:a16="http://schemas.microsoft.com/office/drawing/2014/main" id="{0DF2E5D1-8C51-444D-BC3B-10068201DA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4081" y="1344952"/>
            <a:ext cx="2912934" cy="5178550"/>
          </a:xfrm>
          <a:prstGeom prst="rect">
            <a:avLst/>
          </a:prstGeom>
        </p:spPr>
      </p:pic>
    </p:spTree>
    <p:extLst>
      <p:ext uri="{BB962C8B-B14F-4D97-AF65-F5344CB8AC3E}">
        <p14:creationId xmlns:p14="http://schemas.microsoft.com/office/powerpoint/2010/main" val="2529955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22" presetClass="entr" presetSubtype="4"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8224303"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DẪN ĐĂNG KÝ TÀI KHOẢN ĐỊNH DANH ĐIỆN TỬ MỨC ĐỘ 1</a:t>
            </a:r>
          </a:p>
        </p:txBody>
      </p:sp>
      <p:pic>
        <p:nvPicPr>
          <p:cNvPr id="11" name="Picture 10">
            <a:extLst>
              <a:ext uri="{FF2B5EF4-FFF2-40B4-BE49-F238E27FC236}">
                <a16:creationId xmlns:a16="http://schemas.microsoft.com/office/drawing/2014/main" id="{984FA1AB-BD6A-48D6-9171-AC06575F7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033" y="1570506"/>
            <a:ext cx="428353" cy="369330"/>
          </a:xfrm>
          <a:prstGeom prst="rect">
            <a:avLst/>
          </a:prstGeom>
        </p:spPr>
      </p:pic>
      <p:sp>
        <p:nvSpPr>
          <p:cNvPr id="13" name="TextBox 12">
            <a:extLst>
              <a:ext uri="{FF2B5EF4-FFF2-40B4-BE49-F238E27FC236}">
                <a16:creationId xmlns:a16="http://schemas.microsoft.com/office/drawing/2014/main" id="{85D37409-7CAB-41FD-A6A1-41215329ADDF}"/>
              </a:ext>
            </a:extLst>
          </p:cNvPr>
          <p:cNvSpPr txBox="1"/>
          <p:nvPr/>
        </p:nvSpPr>
        <p:spPr>
          <a:xfrm>
            <a:off x="1071460" y="1332763"/>
            <a:ext cx="2811692" cy="1200329"/>
          </a:xfrm>
          <a:prstGeom prst="rect">
            <a:avLst/>
          </a:prstGeom>
          <a:noFill/>
        </p:spPr>
        <p:txBody>
          <a:bodyPr wrap="square">
            <a:spAutoFit/>
          </a:bodyPr>
          <a:lstStyle/>
          <a:p>
            <a:pPr algn="just"/>
            <a:r>
              <a:rPr lang="en-US" dirty="0" err="1">
                <a:solidFill>
                  <a:schemeClr val="bg1"/>
                </a:solidFill>
                <a:effectLst/>
                <a:latin typeface="Times New Roman" panose="02020603050405020304" pitchFamily="18" charset="0"/>
                <a:ea typeface="Calibri" panose="020F0502020204030204" pitchFamily="34" charset="0"/>
              </a:rPr>
              <a:t>Bước</a:t>
            </a:r>
            <a:r>
              <a:rPr lang="en-US" dirty="0">
                <a:solidFill>
                  <a:schemeClr val="bg1"/>
                </a:solidFill>
                <a:effectLst/>
                <a:latin typeface="Times New Roman" panose="02020603050405020304" pitchFamily="18" charset="0"/>
                <a:ea typeface="Calibri" panose="020F0502020204030204" pitchFamily="34" charset="0"/>
              </a:rPr>
              <a:t> 2: </a:t>
            </a:r>
            <a:r>
              <a:rPr lang="en-US" dirty="0" err="1">
                <a:solidFill>
                  <a:schemeClr val="bg1"/>
                </a:solidFill>
                <a:effectLst/>
                <a:latin typeface="Times New Roman" panose="02020603050405020304" pitchFamily="18" charset="0"/>
                <a:ea typeface="Calibri" panose="020F0502020204030204" pitchFamily="34" charset="0"/>
              </a:rPr>
              <a:t>Người</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dân</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lựa</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chọn</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phương</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thức</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xác</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thực</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quét</a:t>
            </a:r>
            <a:r>
              <a:rPr lang="en-US" dirty="0">
                <a:solidFill>
                  <a:schemeClr val="bg1"/>
                </a:solidFill>
                <a:effectLst/>
                <a:latin typeface="Times New Roman" panose="02020603050405020304" pitchFamily="18" charset="0"/>
                <a:ea typeface="Calibri" panose="020F0502020204030204" pitchFamily="34" charset="0"/>
              </a:rPr>
              <a:t> QR code </a:t>
            </a:r>
            <a:r>
              <a:rPr lang="en-US" dirty="0" err="1">
                <a:solidFill>
                  <a:schemeClr val="bg1"/>
                </a:solidFill>
                <a:effectLst/>
                <a:latin typeface="Times New Roman" panose="02020603050405020304" pitchFamily="18" charset="0"/>
                <a:ea typeface="Calibri" panose="020F0502020204030204" pitchFamily="34" charset="0"/>
              </a:rPr>
              <a:t>trên</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thẻ</a:t>
            </a:r>
            <a:r>
              <a:rPr lang="en-US" dirty="0">
                <a:solidFill>
                  <a:schemeClr val="bg1"/>
                </a:solidFill>
                <a:effectLst/>
                <a:latin typeface="Times New Roman" panose="02020603050405020304" pitchFamily="18" charset="0"/>
                <a:ea typeface="Calibri" panose="020F0502020204030204" pitchFamily="34" charset="0"/>
              </a:rPr>
              <a:t> CCCD </a:t>
            </a:r>
            <a:r>
              <a:rPr lang="en-US" dirty="0" err="1">
                <a:solidFill>
                  <a:schemeClr val="bg1"/>
                </a:solidFill>
                <a:effectLst/>
                <a:latin typeface="Times New Roman" panose="02020603050405020304" pitchFamily="18" charset="0"/>
                <a:ea typeface="Calibri" panose="020F0502020204030204" pitchFamily="34" charset="0"/>
              </a:rPr>
              <a:t>hoặc</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xác</a:t>
            </a:r>
            <a:r>
              <a:rPr lang="en-US"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effectLst/>
                <a:latin typeface="Times New Roman" panose="02020603050405020304" pitchFamily="18" charset="0"/>
                <a:ea typeface="Calibri" panose="020F0502020204030204" pitchFamily="34" charset="0"/>
              </a:rPr>
              <a:t>thực</a:t>
            </a:r>
            <a:r>
              <a:rPr lang="en-US" dirty="0">
                <a:solidFill>
                  <a:schemeClr val="bg1"/>
                </a:solidFill>
                <a:effectLst/>
                <a:latin typeface="Times New Roman" panose="02020603050405020304" pitchFamily="18" charset="0"/>
                <a:ea typeface="Calibri" panose="020F0502020204030204" pitchFamily="34" charset="0"/>
              </a:rPr>
              <a:t> NFC).</a:t>
            </a:r>
            <a:endParaRPr lang="en-US" dirty="0">
              <a:solidFill>
                <a:schemeClr val="bg1"/>
              </a:solidFill>
            </a:endParaRPr>
          </a:p>
        </p:txBody>
      </p:sp>
      <p:pic>
        <p:nvPicPr>
          <p:cNvPr id="14" name="Picture 13">
            <a:extLst>
              <a:ext uri="{FF2B5EF4-FFF2-40B4-BE49-F238E27FC236}">
                <a16:creationId xmlns:a16="http://schemas.microsoft.com/office/drawing/2014/main" id="{464E419D-702F-46B4-92BC-813F77331A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0962" y="2546908"/>
            <a:ext cx="2214445" cy="3857625"/>
          </a:xfrm>
          <a:prstGeom prst="rect">
            <a:avLst/>
          </a:prstGeom>
        </p:spPr>
      </p:pic>
      <p:pic>
        <p:nvPicPr>
          <p:cNvPr id="15" name="Picture 14">
            <a:extLst>
              <a:ext uri="{FF2B5EF4-FFF2-40B4-BE49-F238E27FC236}">
                <a16:creationId xmlns:a16="http://schemas.microsoft.com/office/drawing/2014/main" id="{63AFF2E3-02BA-4E28-9EB3-793089EBCC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7537" y="1577414"/>
            <a:ext cx="428353" cy="369330"/>
          </a:xfrm>
          <a:prstGeom prst="rect">
            <a:avLst/>
          </a:prstGeom>
        </p:spPr>
      </p:pic>
      <p:pic>
        <p:nvPicPr>
          <p:cNvPr id="17" name="Picture 16">
            <a:extLst>
              <a:ext uri="{FF2B5EF4-FFF2-40B4-BE49-F238E27FC236}">
                <a16:creationId xmlns:a16="http://schemas.microsoft.com/office/drawing/2014/main" id="{1F9F7B03-1DF8-4EF6-8717-389DD583F8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39041" y="1584322"/>
            <a:ext cx="428353" cy="369330"/>
          </a:xfrm>
          <a:prstGeom prst="rect">
            <a:avLst/>
          </a:prstGeom>
        </p:spPr>
      </p:pic>
      <p:pic>
        <p:nvPicPr>
          <p:cNvPr id="19" name="Picture 18">
            <a:extLst>
              <a:ext uri="{FF2B5EF4-FFF2-40B4-BE49-F238E27FC236}">
                <a16:creationId xmlns:a16="http://schemas.microsoft.com/office/drawing/2014/main" id="{6DDC2015-C23C-4073-8DD1-5F0077F58A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2352" y="2819063"/>
            <a:ext cx="2074970" cy="3636342"/>
          </a:xfrm>
          <a:prstGeom prst="rect">
            <a:avLst/>
          </a:prstGeom>
        </p:spPr>
      </p:pic>
      <p:sp>
        <p:nvSpPr>
          <p:cNvPr id="20" name="TextBox 19">
            <a:extLst>
              <a:ext uri="{FF2B5EF4-FFF2-40B4-BE49-F238E27FC236}">
                <a16:creationId xmlns:a16="http://schemas.microsoft.com/office/drawing/2014/main" id="{DBFEB234-7E11-4EAD-A687-B2B077726A28}"/>
              </a:ext>
            </a:extLst>
          </p:cNvPr>
          <p:cNvSpPr txBox="1"/>
          <p:nvPr/>
        </p:nvSpPr>
        <p:spPr>
          <a:xfrm>
            <a:off x="4722964" y="1341735"/>
            <a:ext cx="2769020" cy="1477328"/>
          </a:xfrm>
          <a:prstGeom prst="rect">
            <a:avLst/>
          </a:prstGeom>
          <a:noFill/>
        </p:spPr>
        <p:txBody>
          <a:bodyPr wrap="square">
            <a:spAutoFit/>
          </a:bodyPr>
          <a:lstStyle/>
          <a:p>
            <a:pPr algn="just"/>
            <a:r>
              <a:rPr lang="vi-VN" dirty="0">
                <a:solidFill>
                  <a:schemeClr val="bg1"/>
                </a:solidFill>
                <a:effectLst/>
                <a:latin typeface="Times New Roman" panose="02020603050405020304" pitchFamily="18" charset="0"/>
                <a:ea typeface="Calibri" panose="020F0502020204030204" pitchFamily="34" charset="0"/>
              </a:rPr>
              <a:t>Đối với phương thức quét QR code, người dân đưa mã QR code ở góc trên bên phải thẻ CCCD vào camera để quét. </a:t>
            </a:r>
            <a:endParaRPr lang="en-US" dirty="0">
              <a:solidFill>
                <a:schemeClr val="bg1"/>
              </a:solidFill>
            </a:endParaRPr>
          </a:p>
        </p:txBody>
      </p:sp>
      <p:sp>
        <p:nvSpPr>
          <p:cNvPr id="21" name="TextBox 20">
            <a:extLst>
              <a:ext uri="{FF2B5EF4-FFF2-40B4-BE49-F238E27FC236}">
                <a16:creationId xmlns:a16="http://schemas.microsoft.com/office/drawing/2014/main" id="{A1750CB6-DD5C-4A8E-86C8-BE513F40322D}"/>
              </a:ext>
            </a:extLst>
          </p:cNvPr>
          <p:cNvSpPr txBox="1"/>
          <p:nvPr/>
        </p:nvSpPr>
        <p:spPr>
          <a:xfrm>
            <a:off x="8435428" y="1346415"/>
            <a:ext cx="3043340" cy="1754326"/>
          </a:xfrm>
          <a:prstGeom prst="rect">
            <a:avLst/>
          </a:prstGeom>
          <a:noFill/>
        </p:spPr>
        <p:txBody>
          <a:bodyPr wrap="square">
            <a:spAutoFit/>
          </a:bodyPr>
          <a:lstStyle/>
          <a:p>
            <a:pPr algn="just"/>
            <a:r>
              <a:rPr lang="vi-VN" sz="1800" dirty="0">
                <a:solidFill>
                  <a:schemeClr val="bg1"/>
                </a:solidFill>
                <a:effectLst/>
                <a:latin typeface="Times New Roman" panose="02020603050405020304" pitchFamily="18" charset="0"/>
                <a:ea typeface="Calibri" panose="020F0502020204030204" pitchFamily="34" charset="0"/>
              </a:rPr>
              <a:t>Với phương thức xác thực NFC (chỉ sử dụng với các điện thoại có hỗ trợ NFC), người dân đặt thẻ CCCD vào mặt sau của điện thoại sau đó đợi hệ thống đọc thông tin. </a:t>
            </a:r>
            <a:endParaRPr lang="en-US" sz="1800" dirty="0">
              <a:solidFill>
                <a:schemeClr val="bg1"/>
              </a:solidFill>
            </a:endParaRPr>
          </a:p>
        </p:txBody>
      </p:sp>
      <p:pic>
        <p:nvPicPr>
          <p:cNvPr id="22" name="Picture 21">
            <a:extLst>
              <a:ext uri="{FF2B5EF4-FFF2-40B4-BE49-F238E27FC236}">
                <a16:creationId xmlns:a16="http://schemas.microsoft.com/office/drawing/2014/main" id="{1438B91B-33CC-4636-8057-FEAF71435232}"/>
              </a:ext>
            </a:extLst>
          </p:cNvPr>
          <p:cNvPicPr>
            <a:picLocks noChangeAspect="1"/>
          </p:cNvPicPr>
          <p:nvPr/>
        </p:nvPicPr>
        <p:blipFill rotWithShape="1">
          <a:blip r:embed="rId5"/>
          <a:srcRect t="12586" r="5630" b="15148"/>
          <a:stretch/>
        </p:blipFill>
        <p:spPr>
          <a:xfrm>
            <a:off x="9470901" y="3281634"/>
            <a:ext cx="2580274" cy="2708682"/>
          </a:xfrm>
          <a:prstGeom prst="rect">
            <a:avLst/>
          </a:prstGeom>
        </p:spPr>
      </p:pic>
      <p:pic>
        <p:nvPicPr>
          <p:cNvPr id="23" name="Picture 22">
            <a:extLst>
              <a:ext uri="{FF2B5EF4-FFF2-40B4-BE49-F238E27FC236}">
                <a16:creationId xmlns:a16="http://schemas.microsoft.com/office/drawing/2014/main" id="{266799A1-846C-47C0-80E0-F2B12FEA25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39041" y="3144803"/>
            <a:ext cx="1562004" cy="2982345"/>
          </a:xfrm>
          <a:prstGeom prst="rect">
            <a:avLst/>
          </a:prstGeom>
        </p:spPr>
      </p:pic>
    </p:spTree>
    <p:extLst>
      <p:ext uri="{BB962C8B-B14F-4D97-AF65-F5344CB8AC3E}">
        <p14:creationId xmlns:p14="http://schemas.microsoft.com/office/powerpoint/2010/main" val="3928560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par>
                                <p:cTn id="11" presetID="22" presetClass="entr" presetSubtype="4"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par>
                                <p:cTn id="14" presetID="22" presetClass="entr" presetSubtype="4"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down)">
                                      <p:cBhvr>
                                        <p:cTn id="16" dur="500"/>
                                        <p:tgtEl>
                                          <p:spTgt spid="15"/>
                                        </p:tgtEl>
                                      </p:cBhvr>
                                    </p:animEffect>
                                  </p:childTnLst>
                                </p:cTn>
                              </p:par>
                              <p:par>
                                <p:cTn id="17" presetID="22" presetClass="entr" presetSubtype="4"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500"/>
                                        <p:tgtEl>
                                          <p:spTgt spid="17"/>
                                        </p:tgtEl>
                                      </p:cBhvr>
                                    </p:animEffect>
                                  </p:childTnLst>
                                </p:cTn>
                              </p:par>
                              <p:par>
                                <p:cTn id="20" presetID="22" presetClass="entr" presetSubtype="4"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down)">
                                      <p:cBhvr>
                                        <p:cTn id="25" dur="500"/>
                                        <p:tgtEl>
                                          <p:spTgt spid="20"/>
                                        </p:tgtEl>
                                      </p:cBhvr>
                                    </p:animEffect>
                                  </p:childTnLst>
                                </p:cTn>
                              </p:par>
                              <p:par>
                                <p:cTn id="26" presetID="22" presetClass="entr" presetSubtype="4"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down)">
                                      <p:cBhvr>
                                        <p:cTn id="28" dur="500"/>
                                        <p:tgtEl>
                                          <p:spTgt spid="22"/>
                                        </p:tgtEl>
                                      </p:cBhvr>
                                    </p:animEffect>
                                  </p:childTnLst>
                                </p:cTn>
                              </p:par>
                              <p:par>
                                <p:cTn id="29" presetID="22" presetClass="entr" presetSubtype="4"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down)">
                                      <p:cBhvr>
                                        <p:cTn id="31" dur="500"/>
                                        <p:tgtEl>
                                          <p:spTgt spid="23"/>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down)">
                                      <p:cBhvr>
                                        <p:cTn id="3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8224303"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DẪN ĐĂNG KÝ TÀI KHOẢN ĐỊNH DANH ĐIỆN TỬ MỨC ĐỘ 1</a:t>
            </a:r>
          </a:p>
        </p:txBody>
      </p:sp>
      <p:pic>
        <p:nvPicPr>
          <p:cNvPr id="11" name="Picture 10">
            <a:extLst>
              <a:ext uri="{FF2B5EF4-FFF2-40B4-BE49-F238E27FC236}">
                <a16:creationId xmlns:a16="http://schemas.microsoft.com/office/drawing/2014/main" id="{984FA1AB-BD6A-48D6-9171-AC06575F7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033" y="1570506"/>
            <a:ext cx="428353" cy="369330"/>
          </a:xfrm>
          <a:prstGeom prst="rect">
            <a:avLst/>
          </a:prstGeom>
        </p:spPr>
      </p:pic>
      <p:sp>
        <p:nvSpPr>
          <p:cNvPr id="13" name="TextBox 12">
            <a:extLst>
              <a:ext uri="{FF2B5EF4-FFF2-40B4-BE49-F238E27FC236}">
                <a16:creationId xmlns:a16="http://schemas.microsoft.com/office/drawing/2014/main" id="{85D37409-7CAB-41FD-A6A1-41215329ADDF}"/>
              </a:ext>
            </a:extLst>
          </p:cNvPr>
          <p:cNvSpPr txBox="1"/>
          <p:nvPr/>
        </p:nvSpPr>
        <p:spPr>
          <a:xfrm>
            <a:off x="1071460" y="1332763"/>
            <a:ext cx="2866556" cy="2031325"/>
          </a:xfrm>
          <a:prstGeom prst="rect">
            <a:avLst/>
          </a:prstGeom>
          <a:noFill/>
        </p:spPr>
        <p:txBody>
          <a:bodyPr wrap="square">
            <a:spAutoFit/>
          </a:bodyPr>
          <a:lstStyle/>
          <a:p>
            <a:pPr algn="just"/>
            <a:r>
              <a:rPr lang="en-US" dirty="0" err="1">
                <a:solidFill>
                  <a:schemeClr val="bg1"/>
                </a:solidFill>
                <a:latin typeface="Times New Roman" panose="02020603050405020304" pitchFamily="18" charset="0"/>
                <a:ea typeface="Calibri" panose="020F0502020204030204" pitchFamily="34" charset="0"/>
              </a:rPr>
              <a:t>Bước</a:t>
            </a:r>
            <a:r>
              <a:rPr lang="en-US" dirty="0">
                <a:solidFill>
                  <a:schemeClr val="bg1"/>
                </a:solidFill>
                <a:latin typeface="Times New Roman" panose="02020603050405020304" pitchFamily="18" charset="0"/>
                <a:ea typeface="Calibri" panose="020F0502020204030204" pitchFamily="34" charset="0"/>
              </a:rPr>
              <a:t> 3: </a:t>
            </a:r>
            <a:r>
              <a:rPr lang="en-US" dirty="0" err="1">
                <a:solidFill>
                  <a:schemeClr val="bg1"/>
                </a:solidFill>
                <a:latin typeface="Times New Roman" panose="02020603050405020304" pitchFamily="18" charset="0"/>
                <a:ea typeface="Calibri" panose="020F0502020204030204" pitchFamily="34" charset="0"/>
              </a:rPr>
              <a:t>Chụp</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ảnh</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chân</a:t>
            </a:r>
            <a:r>
              <a:rPr lang="en-US" dirty="0">
                <a:solidFill>
                  <a:schemeClr val="bg1"/>
                </a:solidFill>
                <a:latin typeface="Times New Roman" panose="02020603050405020304" pitchFamily="18" charset="0"/>
                <a:ea typeface="Calibri" panose="020F0502020204030204" pitchFamily="34" charset="0"/>
              </a:rPr>
              <a:t> dung</a:t>
            </a:r>
          </a:p>
          <a:p>
            <a:pPr algn="just"/>
            <a:r>
              <a:rPr lang="en-US" dirty="0">
                <a:solidFill>
                  <a:schemeClr val="bg1"/>
                </a:solidFill>
                <a:latin typeface="Times New Roman" panose="02020603050405020304" pitchFamily="18" charset="0"/>
                <a:ea typeface="Calibri" panose="020F0502020204030204" pitchFamily="34" charset="0"/>
              </a:rPr>
              <a:t>Sau </a:t>
            </a:r>
            <a:r>
              <a:rPr lang="en-US" dirty="0" err="1">
                <a:solidFill>
                  <a:schemeClr val="bg1"/>
                </a:solidFill>
                <a:latin typeface="Times New Roman" panose="02020603050405020304" pitchFamily="18" charset="0"/>
                <a:ea typeface="Calibri" panose="020F0502020204030204" pitchFamily="34" charset="0"/>
              </a:rPr>
              <a:t>khi</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đọc</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thông</a:t>
            </a:r>
            <a:r>
              <a:rPr lang="en-US" dirty="0">
                <a:solidFill>
                  <a:schemeClr val="bg1"/>
                </a:solidFill>
                <a:latin typeface="Times New Roman" panose="02020603050405020304" pitchFamily="18" charset="0"/>
                <a:ea typeface="Calibri" panose="020F0502020204030204" pitchFamily="34" charset="0"/>
              </a:rPr>
              <a:t> tin </a:t>
            </a:r>
            <a:r>
              <a:rPr lang="en-US" dirty="0" err="1">
                <a:solidFill>
                  <a:schemeClr val="bg1"/>
                </a:solidFill>
                <a:latin typeface="Times New Roman" panose="02020603050405020304" pitchFamily="18" charset="0"/>
                <a:ea typeface="Calibri" panose="020F0502020204030204" pitchFamily="34" charset="0"/>
              </a:rPr>
              <a:t>thành</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công</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ứng</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dụng</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sẽ</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hiển</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thị</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lại</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thông</a:t>
            </a:r>
            <a:r>
              <a:rPr lang="en-US" dirty="0">
                <a:solidFill>
                  <a:schemeClr val="bg1"/>
                </a:solidFill>
                <a:latin typeface="Times New Roman" panose="02020603050405020304" pitchFamily="18" charset="0"/>
                <a:ea typeface="Calibri" panose="020F0502020204030204" pitchFamily="34" charset="0"/>
              </a:rPr>
              <a:t> tin </a:t>
            </a:r>
            <a:r>
              <a:rPr lang="en-US" dirty="0" err="1">
                <a:solidFill>
                  <a:schemeClr val="bg1"/>
                </a:solidFill>
                <a:latin typeface="Times New Roman" panose="02020603050405020304" pitchFamily="18" charset="0"/>
                <a:ea typeface="Calibri" panose="020F0502020204030204" pitchFamily="34" charset="0"/>
              </a:rPr>
              <a:t>cho</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người</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dân</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kiểm</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tra</a:t>
            </a:r>
            <a:r>
              <a:rPr lang="en-US" dirty="0">
                <a:solidFill>
                  <a:schemeClr val="bg1"/>
                </a:solidFill>
                <a:latin typeface="Times New Roman" panose="02020603050405020304" pitchFamily="18" charset="0"/>
                <a:ea typeface="Calibri" panose="020F0502020204030204" pitchFamily="34" charset="0"/>
              </a:rPr>
              <a:t>. Sau </a:t>
            </a:r>
            <a:r>
              <a:rPr lang="en-US" dirty="0" err="1">
                <a:solidFill>
                  <a:schemeClr val="bg1"/>
                </a:solidFill>
                <a:latin typeface="Times New Roman" panose="02020603050405020304" pitchFamily="18" charset="0"/>
                <a:ea typeface="Calibri" panose="020F0502020204030204" pitchFamily="34" charset="0"/>
              </a:rPr>
              <a:t>đó</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bấm</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Tiếp</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tục</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để</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đến</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phần</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chụp</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ảnh</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chân</a:t>
            </a:r>
            <a:r>
              <a:rPr lang="en-US" dirty="0">
                <a:solidFill>
                  <a:schemeClr val="bg1"/>
                </a:solidFill>
                <a:latin typeface="Times New Roman" panose="02020603050405020304" pitchFamily="18" charset="0"/>
                <a:ea typeface="Calibri" panose="020F0502020204030204" pitchFamily="34" charset="0"/>
              </a:rPr>
              <a:t> dung</a:t>
            </a:r>
            <a:endParaRPr lang="en-US" dirty="0">
              <a:solidFill>
                <a:schemeClr val="bg1"/>
              </a:solidFill>
            </a:endParaRPr>
          </a:p>
        </p:txBody>
      </p:sp>
      <p:pic>
        <p:nvPicPr>
          <p:cNvPr id="15" name="Picture 14">
            <a:extLst>
              <a:ext uri="{FF2B5EF4-FFF2-40B4-BE49-F238E27FC236}">
                <a16:creationId xmlns:a16="http://schemas.microsoft.com/office/drawing/2014/main" id="{63AFF2E3-02BA-4E28-9EB3-793089EBCC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7537" y="1577414"/>
            <a:ext cx="428353" cy="369330"/>
          </a:xfrm>
          <a:prstGeom prst="rect">
            <a:avLst/>
          </a:prstGeom>
        </p:spPr>
      </p:pic>
      <p:pic>
        <p:nvPicPr>
          <p:cNvPr id="17" name="Picture 16">
            <a:extLst>
              <a:ext uri="{FF2B5EF4-FFF2-40B4-BE49-F238E27FC236}">
                <a16:creationId xmlns:a16="http://schemas.microsoft.com/office/drawing/2014/main" id="{1F9F7B03-1DF8-4EF6-8717-389DD583F8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39041" y="1584322"/>
            <a:ext cx="428353" cy="369330"/>
          </a:xfrm>
          <a:prstGeom prst="rect">
            <a:avLst/>
          </a:prstGeom>
        </p:spPr>
      </p:pic>
      <p:sp>
        <p:nvSpPr>
          <p:cNvPr id="20" name="TextBox 19">
            <a:extLst>
              <a:ext uri="{FF2B5EF4-FFF2-40B4-BE49-F238E27FC236}">
                <a16:creationId xmlns:a16="http://schemas.microsoft.com/office/drawing/2014/main" id="{DBFEB234-7E11-4EAD-A687-B2B077726A28}"/>
              </a:ext>
            </a:extLst>
          </p:cNvPr>
          <p:cNvSpPr txBox="1"/>
          <p:nvPr/>
        </p:nvSpPr>
        <p:spPr>
          <a:xfrm>
            <a:off x="4722964" y="1341735"/>
            <a:ext cx="2769020" cy="1477328"/>
          </a:xfrm>
          <a:prstGeom prst="rect">
            <a:avLst/>
          </a:prstGeom>
          <a:noFill/>
        </p:spPr>
        <p:txBody>
          <a:bodyPr wrap="square">
            <a:spAutoFit/>
          </a:bodyPr>
          <a:lstStyle/>
          <a:p>
            <a:pPr algn="just"/>
            <a:r>
              <a:rPr lang="en-US" dirty="0">
                <a:solidFill>
                  <a:schemeClr val="bg1"/>
                </a:solidFill>
                <a:latin typeface="Times New Roman" panose="02020603050405020304" pitchFamily="18" charset="0"/>
                <a:ea typeface="Calibri" panose="020F0502020204030204" pitchFamily="34" charset="0"/>
              </a:rPr>
              <a:t>Sau </a:t>
            </a:r>
            <a:r>
              <a:rPr lang="en-US" dirty="0" err="1">
                <a:solidFill>
                  <a:schemeClr val="bg1"/>
                </a:solidFill>
                <a:latin typeface="Times New Roman" panose="02020603050405020304" pitchFamily="18" charset="0"/>
                <a:ea typeface="Calibri" panose="020F0502020204030204" pitchFamily="34" charset="0"/>
              </a:rPr>
              <a:t>khi</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xem</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xong</a:t>
            </a:r>
            <a:r>
              <a:rPr lang="en-US" dirty="0">
                <a:solidFill>
                  <a:schemeClr val="bg1"/>
                </a:solidFill>
                <a:latin typeface="Times New Roman" panose="02020603050405020304" pitchFamily="18" charset="0"/>
                <a:ea typeface="Calibri" panose="020F0502020204030204" pitchFamily="34" charset="0"/>
              </a:rPr>
              <a:t> video </a:t>
            </a:r>
            <a:r>
              <a:rPr lang="en-US" dirty="0" err="1">
                <a:solidFill>
                  <a:schemeClr val="bg1"/>
                </a:solidFill>
                <a:latin typeface="Times New Roman" panose="02020603050405020304" pitchFamily="18" charset="0"/>
                <a:ea typeface="Calibri" panose="020F0502020204030204" pitchFamily="34" charset="0"/>
              </a:rPr>
              <a:t>lựa</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chọn</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Bỏ</a:t>
            </a:r>
            <a:r>
              <a:rPr lang="en-US" dirty="0">
                <a:solidFill>
                  <a:schemeClr val="bg1"/>
                </a:solidFill>
                <a:latin typeface="Times New Roman" panose="02020603050405020304" pitchFamily="18" charset="0"/>
                <a:ea typeface="Calibri" panose="020F0502020204030204" pitchFamily="34" charset="0"/>
              </a:rPr>
              <a:t> qua” </a:t>
            </a:r>
            <a:r>
              <a:rPr lang="en-US" dirty="0" err="1">
                <a:solidFill>
                  <a:schemeClr val="bg1"/>
                </a:solidFill>
                <a:latin typeface="Times New Roman" panose="02020603050405020304" pitchFamily="18" charset="0"/>
                <a:ea typeface="Calibri" panose="020F0502020204030204" pitchFamily="34" charset="0"/>
              </a:rPr>
              <a:t>để</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tiến</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hành</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chụp</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ảnh</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chân</a:t>
            </a:r>
            <a:r>
              <a:rPr lang="en-US" dirty="0">
                <a:solidFill>
                  <a:schemeClr val="bg1"/>
                </a:solidFill>
                <a:latin typeface="Times New Roman" panose="02020603050405020304" pitchFamily="18" charset="0"/>
                <a:ea typeface="Calibri" panose="020F0502020204030204" pitchFamily="34" charset="0"/>
              </a:rPr>
              <a:t> dung </a:t>
            </a:r>
            <a:r>
              <a:rPr lang="en-US" dirty="0" err="1">
                <a:solidFill>
                  <a:schemeClr val="bg1"/>
                </a:solidFill>
                <a:latin typeface="Times New Roman" panose="02020603050405020304" pitchFamily="18" charset="0"/>
                <a:ea typeface="Calibri" panose="020F0502020204030204" pitchFamily="34" charset="0"/>
              </a:rPr>
              <a:t>và</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thực</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hiện</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chụp</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ảnh</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chân</a:t>
            </a:r>
            <a:r>
              <a:rPr lang="en-US" dirty="0">
                <a:solidFill>
                  <a:schemeClr val="bg1"/>
                </a:solidFill>
                <a:latin typeface="Times New Roman" panose="02020603050405020304" pitchFamily="18" charset="0"/>
                <a:ea typeface="Calibri" panose="020F0502020204030204" pitchFamily="34" charset="0"/>
              </a:rPr>
              <a:t> dung </a:t>
            </a:r>
            <a:r>
              <a:rPr lang="en-US" dirty="0" err="1">
                <a:solidFill>
                  <a:schemeClr val="bg1"/>
                </a:solidFill>
                <a:latin typeface="Times New Roman" panose="02020603050405020304" pitchFamily="18" charset="0"/>
                <a:ea typeface="Calibri" panose="020F0502020204030204" pitchFamily="34" charset="0"/>
              </a:rPr>
              <a:t>theo</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hướng</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dẫn</a:t>
            </a:r>
            <a:r>
              <a:rPr lang="en-US" dirty="0">
                <a:solidFill>
                  <a:schemeClr val="bg1"/>
                </a:solidFill>
                <a:latin typeface="Times New Roman" panose="02020603050405020304" pitchFamily="18" charset="0"/>
                <a:ea typeface="Calibri" panose="020F0502020204030204" pitchFamily="34" charset="0"/>
              </a:rPr>
              <a:t>.</a:t>
            </a:r>
            <a:endParaRPr lang="en-US" dirty="0">
              <a:solidFill>
                <a:schemeClr val="bg1"/>
              </a:solidFill>
            </a:endParaRPr>
          </a:p>
        </p:txBody>
      </p:sp>
      <p:sp>
        <p:nvSpPr>
          <p:cNvPr id="21" name="TextBox 20">
            <a:extLst>
              <a:ext uri="{FF2B5EF4-FFF2-40B4-BE49-F238E27FC236}">
                <a16:creationId xmlns:a16="http://schemas.microsoft.com/office/drawing/2014/main" id="{A1750CB6-DD5C-4A8E-86C8-BE513F40322D}"/>
              </a:ext>
            </a:extLst>
          </p:cNvPr>
          <p:cNvSpPr txBox="1"/>
          <p:nvPr/>
        </p:nvSpPr>
        <p:spPr>
          <a:xfrm>
            <a:off x="8435428" y="1346415"/>
            <a:ext cx="3043340" cy="1200329"/>
          </a:xfrm>
          <a:prstGeom prst="rect">
            <a:avLst/>
          </a:prstGeom>
          <a:noFill/>
        </p:spPr>
        <p:txBody>
          <a:bodyPr wrap="square">
            <a:spAutoFit/>
          </a:bodyPr>
          <a:lstStyle/>
          <a:p>
            <a:pPr algn="just">
              <a:spcAft>
                <a:spcPts val="600"/>
              </a:spcAft>
            </a:pP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Lưu</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chụp</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nơi</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hoặc</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tối</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đeo</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kính</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râm</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khẩu</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trang</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hoặc</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nhắm</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mắt</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lúc</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chụp</a:t>
            </a:r>
            <a:r>
              <a:rPr lang="en-US"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p>
        </p:txBody>
      </p:sp>
      <p:pic>
        <p:nvPicPr>
          <p:cNvPr id="16" name="Picture 15">
            <a:extLst>
              <a:ext uri="{FF2B5EF4-FFF2-40B4-BE49-F238E27FC236}">
                <a16:creationId xmlns:a16="http://schemas.microsoft.com/office/drawing/2014/main" id="{B60FB92E-4B19-426B-B109-F72ABB9D12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209" y="3429000"/>
            <a:ext cx="1461654" cy="3163169"/>
          </a:xfrm>
          <a:prstGeom prst="rect">
            <a:avLst/>
          </a:prstGeom>
        </p:spPr>
      </p:pic>
      <p:pic>
        <p:nvPicPr>
          <p:cNvPr id="18" name="Picture 17">
            <a:extLst>
              <a:ext uri="{FF2B5EF4-FFF2-40B4-BE49-F238E27FC236}">
                <a16:creationId xmlns:a16="http://schemas.microsoft.com/office/drawing/2014/main" id="{E20F693E-2358-41FC-959E-68CCEEC578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9889" y="3429000"/>
            <a:ext cx="1461654" cy="3163169"/>
          </a:xfrm>
          <a:prstGeom prst="rect">
            <a:avLst/>
          </a:prstGeom>
        </p:spPr>
      </p:pic>
      <p:grpSp>
        <p:nvGrpSpPr>
          <p:cNvPr id="24" name="Group 23">
            <a:extLst>
              <a:ext uri="{FF2B5EF4-FFF2-40B4-BE49-F238E27FC236}">
                <a16:creationId xmlns:a16="http://schemas.microsoft.com/office/drawing/2014/main" id="{B6998C2D-249B-470A-9B74-88D9FCD6E86C}"/>
              </a:ext>
            </a:extLst>
          </p:cNvPr>
          <p:cNvGrpSpPr/>
          <p:nvPr/>
        </p:nvGrpSpPr>
        <p:grpSpPr>
          <a:xfrm>
            <a:off x="4964987" y="2819063"/>
            <a:ext cx="2292096" cy="3783976"/>
            <a:chOff x="4511509" y="0"/>
            <a:chExt cx="3168981" cy="6858000"/>
          </a:xfrm>
        </p:grpSpPr>
        <p:pic>
          <p:nvPicPr>
            <p:cNvPr id="25" name="Picture 24">
              <a:extLst>
                <a:ext uri="{FF2B5EF4-FFF2-40B4-BE49-F238E27FC236}">
                  <a16:creationId xmlns:a16="http://schemas.microsoft.com/office/drawing/2014/main" id="{595C410D-6A54-4A3A-B4CA-4D478F4A2C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11509" y="0"/>
              <a:ext cx="3168981" cy="6858000"/>
            </a:xfrm>
            <a:prstGeom prst="rect">
              <a:avLst/>
            </a:prstGeom>
          </p:spPr>
        </p:pic>
        <p:pic>
          <p:nvPicPr>
            <p:cNvPr id="26" name="Picture 25">
              <a:extLst>
                <a:ext uri="{FF2B5EF4-FFF2-40B4-BE49-F238E27FC236}">
                  <a16:creationId xmlns:a16="http://schemas.microsoft.com/office/drawing/2014/main" id="{582FEEBE-7C3E-47D3-B74D-6F06FC7CEA74}"/>
                </a:ext>
              </a:extLst>
            </p:cNvPr>
            <p:cNvPicPr>
              <a:picLocks noChangeAspect="1"/>
            </p:cNvPicPr>
            <p:nvPr/>
          </p:nvPicPr>
          <p:blipFill rotWithShape="1">
            <a:blip r:embed="rId6">
              <a:extLst>
                <a:ext uri="{28A0092B-C50C-407E-A947-70E740481C1C}">
                  <a14:useLocalDpi xmlns:a14="http://schemas.microsoft.com/office/drawing/2010/main" val="0"/>
                </a:ext>
              </a:extLst>
            </a:blip>
            <a:srcRect l="31882" t="2648" r="55696" b="91400"/>
            <a:stretch/>
          </p:blipFill>
          <p:spPr bwMode="auto">
            <a:xfrm>
              <a:off x="6845134" y="532329"/>
              <a:ext cx="835356" cy="296346"/>
            </a:xfrm>
            <a:prstGeom prst="rect">
              <a:avLst/>
            </a:prstGeom>
            <a:noFill/>
            <a:ln>
              <a:noFill/>
            </a:ln>
          </p:spPr>
        </p:pic>
      </p:grpSp>
      <p:pic>
        <p:nvPicPr>
          <p:cNvPr id="27" name="Picture 26">
            <a:extLst>
              <a:ext uri="{FF2B5EF4-FFF2-40B4-BE49-F238E27FC236}">
                <a16:creationId xmlns:a16="http://schemas.microsoft.com/office/drawing/2014/main" id="{ECBC5CBF-B0E8-4986-8A2B-87265661CD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11634" y="2732446"/>
            <a:ext cx="2090927" cy="3738539"/>
          </a:xfrm>
          <a:prstGeom prst="rect">
            <a:avLst/>
          </a:prstGeom>
        </p:spPr>
      </p:pic>
    </p:spTree>
    <p:extLst>
      <p:ext uri="{BB962C8B-B14F-4D97-AF65-F5344CB8AC3E}">
        <p14:creationId xmlns:p14="http://schemas.microsoft.com/office/powerpoint/2010/main" val="549776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par>
                                <p:cTn id="11" presetID="14" presetClass="entr" presetSubtype="1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randombar(horizontal)">
                                      <p:cBhvr>
                                        <p:cTn id="13" dur="500"/>
                                        <p:tgtEl>
                                          <p:spTgt spid="15"/>
                                        </p:tgtEl>
                                      </p:cBhvr>
                                    </p:animEffect>
                                  </p:childTnLst>
                                </p:cTn>
                              </p:par>
                              <p:par>
                                <p:cTn id="14" presetID="14" presetClass="entr" presetSubtype="10"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randombar(horizontal)">
                                      <p:cBhvr>
                                        <p:cTn id="16" dur="500"/>
                                        <p:tgtEl>
                                          <p:spTgt spid="1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randombar(horizontal)">
                                      <p:cBhvr>
                                        <p:cTn id="19" dur="500"/>
                                        <p:tgtEl>
                                          <p:spTgt spid="20"/>
                                        </p:tgtEl>
                                      </p:cBhvr>
                                    </p:animEffect>
                                  </p:childTnLst>
                                </p:cTn>
                              </p:par>
                              <p:par>
                                <p:cTn id="20" presetID="14" presetClass="entr" presetSubtype="1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randombar(horizontal)">
                                      <p:cBhvr>
                                        <p:cTn id="22" dur="500"/>
                                        <p:tgtEl>
                                          <p:spTgt spid="16"/>
                                        </p:tgtEl>
                                      </p:cBhvr>
                                    </p:animEffect>
                                  </p:childTnLst>
                                </p:cTn>
                              </p:par>
                              <p:par>
                                <p:cTn id="23" presetID="14" presetClass="entr" presetSubtype="1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randombar(horizontal)">
                                      <p:cBhvr>
                                        <p:cTn id="25" dur="500"/>
                                        <p:tgtEl>
                                          <p:spTgt spid="18"/>
                                        </p:tgtEl>
                                      </p:cBhvr>
                                    </p:animEffect>
                                  </p:childTnLst>
                                </p:cTn>
                              </p:par>
                              <p:par>
                                <p:cTn id="26" presetID="14" presetClass="entr" presetSubtype="10"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randombar(horizontal)">
                                      <p:cBhvr>
                                        <p:cTn id="28" dur="500"/>
                                        <p:tgtEl>
                                          <p:spTgt spid="24"/>
                                        </p:tgtEl>
                                      </p:cBhvr>
                                    </p:animEffect>
                                  </p:childTnLst>
                                </p:cTn>
                              </p:par>
                              <p:par>
                                <p:cTn id="29" presetID="14" presetClass="entr" presetSubtype="10"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randombar(horizontal)">
                                      <p:cBhvr>
                                        <p:cTn id="31" dur="500"/>
                                        <p:tgtEl>
                                          <p:spTgt spid="27"/>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randombar(horizontal)">
                                      <p:cBhvr>
                                        <p:cTn id="3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8222700"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DẪN ĐĂNG KÝ TÀI KHOẢN ĐỊNH DANH ĐIỆN TỬ MỨC ĐỘ 1</a:t>
            </a:r>
          </a:p>
        </p:txBody>
      </p:sp>
      <p:pic>
        <p:nvPicPr>
          <p:cNvPr id="11" name="Picture 10">
            <a:extLst>
              <a:ext uri="{FF2B5EF4-FFF2-40B4-BE49-F238E27FC236}">
                <a16:creationId xmlns:a16="http://schemas.microsoft.com/office/drawing/2014/main" id="{984FA1AB-BD6A-48D6-9171-AC06575F7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0833" y="1582695"/>
            <a:ext cx="428353" cy="369330"/>
          </a:xfrm>
          <a:prstGeom prst="rect">
            <a:avLst/>
          </a:prstGeom>
        </p:spPr>
      </p:pic>
      <p:sp>
        <p:nvSpPr>
          <p:cNvPr id="10" name="TextBox 9">
            <a:extLst>
              <a:ext uri="{FF2B5EF4-FFF2-40B4-BE49-F238E27FC236}">
                <a16:creationId xmlns:a16="http://schemas.microsoft.com/office/drawing/2014/main" id="{87DD0997-046F-4DCB-ABDE-7D38769DABAA}"/>
              </a:ext>
            </a:extLst>
          </p:cNvPr>
          <p:cNvSpPr txBox="1"/>
          <p:nvPr/>
        </p:nvSpPr>
        <p:spPr>
          <a:xfrm>
            <a:off x="1367640" y="1444194"/>
            <a:ext cx="3893208" cy="646331"/>
          </a:xfrm>
          <a:prstGeom prst="rect">
            <a:avLst/>
          </a:prstGeom>
          <a:noFill/>
        </p:spPr>
        <p:txBody>
          <a:bodyPr wrap="square">
            <a:spAutoFit/>
          </a:bodyPr>
          <a:lstStyle/>
          <a:p>
            <a:pPr algn="just">
              <a:spcAft>
                <a:spcPts val="2000"/>
              </a:spcAft>
            </a:pPr>
            <a:r>
              <a:rPr lang="en-US" dirty="0" err="1">
                <a:solidFill>
                  <a:schemeClr val="bg1"/>
                </a:solidFill>
                <a:latin typeface="Times New Roman" panose="02020603050405020304" pitchFamily="18" charset="0"/>
                <a:cs typeface="Times New Roman" panose="02020603050405020304" pitchFamily="18" charset="0"/>
              </a:rPr>
              <a:t>Bước</a:t>
            </a:r>
            <a:r>
              <a:rPr lang="en-US" dirty="0">
                <a:solidFill>
                  <a:schemeClr val="bg1"/>
                </a:solidFill>
                <a:latin typeface="Times New Roman" panose="02020603050405020304" pitchFamily="18" charset="0"/>
                <a:cs typeface="Times New Roman" panose="02020603050405020304" pitchFamily="18" charset="0"/>
              </a:rPr>
              <a:t> 4: </a:t>
            </a:r>
            <a:r>
              <a:rPr lang="en-US" dirty="0" err="1">
                <a:solidFill>
                  <a:schemeClr val="bg1"/>
                </a:solidFill>
                <a:latin typeface="Times New Roman" panose="02020603050405020304" pitchFamily="18" charset="0"/>
                <a:cs typeface="Times New Roman" panose="02020603050405020304" pitchFamily="18" charset="0"/>
              </a:rPr>
              <a:t>Kiểm</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tra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thông</a:t>
            </a:r>
            <a:r>
              <a:rPr lang="en-US" dirty="0">
                <a:solidFill>
                  <a:schemeClr val="bg1"/>
                </a:solidFill>
                <a:latin typeface="Times New Roman" panose="02020603050405020304" pitchFamily="18" charset="0"/>
                <a:cs typeface="Times New Roman" panose="02020603050405020304" pitchFamily="18" charset="0"/>
              </a:rPr>
              <a:t> tin </a:t>
            </a:r>
            <a:r>
              <a:rPr lang="en-US" dirty="0" err="1">
                <a:solidFill>
                  <a:schemeClr val="bg1"/>
                </a:solidFill>
                <a:latin typeface="Times New Roman" panose="02020603050405020304" pitchFamily="18" charset="0"/>
                <a:cs typeface="Times New Roman" panose="02020603050405020304" pitchFamily="18" charset="0"/>
              </a:rPr>
              <a:t>và</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hình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ảnh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hoàn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thành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gửi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hồ</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sơ</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đăng</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ký</a:t>
            </a:r>
            <a:r>
              <a:rPr lang="en-US" dirty="0">
                <a:solidFill>
                  <a:schemeClr val="bg1"/>
                </a:solidFill>
                <a:latin typeface="Times New Roman" panose="02020603050405020304" pitchFamily="18" charset="0"/>
                <a:cs typeface="Times New Roman" panose="02020603050405020304" pitchFamily="18" charset="0"/>
              </a:rPr>
              <a:t>.</a:t>
            </a:r>
          </a:p>
        </p:txBody>
      </p:sp>
      <p:sp>
        <p:nvSpPr>
          <p:cNvPr id="13" name="TextBox 12">
            <a:extLst>
              <a:ext uri="{FF2B5EF4-FFF2-40B4-BE49-F238E27FC236}">
                <a16:creationId xmlns:a16="http://schemas.microsoft.com/office/drawing/2014/main" id="{D7DAACC0-F0CE-4433-9877-173CCE28A1E1}"/>
              </a:ext>
            </a:extLst>
          </p:cNvPr>
          <p:cNvSpPr txBox="1"/>
          <p:nvPr/>
        </p:nvSpPr>
        <p:spPr>
          <a:xfrm>
            <a:off x="1328452" y="2228671"/>
            <a:ext cx="3932396" cy="1754326"/>
          </a:xfrm>
          <a:prstGeom prst="rect">
            <a:avLst/>
          </a:prstGeom>
          <a:noFill/>
        </p:spPr>
        <p:txBody>
          <a:bodyPr wrap="square">
            <a:spAutoFit/>
          </a:bodyPr>
          <a:lstStyle/>
          <a:p>
            <a:pPr marL="0" indent="0" algn="just">
              <a:spcBef>
                <a:spcPts val="0"/>
              </a:spcBef>
              <a:spcAft>
                <a:spcPts val="600"/>
              </a:spcAft>
              <a:buNone/>
            </a:pP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Ứ</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sẽ</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báo</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kết</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quả</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bước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đầu</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&gt;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kiểm</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tra</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tin &gt;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nếu</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chưa</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hài</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lòng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chụp</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chọn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Chụp</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&gt;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nếu</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chọn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Xác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hoàn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&gt;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sẽ</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báo</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đăng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ký</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p>
        </p:txBody>
      </p:sp>
      <p:pic>
        <p:nvPicPr>
          <p:cNvPr id="14" name="Picture 13">
            <a:extLst>
              <a:ext uri="{FF2B5EF4-FFF2-40B4-BE49-F238E27FC236}">
                <a16:creationId xmlns:a16="http://schemas.microsoft.com/office/drawing/2014/main" id="{7D673945-E2A9-4806-9F5E-A446FC143E0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59302" y="1527831"/>
            <a:ext cx="6322234" cy="4650976"/>
          </a:xfrm>
          <a:prstGeom prst="rect">
            <a:avLst/>
          </a:prstGeom>
          <a:noFill/>
          <a:ln>
            <a:noFill/>
          </a:ln>
        </p:spPr>
      </p:pic>
    </p:spTree>
    <p:extLst>
      <p:ext uri="{BB962C8B-B14F-4D97-AF65-F5344CB8AC3E}">
        <p14:creationId xmlns:p14="http://schemas.microsoft.com/office/powerpoint/2010/main" val="3243165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par>
                                <p:cTn id="11" presetID="14" presetClass="entr" presetSubtype="1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8224303"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DẪN ĐĂNG KÝ TÀI KHOẢN ĐỊNH DANH ĐIỆN TỬ MỨC ĐỘ 1</a:t>
            </a:r>
          </a:p>
        </p:txBody>
      </p:sp>
      <p:pic>
        <p:nvPicPr>
          <p:cNvPr id="11" name="Picture 10">
            <a:extLst>
              <a:ext uri="{FF2B5EF4-FFF2-40B4-BE49-F238E27FC236}">
                <a16:creationId xmlns:a16="http://schemas.microsoft.com/office/drawing/2014/main" id="{984FA1AB-BD6A-48D6-9171-AC06575F7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585" y="1420194"/>
            <a:ext cx="428353" cy="369330"/>
          </a:xfrm>
          <a:prstGeom prst="rect">
            <a:avLst/>
          </a:prstGeom>
        </p:spPr>
      </p:pic>
      <p:sp>
        <p:nvSpPr>
          <p:cNvPr id="13" name="TextBox 12">
            <a:extLst>
              <a:ext uri="{FF2B5EF4-FFF2-40B4-BE49-F238E27FC236}">
                <a16:creationId xmlns:a16="http://schemas.microsoft.com/office/drawing/2014/main" id="{85D37409-7CAB-41FD-A6A1-41215329ADDF}"/>
              </a:ext>
            </a:extLst>
          </p:cNvPr>
          <p:cNvSpPr txBox="1"/>
          <p:nvPr/>
        </p:nvSpPr>
        <p:spPr>
          <a:xfrm>
            <a:off x="975012" y="1182451"/>
            <a:ext cx="2866556" cy="1200329"/>
          </a:xfrm>
          <a:prstGeom prst="rect">
            <a:avLst/>
          </a:prstGeom>
          <a:noFill/>
        </p:spPr>
        <p:txBody>
          <a:bodyPr wrap="square">
            <a:spAutoFit/>
          </a:bodyPr>
          <a:lstStyle/>
          <a:p>
            <a:pPr algn="just">
              <a:spcAft>
                <a:spcPts val="600"/>
              </a:spcAft>
            </a:pP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Công</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dân</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kiểm</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tra</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hồ</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sơ</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đăng</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ký</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bằng</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cách</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đăng</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nhập</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ứng</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dụng</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chọn</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Kiểm</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tra</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tình</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trạng</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xử</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lý</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p>
        </p:txBody>
      </p:sp>
      <p:pic>
        <p:nvPicPr>
          <p:cNvPr id="15" name="Picture 14">
            <a:extLst>
              <a:ext uri="{FF2B5EF4-FFF2-40B4-BE49-F238E27FC236}">
                <a16:creationId xmlns:a16="http://schemas.microsoft.com/office/drawing/2014/main" id="{63AFF2E3-02BA-4E28-9EB3-793089EBCC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1089" y="1427102"/>
            <a:ext cx="428353" cy="369330"/>
          </a:xfrm>
          <a:prstGeom prst="rect">
            <a:avLst/>
          </a:prstGeom>
        </p:spPr>
      </p:pic>
      <p:sp>
        <p:nvSpPr>
          <p:cNvPr id="20" name="TextBox 19">
            <a:extLst>
              <a:ext uri="{FF2B5EF4-FFF2-40B4-BE49-F238E27FC236}">
                <a16:creationId xmlns:a16="http://schemas.microsoft.com/office/drawing/2014/main" id="{DBFEB234-7E11-4EAD-A687-B2B077726A28}"/>
              </a:ext>
            </a:extLst>
          </p:cNvPr>
          <p:cNvSpPr txBox="1"/>
          <p:nvPr/>
        </p:nvSpPr>
        <p:spPr>
          <a:xfrm>
            <a:off x="4626517" y="1191423"/>
            <a:ext cx="3145884" cy="1477328"/>
          </a:xfrm>
          <a:prstGeom prst="rect">
            <a:avLst/>
          </a:prstGeom>
          <a:noFill/>
        </p:spPr>
        <p:txBody>
          <a:bodyPr wrap="square">
            <a:spAutoFit/>
          </a:bodyPr>
          <a:lstStyle/>
          <a:p>
            <a:pPr algn="just"/>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Nếu</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h</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iển</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thị</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hồ</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sơ</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không</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đạt</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thì</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cần</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thực</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hiện</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Tạo</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lại</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hồ</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sơ</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Đã</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gửi</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xử</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lý</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hồ</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sơ</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nghĩa</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là</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hệ</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thống</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đã</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tiếp</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nhận</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và</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đang</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xử</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lý</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solidFill>
                <a:schemeClr val="bg1"/>
              </a:solidFill>
            </a:endParaRPr>
          </a:p>
        </p:txBody>
      </p:sp>
      <p:pic>
        <p:nvPicPr>
          <p:cNvPr id="19" name="Picture 18">
            <a:extLst>
              <a:ext uri="{FF2B5EF4-FFF2-40B4-BE49-F238E27FC236}">
                <a16:creationId xmlns:a16="http://schemas.microsoft.com/office/drawing/2014/main" id="{BBA62148-FC5F-49E8-BA7C-B5B3E9EFD85E}"/>
              </a:ext>
            </a:extLst>
          </p:cNvPr>
          <p:cNvPicPr>
            <a:picLocks noChangeAspect="1"/>
          </p:cNvPicPr>
          <p:nvPr/>
        </p:nvPicPr>
        <p:blipFill rotWithShape="1">
          <a:blip r:embed="rId3">
            <a:extLst>
              <a:ext uri="{28A0092B-C50C-407E-A947-70E740481C1C}">
                <a14:useLocalDpi xmlns:a14="http://schemas.microsoft.com/office/drawing/2010/main" val="0"/>
              </a:ext>
            </a:extLst>
          </a:blip>
          <a:srcRect t="12596" r="-1566" b="58812"/>
          <a:stretch/>
        </p:blipFill>
        <p:spPr>
          <a:xfrm>
            <a:off x="763794" y="2668751"/>
            <a:ext cx="3043393" cy="1854077"/>
          </a:xfrm>
          <a:prstGeom prst="rect">
            <a:avLst/>
          </a:prstGeom>
        </p:spPr>
      </p:pic>
      <p:pic>
        <p:nvPicPr>
          <p:cNvPr id="28" name="Picture 27">
            <a:extLst>
              <a:ext uri="{FF2B5EF4-FFF2-40B4-BE49-F238E27FC236}">
                <a16:creationId xmlns:a16="http://schemas.microsoft.com/office/drawing/2014/main" id="{5846D003-1AD4-4ABA-989E-B8BA88C03589}"/>
              </a:ext>
            </a:extLst>
          </p:cNvPr>
          <p:cNvPicPr>
            <a:picLocks/>
          </p:cNvPicPr>
          <p:nvPr/>
        </p:nvPicPr>
        <p:blipFill rotWithShape="1">
          <a:blip r:embed="rId4" cstate="print">
            <a:extLst>
              <a:ext uri="{28A0092B-C50C-407E-A947-70E740481C1C}">
                <a14:useLocalDpi xmlns:a14="http://schemas.microsoft.com/office/drawing/2010/main" val="0"/>
              </a:ext>
            </a:extLst>
          </a:blip>
          <a:srcRect r="68677"/>
          <a:stretch/>
        </p:blipFill>
        <p:spPr bwMode="auto">
          <a:xfrm>
            <a:off x="4626517" y="4392037"/>
            <a:ext cx="3043392" cy="1288010"/>
          </a:xfrm>
          <a:prstGeom prst="rect">
            <a:avLst/>
          </a:prstGeom>
          <a:noFill/>
          <a:ln>
            <a:noFill/>
          </a:ln>
        </p:spPr>
      </p:pic>
      <p:pic>
        <p:nvPicPr>
          <p:cNvPr id="29" name="Picture 28">
            <a:extLst>
              <a:ext uri="{FF2B5EF4-FFF2-40B4-BE49-F238E27FC236}">
                <a16:creationId xmlns:a16="http://schemas.microsoft.com/office/drawing/2014/main" id="{16BA954A-EBD2-4E8D-9827-4DCECFF58BD3}"/>
              </a:ext>
            </a:extLst>
          </p:cNvPr>
          <p:cNvPicPr>
            <a:picLocks/>
          </p:cNvPicPr>
          <p:nvPr/>
        </p:nvPicPr>
        <p:blipFill rotWithShape="1">
          <a:blip r:embed="rId4" cstate="print">
            <a:extLst>
              <a:ext uri="{28A0092B-C50C-407E-A947-70E740481C1C}">
                <a14:useLocalDpi xmlns:a14="http://schemas.microsoft.com/office/drawing/2010/main" val="0"/>
              </a:ext>
            </a:extLst>
          </a:blip>
          <a:srcRect l="63194" t="10907" b="19355"/>
          <a:stretch/>
        </p:blipFill>
        <p:spPr bwMode="auto">
          <a:xfrm>
            <a:off x="8852297" y="2851042"/>
            <a:ext cx="2649727" cy="1269729"/>
          </a:xfrm>
          <a:prstGeom prst="rect">
            <a:avLst/>
          </a:prstGeom>
          <a:noFill/>
          <a:ln>
            <a:noFill/>
          </a:ln>
        </p:spPr>
      </p:pic>
      <p:pic>
        <p:nvPicPr>
          <p:cNvPr id="30" name="Picture 29">
            <a:extLst>
              <a:ext uri="{FF2B5EF4-FFF2-40B4-BE49-F238E27FC236}">
                <a16:creationId xmlns:a16="http://schemas.microsoft.com/office/drawing/2014/main" id="{B1F630BB-EF61-49D3-B304-AAD2DFACA3D7}"/>
              </a:ext>
            </a:extLst>
          </p:cNvPr>
          <p:cNvPicPr>
            <a:picLocks/>
          </p:cNvPicPr>
          <p:nvPr/>
        </p:nvPicPr>
        <p:blipFill rotWithShape="1">
          <a:blip r:embed="rId4" cstate="print">
            <a:extLst>
              <a:ext uri="{28A0092B-C50C-407E-A947-70E740481C1C}">
                <a14:useLocalDpi xmlns:a14="http://schemas.microsoft.com/office/drawing/2010/main" val="0"/>
              </a:ext>
            </a:extLst>
          </a:blip>
          <a:srcRect l="32021" r="38571" b="7406"/>
          <a:stretch/>
        </p:blipFill>
        <p:spPr bwMode="auto">
          <a:xfrm>
            <a:off x="4626517" y="2955298"/>
            <a:ext cx="3043393" cy="1344580"/>
          </a:xfrm>
          <a:prstGeom prst="rect">
            <a:avLst/>
          </a:prstGeom>
          <a:noFill/>
          <a:ln>
            <a:noFill/>
          </a:ln>
        </p:spPr>
      </p:pic>
      <p:pic>
        <p:nvPicPr>
          <p:cNvPr id="31" name="Picture 30">
            <a:extLst>
              <a:ext uri="{FF2B5EF4-FFF2-40B4-BE49-F238E27FC236}">
                <a16:creationId xmlns:a16="http://schemas.microsoft.com/office/drawing/2014/main" id="{FC24FF0F-E7D1-4A1B-AA44-4299C3E7E0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6161" y="1431431"/>
            <a:ext cx="438043" cy="369330"/>
          </a:xfrm>
          <a:prstGeom prst="rect">
            <a:avLst/>
          </a:prstGeom>
        </p:spPr>
      </p:pic>
      <p:sp>
        <p:nvSpPr>
          <p:cNvPr id="32" name="TextBox 31">
            <a:extLst>
              <a:ext uri="{FF2B5EF4-FFF2-40B4-BE49-F238E27FC236}">
                <a16:creationId xmlns:a16="http://schemas.microsoft.com/office/drawing/2014/main" id="{D4D565BD-0AFE-4E01-B95C-E9B8856391A9}"/>
              </a:ext>
            </a:extLst>
          </p:cNvPr>
          <p:cNvSpPr txBox="1"/>
          <p:nvPr/>
        </p:nvSpPr>
        <p:spPr>
          <a:xfrm>
            <a:off x="8811588" y="1193688"/>
            <a:ext cx="2731146" cy="1477328"/>
          </a:xfrm>
          <a:prstGeom prst="rect">
            <a:avLst/>
          </a:prstGeom>
          <a:noFill/>
        </p:spPr>
        <p:txBody>
          <a:bodyPr wrap="square">
            <a:spAutoFit/>
          </a:bodyPr>
          <a:lstStyle/>
          <a:p>
            <a:pPr algn="just">
              <a:spcAft>
                <a:spcPts val="600"/>
              </a:spcAft>
            </a:pP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Hồ</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sơ</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được</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phê</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duyệt</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nghĩa</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là</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hồ</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sơ</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đã</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được</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cấp</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công</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dân</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sẽ</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được</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nhận</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thông</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báo</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SMS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từ</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Bộ</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Công</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an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để</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kích</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hoạt</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tài</a:t>
            </a:r>
            <a:r>
              <a:rPr lang="en-GB"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khoản</a:t>
            </a:r>
            <a:endPar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3" name="Picture 32">
            <a:extLst>
              <a:ext uri="{FF2B5EF4-FFF2-40B4-BE49-F238E27FC236}">
                <a16:creationId xmlns:a16="http://schemas.microsoft.com/office/drawing/2014/main" id="{200030CD-22C8-4AD2-8A7A-924F17767B1B}"/>
              </a:ext>
            </a:extLst>
          </p:cNvPr>
          <p:cNvPicPr>
            <a:picLocks noChangeAspect="1"/>
          </p:cNvPicPr>
          <p:nvPr/>
        </p:nvPicPr>
        <p:blipFill rotWithShape="1">
          <a:blip r:embed="rId5">
            <a:extLst>
              <a:ext uri="{28A0092B-C50C-407E-A947-70E740481C1C}">
                <a14:useLocalDpi xmlns:a14="http://schemas.microsoft.com/office/drawing/2010/main" val="0"/>
              </a:ext>
            </a:extLst>
          </a:blip>
          <a:srcRect t="38853" b="36250"/>
          <a:stretch/>
        </p:blipFill>
        <p:spPr>
          <a:xfrm>
            <a:off x="8811589" y="4299879"/>
            <a:ext cx="2731146" cy="1653246"/>
          </a:xfrm>
          <a:prstGeom prst="rect">
            <a:avLst/>
          </a:prstGeom>
        </p:spPr>
      </p:pic>
    </p:spTree>
    <p:extLst>
      <p:ext uri="{BB962C8B-B14F-4D97-AF65-F5344CB8AC3E}">
        <p14:creationId xmlns:p14="http://schemas.microsoft.com/office/powerpoint/2010/main" val="3262515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par>
                                <p:cTn id="23" presetID="10"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par>
                                <p:cTn id="26" presetID="10" presetClass="entr" presetSubtype="0" fill="hold"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par>
                                <p:cTn id="29" presetID="10" presetClass="entr" presetSubtype="0"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500"/>
                                        <p:tgtEl>
                                          <p:spTgt spid="32"/>
                                        </p:tgtEl>
                                      </p:cBhvr>
                                    </p:animEffect>
                                  </p:childTnLst>
                                </p:cTn>
                              </p:par>
                              <p:par>
                                <p:cTn id="35" presetID="10" presetClass="entr" presetSubtype="0" fill="hold" nodeType="with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p:bldP spid="3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8224303"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DẪN ĐĂNG KÝ TÀI KHOẢN ĐỊNH DANH ĐIỆN TỬ MỨC ĐỘ 2</a:t>
            </a:r>
          </a:p>
        </p:txBody>
      </p:sp>
      <p:pic>
        <p:nvPicPr>
          <p:cNvPr id="11" name="Picture 10">
            <a:extLst>
              <a:ext uri="{FF2B5EF4-FFF2-40B4-BE49-F238E27FC236}">
                <a16:creationId xmlns:a16="http://schemas.microsoft.com/office/drawing/2014/main" id="{984FA1AB-BD6A-48D6-9171-AC06575F7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584" y="1475058"/>
            <a:ext cx="428353" cy="369330"/>
          </a:xfrm>
          <a:prstGeom prst="rect">
            <a:avLst/>
          </a:prstGeom>
        </p:spPr>
      </p:pic>
      <p:sp>
        <p:nvSpPr>
          <p:cNvPr id="13" name="TextBox 12">
            <a:extLst>
              <a:ext uri="{FF2B5EF4-FFF2-40B4-BE49-F238E27FC236}">
                <a16:creationId xmlns:a16="http://schemas.microsoft.com/office/drawing/2014/main" id="{85D37409-7CAB-41FD-A6A1-41215329ADDF}"/>
              </a:ext>
            </a:extLst>
          </p:cNvPr>
          <p:cNvSpPr txBox="1"/>
          <p:nvPr/>
        </p:nvSpPr>
        <p:spPr>
          <a:xfrm>
            <a:off x="1037299" y="1295608"/>
            <a:ext cx="3572604" cy="923330"/>
          </a:xfrm>
          <a:prstGeom prst="rect">
            <a:avLst/>
          </a:prstGeom>
          <a:noFill/>
        </p:spPr>
        <p:txBody>
          <a:bodyPr wrap="square">
            <a:spAutoFit/>
          </a:bodyPr>
          <a:lstStyle/>
          <a:p>
            <a:pPr algn="just">
              <a:spcAft>
                <a:spcPts val="600"/>
              </a:spcAft>
            </a:pP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Công</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dân</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phải</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đến</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cơ</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quan</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Công</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an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nơi</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thu</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nhận</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hồ</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sơ</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cấp</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đổi</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cấp</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lại</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CCCD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để</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thực</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hiện</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p>
        </p:txBody>
      </p:sp>
      <p:pic>
        <p:nvPicPr>
          <p:cNvPr id="16" name="Picture 15">
            <a:extLst>
              <a:ext uri="{FF2B5EF4-FFF2-40B4-BE49-F238E27FC236}">
                <a16:creationId xmlns:a16="http://schemas.microsoft.com/office/drawing/2014/main" id="{C3138D48-5699-483E-ADDF-26F053789E19}"/>
              </a:ext>
            </a:extLst>
          </p:cNvPr>
          <p:cNvPicPr>
            <a:picLocks noChangeAspect="1"/>
          </p:cNvPicPr>
          <p:nvPr/>
        </p:nvPicPr>
        <p:blipFill>
          <a:blip r:embed="rId3"/>
          <a:stretch>
            <a:fillRect/>
          </a:stretch>
        </p:blipFill>
        <p:spPr>
          <a:xfrm>
            <a:off x="4779265" y="1307972"/>
            <a:ext cx="6704357" cy="5028269"/>
          </a:xfrm>
          <a:prstGeom prst="rect">
            <a:avLst/>
          </a:prstGeom>
        </p:spPr>
      </p:pic>
      <p:pic>
        <p:nvPicPr>
          <p:cNvPr id="17" name="Picture 16">
            <a:extLst>
              <a:ext uri="{FF2B5EF4-FFF2-40B4-BE49-F238E27FC236}">
                <a16:creationId xmlns:a16="http://schemas.microsoft.com/office/drawing/2014/main" id="{90AFE58C-23ED-4FA6-A09B-2CB1B99679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584" y="2661816"/>
            <a:ext cx="428353" cy="369330"/>
          </a:xfrm>
          <a:prstGeom prst="rect">
            <a:avLst/>
          </a:prstGeom>
        </p:spPr>
      </p:pic>
      <p:sp>
        <p:nvSpPr>
          <p:cNvPr id="18" name="TextBox 17">
            <a:extLst>
              <a:ext uri="{FF2B5EF4-FFF2-40B4-BE49-F238E27FC236}">
                <a16:creationId xmlns:a16="http://schemas.microsoft.com/office/drawing/2014/main" id="{929913FF-449B-41F9-9CEA-2632433E1DA8}"/>
              </a:ext>
            </a:extLst>
          </p:cNvPr>
          <p:cNvSpPr txBox="1"/>
          <p:nvPr/>
        </p:nvSpPr>
        <p:spPr>
          <a:xfrm>
            <a:off x="982435" y="2438780"/>
            <a:ext cx="3572604" cy="1831271"/>
          </a:xfrm>
          <a:prstGeom prst="rect">
            <a:avLst/>
          </a:prstGeom>
          <a:noFill/>
        </p:spPr>
        <p:txBody>
          <a:bodyPr wrap="square">
            <a:spAutoFit/>
          </a:bodyPr>
          <a:lstStyle/>
          <a:p>
            <a:pPr algn="just">
              <a:spcAft>
                <a:spcPts val="600"/>
              </a:spcAft>
              <a:defRPr/>
            </a:pPr>
            <a:r>
              <a:rPr lang="en-US" dirty="0" err="1">
                <a:solidFill>
                  <a:schemeClr val="bg1"/>
                </a:solidFill>
                <a:latin typeface="Times New Roman" panose="02020603050405020304" pitchFamily="18" charset="0"/>
                <a:cs typeface="Times New Roman" panose="02020603050405020304" pitchFamily="18" charset="0"/>
              </a:rPr>
              <a:t>Chuẩn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bị</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các</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giấy</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tờ</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tài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liệu</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cần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thiết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gồm</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thẻ</a:t>
            </a:r>
            <a:r>
              <a:rPr lang="en-US" dirty="0">
                <a:solidFill>
                  <a:schemeClr val="bg1"/>
                </a:solidFill>
                <a:latin typeface="Times New Roman" panose="02020603050405020304" pitchFamily="18" charset="0"/>
                <a:cs typeface="Times New Roman" panose="02020603050405020304" pitchFamily="18" charset="0"/>
              </a:rPr>
              <a:t> CCCD,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giấy</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tờ</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có</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nhu</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cầu</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tích</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hợp</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thẻ</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Bảo</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hiểm</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y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tế</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Giấy</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phép</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lái</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xe</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Đăng</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ký</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xe</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Thông</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tin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về</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mã</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số</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thuế</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p>
          <a:p>
            <a:pPr algn="just">
              <a:spcAft>
                <a:spcPts val="600"/>
              </a:spcAft>
              <a:defRPr/>
            </a:pPr>
            <a:r>
              <a:rPr lang="en-US"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Lưu</a:t>
            </a:r>
            <a:r>
              <a:rPr lang="en-US"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ý: </a:t>
            </a:r>
            <a:r>
              <a:rPr lang="en-US"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Cần</a:t>
            </a:r>
            <a:r>
              <a:rPr lang="en-US"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giấy</a:t>
            </a:r>
            <a:r>
              <a:rPr lang="en-US"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tờ</a:t>
            </a:r>
            <a:r>
              <a:rPr lang="en-US"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gốc</a:t>
            </a:r>
            <a:r>
              <a:rPr lang="en-US"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để</a:t>
            </a:r>
            <a:r>
              <a:rPr lang="en-US"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đối</a:t>
            </a:r>
            <a:r>
              <a:rPr lang="en-US"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chiếu</a:t>
            </a:r>
            <a:endParaRPr lang="en-US" i="1" dirty="0">
              <a:solidFill>
                <a:schemeClr val="bg1"/>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1B8656E0-9A40-4001-826A-DE1533D31159}"/>
              </a:ext>
            </a:extLst>
          </p:cNvPr>
          <p:cNvSpPr txBox="1"/>
          <p:nvPr/>
        </p:nvSpPr>
        <p:spPr>
          <a:xfrm>
            <a:off x="982435" y="4475797"/>
            <a:ext cx="3526536" cy="1200329"/>
          </a:xfrm>
          <a:prstGeom prst="rect">
            <a:avLst/>
          </a:prstGeom>
          <a:noFill/>
        </p:spPr>
        <p:txBody>
          <a:bodyPr wrap="square">
            <a:spAutoFit/>
          </a:bodyPr>
          <a:lstStyle/>
          <a:p>
            <a:pPr algn="just"/>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Chờ</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báo</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phê</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duyệt</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Bộ</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an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tin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nhắn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SMS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kích</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khoản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danh</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điện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tử</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solidFill>
                <a:schemeClr val="bg1"/>
              </a:solidFill>
              <a:latin typeface="Times New Roman" panose="02020603050405020304" pitchFamily="18" charset="0"/>
              <a:cs typeface="Times New Roman" panose="02020603050405020304" pitchFamily="18" charset="0"/>
            </a:endParaRPr>
          </a:p>
        </p:txBody>
      </p:sp>
      <p:pic>
        <p:nvPicPr>
          <p:cNvPr id="22" name="Picture 21">
            <a:extLst>
              <a:ext uri="{FF2B5EF4-FFF2-40B4-BE49-F238E27FC236}">
                <a16:creationId xmlns:a16="http://schemas.microsoft.com/office/drawing/2014/main" id="{A781BE55-298C-4DAC-B2F9-6841808C94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401" y="4644283"/>
            <a:ext cx="428353" cy="369330"/>
          </a:xfrm>
          <a:prstGeom prst="rect">
            <a:avLst/>
          </a:prstGeom>
        </p:spPr>
      </p:pic>
    </p:spTree>
    <p:extLst>
      <p:ext uri="{BB962C8B-B14F-4D97-AF65-F5344CB8AC3E}">
        <p14:creationId xmlns:p14="http://schemas.microsoft.com/office/powerpoint/2010/main" val="286454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par>
                                <p:cTn id="11" presetID="2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500"/>
                                        <p:tgtEl>
                                          <p:spTgt spid="16"/>
                                        </p:tgtEl>
                                      </p:cBhvr>
                                    </p:animEffect>
                                  </p:childTnLst>
                                </p:cTn>
                              </p:par>
                              <p:par>
                                <p:cTn id="14" presetID="22" presetClass="entr" presetSubtype="4"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500"/>
                                        <p:tgtEl>
                                          <p:spTgt spid="1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par>
                                <p:cTn id="20" presetID="22" presetClass="entr" presetSubtype="4"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down)">
                                      <p:cBhvr>
                                        <p:cTn id="22" dur="500"/>
                                        <p:tgtEl>
                                          <p:spTgt spid="22"/>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down)">
                                      <p:cBhvr>
                                        <p:cTn id="2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7187480"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DẪN KÍCH HOẠT TÀI KHOẢN ĐỊNH DANH ĐIỆN TỬ</a:t>
            </a:r>
          </a:p>
        </p:txBody>
      </p:sp>
      <p:sp>
        <p:nvSpPr>
          <p:cNvPr id="16" name="Content Placeholder 17">
            <a:extLst>
              <a:ext uri="{FF2B5EF4-FFF2-40B4-BE49-F238E27FC236}">
                <a16:creationId xmlns:a16="http://schemas.microsoft.com/office/drawing/2014/main" id="{1ED842AA-4A3E-467E-B0C6-928591129D57}"/>
              </a:ext>
            </a:extLst>
          </p:cNvPr>
          <p:cNvSpPr txBox="1">
            <a:spLocks/>
          </p:cNvSpPr>
          <p:nvPr/>
        </p:nvSpPr>
        <p:spPr>
          <a:xfrm>
            <a:off x="1174264" y="1257016"/>
            <a:ext cx="9843472" cy="484011"/>
          </a:xfrm>
          <a:prstGeom prst="rect">
            <a:avLst/>
          </a:prstGeom>
        </p:spPr>
        <p:txBody>
          <a:bodyPr vert="horz" lIns="91440" tIns="45720" rIns="91440" bIns="45720" rtlCol="0">
            <a:no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0000"/>
              </a:lnSpc>
              <a:spcBef>
                <a:spcPts val="0"/>
              </a:spcBef>
              <a:spcAft>
                <a:spcPts val="0"/>
              </a:spcAft>
              <a:buNone/>
              <a:defRPr/>
            </a:pPr>
            <a:r>
              <a:rPr lang="en-US" sz="1800" dirty="0" err="1">
                <a:solidFill>
                  <a:schemeClr val="bg1"/>
                </a:solidFill>
                <a:latin typeface="Times New Roman" panose="02020603050405020304" pitchFamily="18" charset="0"/>
                <a:cs typeface="Times New Roman" panose="02020603050405020304" pitchFamily="18" charset="0"/>
              </a:rPr>
              <a:t>Người</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dân</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truy</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cập</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vào</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phần</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mềm</a:t>
            </a:r>
            <a:r>
              <a:rPr lang="en-US" sz="1800" dirty="0">
                <a:solidFill>
                  <a:schemeClr val="bg1"/>
                </a:solidFill>
                <a:latin typeface="Times New Roman" panose="02020603050405020304" pitchFamily="18" charset="0"/>
                <a:cs typeface="Times New Roman" panose="02020603050405020304" pitchFamily="18" charset="0"/>
              </a:rPr>
              <a:t> </a:t>
            </a:r>
            <a:r>
              <a:rPr lang="en-US" sz="1800" b="1" dirty="0" err="1">
                <a:solidFill>
                  <a:schemeClr val="bg1"/>
                </a:solidFill>
                <a:latin typeface="Times New Roman" panose="02020603050405020304" pitchFamily="18" charset="0"/>
                <a:cs typeface="Times New Roman" panose="02020603050405020304" pitchFamily="18" charset="0"/>
              </a:rPr>
              <a:t>VNeID</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hoặc</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trang</a:t>
            </a:r>
            <a:r>
              <a:rPr lang="en-US" sz="1800" dirty="0">
                <a:solidFill>
                  <a:schemeClr val="bg1"/>
                </a:solidFill>
                <a:latin typeface="Times New Roman" panose="02020603050405020304" pitchFamily="18" charset="0"/>
                <a:cs typeface="Times New Roman" panose="02020603050405020304" pitchFamily="18" charset="0"/>
              </a:rPr>
              <a:t> web </a:t>
            </a:r>
            <a:r>
              <a:rPr lang="en-US" sz="1800" b="1" dirty="0">
                <a:solidFill>
                  <a:schemeClr val="bg1"/>
                </a:solidFill>
                <a:latin typeface="Times New Roman" panose="02020603050405020304" pitchFamily="18" charset="0"/>
                <a:cs typeface="Times New Roman" panose="02020603050405020304" pitchFamily="18" charset="0"/>
              </a:rPr>
              <a:t>vneid.gov.vn </a:t>
            </a:r>
            <a:r>
              <a:rPr lang="en-US" sz="1800" dirty="0" err="1">
                <a:solidFill>
                  <a:schemeClr val="bg1"/>
                </a:solidFill>
                <a:latin typeface="Times New Roman" panose="02020603050405020304" pitchFamily="18" charset="0"/>
                <a:cs typeface="Times New Roman" panose="02020603050405020304" pitchFamily="18" charset="0"/>
              </a:rPr>
              <a:t>để</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tiến</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hành</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kích</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hoạt</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tài</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khoản</a:t>
            </a:r>
            <a:endParaRPr lang="en-US" sz="1800" dirty="0">
              <a:solidFill>
                <a:schemeClr val="bg1"/>
              </a:solidFill>
              <a:latin typeface="Times New Roman" panose="02020603050405020304" pitchFamily="18" charset="0"/>
              <a:cs typeface="Times New Roman" panose="02020603050405020304" pitchFamily="18" charset="0"/>
            </a:endParaRPr>
          </a:p>
        </p:txBody>
      </p:sp>
      <p:pic>
        <p:nvPicPr>
          <p:cNvPr id="17" name="Picture 16">
            <a:extLst>
              <a:ext uri="{FF2B5EF4-FFF2-40B4-BE49-F238E27FC236}">
                <a16:creationId xmlns:a16="http://schemas.microsoft.com/office/drawing/2014/main" id="{68CCE7D3-372A-4D5B-8399-C2F8F55024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455" y="1283828"/>
            <a:ext cx="428353" cy="369330"/>
          </a:xfrm>
          <a:prstGeom prst="rect">
            <a:avLst/>
          </a:prstGeom>
        </p:spPr>
      </p:pic>
      <p:pic>
        <p:nvPicPr>
          <p:cNvPr id="18" name="Picture 17">
            <a:extLst>
              <a:ext uri="{FF2B5EF4-FFF2-40B4-BE49-F238E27FC236}">
                <a16:creationId xmlns:a16="http://schemas.microsoft.com/office/drawing/2014/main" id="{62351522-4D7B-465E-BD77-334CBFA3B240}"/>
              </a:ext>
            </a:extLst>
          </p:cNvPr>
          <p:cNvPicPr>
            <a:picLocks noChangeAspect="1"/>
          </p:cNvPicPr>
          <p:nvPr/>
        </p:nvPicPr>
        <p:blipFill>
          <a:blip r:embed="rId3"/>
          <a:stretch>
            <a:fillRect/>
          </a:stretch>
        </p:blipFill>
        <p:spPr>
          <a:xfrm>
            <a:off x="5765355" y="1955822"/>
            <a:ext cx="5252381" cy="3350077"/>
          </a:xfrm>
          <a:prstGeom prst="rect">
            <a:avLst/>
          </a:prstGeom>
        </p:spPr>
      </p:pic>
      <p:pic>
        <p:nvPicPr>
          <p:cNvPr id="21" name="Picture 20">
            <a:extLst>
              <a:ext uri="{FF2B5EF4-FFF2-40B4-BE49-F238E27FC236}">
                <a16:creationId xmlns:a16="http://schemas.microsoft.com/office/drawing/2014/main" id="{49CF703C-2845-495B-A7B9-DE580CEB279D}"/>
              </a:ext>
            </a:extLst>
          </p:cNvPr>
          <p:cNvPicPr>
            <a:picLocks/>
          </p:cNvPicPr>
          <p:nvPr/>
        </p:nvPicPr>
        <p:blipFill rotWithShape="1">
          <a:blip r:embed="rId4" cstate="print">
            <a:extLst>
              <a:ext uri="{28A0092B-C50C-407E-A947-70E740481C1C}">
                <a14:useLocalDpi xmlns:a14="http://schemas.microsoft.com/office/drawing/2010/main" val="0"/>
              </a:ext>
            </a:extLst>
          </a:blip>
          <a:srcRect r="67448"/>
          <a:stretch/>
        </p:blipFill>
        <p:spPr bwMode="auto">
          <a:xfrm>
            <a:off x="1029675" y="1943195"/>
            <a:ext cx="1888267" cy="3375333"/>
          </a:xfrm>
          <a:prstGeom prst="rect">
            <a:avLst/>
          </a:prstGeom>
          <a:noFill/>
          <a:ln>
            <a:noFill/>
          </a:ln>
        </p:spPr>
      </p:pic>
      <p:pic>
        <p:nvPicPr>
          <p:cNvPr id="22" name="Picture 21">
            <a:extLst>
              <a:ext uri="{FF2B5EF4-FFF2-40B4-BE49-F238E27FC236}">
                <a16:creationId xmlns:a16="http://schemas.microsoft.com/office/drawing/2014/main" id="{F5C963B6-66CA-4F26-91E5-D1B53298412B}"/>
              </a:ext>
            </a:extLst>
          </p:cNvPr>
          <p:cNvPicPr>
            <a:picLocks/>
          </p:cNvPicPr>
          <p:nvPr/>
        </p:nvPicPr>
        <p:blipFill rotWithShape="1">
          <a:blip r:embed="rId4" cstate="print">
            <a:extLst>
              <a:ext uri="{28A0092B-C50C-407E-A947-70E740481C1C}">
                <a14:useLocalDpi xmlns:a14="http://schemas.microsoft.com/office/drawing/2010/main" val="0"/>
              </a:ext>
            </a:extLst>
          </a:blip>
          <a:srcRect l="67085"/>
          <a:stretch/>
        </p:blipFill>
        <p:spPr bwMode="auto">
          <a:xfrm>
            <a:off x="3300314" y="1943195"/>
            <a:ext cx="1804560" cy="3375333"/>
          </a:xfrm>
          <a:prstGeom prst="rect">
            <a:avLst/>
          </a:prstGeom>
          <a:noFill/>
          <a:ln>
            <a:noFill/>
          </a:ln>
        </p:spPr>
      </p:pic>
    </p:spTree>
    <p:extLst>
      <p:ext uri="{BB962C8B-B14F-4D97-AF65-F5344CB8AC3E}">
        <p14:creationId xmlns:p14="http://schemas.microsoft.com/office/powerpoint/2010/main" val="3291976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par>
                                <p:cTn id="8" presetID="6" presetClass="entr" presetSubtype="16"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circle(in)">
                                      <p:cBhvr>
                                        <p:cTn id="10" dur="2000"/>
                                        <p:tgtEl>
                                          <p:spTgt spid="17"/>
                                        </p:tgtEl>
                                      </p:cBhvr>
                                    </p:animEffect>
                                  </p:childTnLst>
                                </p:cTn>
                              </p:par>
                              <p:par>
                                <p:cTn id="11" presetID="6" presetClass="entr" presetSubtype="16"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circle(in)">
                                      <p:cBhvr>
                                        <p:cTn id="13" dur="2000"/>
                                        <p:tgtEl>
                                          <p:spTgt spid="18"/>
                                        </p:tgtEl>
                                      </p:cBhvr>
                                    </p:animEffect>
                                  </p:childTnLst>
                                </p:cTn>
                              </p:par>
                              <p:par>
                                <p:cTn id="14" presetID="6" presetClass="entr" presetSubtype="16"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circle(in)">
                                      <p:cBhvr>
                                        <p:cTn id="16" dur="2000"/>
                                        <p:tgtEl>
                                          <p:spTgt spid="21"/>
                                        </p:tgtEl>
                                      </p:cBhvr>
                                    </p:animEffect>
                                  </p:childTnLst>
                                </p:cTn>
                              </p:par>
                              <p:par>
                                <p:cTn id="17" presetID="6" presetClass="entr" presetSubtype="16"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circle(in)">
                                      <p:cBhvr>
                                        <p:cTn id="19"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7187480"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DẪN KÍCH HOẠT TÀI KHOẢN ĐỊNH DANH ĐIỆN TỬ</a:t>
            </a:r>
          </a:p>
        </p:txBody>
      </p:sp>
      <p:sp>
        <p:nvSpPr>
          <p:cNvPr id="16" name="Content Placeholder 17">
            <a:extLst>
              <a:ext uri="{FF2B5EF4-FFF2-40B4-BE49-F238E27FC236}">
                <a16:creationId xmlns:a16="http://schemas.microsoft.com/office/drawing/2014/main" id="{1ED842AA-4A3E-467E-B0C6-928591129D57}"/>
              </a:ext>
            </a:extLst>
          </p:cNvPr>
          <p:cNvSpPr txBox="1">
            <a:spLocks/>
          </p:cNvSpPr>
          <p:nvPr/>
        </p:nvSpPr>
        <p:spPr>
          <a:xfrm>
            <a:off x="1174264" y="1257016"/>
            <a:ext cx="9843472" cy="484011"/>
          </a:xfrm>
          <a:prstGeom prst="rect">
            <a:avLst/>
          </a:prstGeom>
        </p:spPr>
        <p:txBody>
          <a:bodyPr vert="horz" lIns="91440" tIns="45720" rIns="91440" bIns="45720" rtlCol="0">
            <a:no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marR="0" indent="0" algn="just">
              <a:spcBef>
                <a:spcPts val="0"/>
              </a:spcBef>
              <a:spcAft>
                <a:spcPts val="600"/>
              </a:spcAft>
              <a:buNone/>
            </a:pPr>
            <a:r>
              <a:rPr lang="en-US" sz="1800" dirty="0" err="1">
                <a:solidFill>
                  <a:schemeClr val="bg1"/>
                </a:solidFill>
                <a:latin typeface="Times New Roman" panose="02020603050405020304" pitchFamily="18" charset="0"/>
                <a:cs typeface="Times New Roman" panose="02020603050405020304" pitchFamily="18" charset="0"/>
              </a:rPr>
              <a:t>Nhập</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thông</a:t>
            </a:r>
            <a:r>
              <a:rPr lang="en-US" sz="1800" dirty="0">
                <a:solidFill>
                  <a:schemeClr val="bg1"/>
                </a:solidFill>
                <a:latin typeface="Times New Roman" panose="02020603050405020304" pitchFamily="18" charset="0"/>
                <a:cs typeface="Times New Roman" panose="02020603050405020304" pitchFamily="18" charset="0"/>
              </a:rPr>
              <a:t> tin </a:t>
            </a:r>
            <a:r>
              <a:rPr lang="en-US" sz="1800" dirty="0" err="1">
                <a:solidFill>
                  <a:schemeClr val="bg1"/>
                </a:solidFill>
                <a:latin typeface="Times New Roman" panose="02020603050405020304" pitchFamily="18" charset="0"/>
                <a:cs typeface="Times New Roman" panose="02020603050405020304" pitchFamily="18" charset="0"/>
              </a:rPr>
              <a:t>tài</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khoản</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số</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định</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danh</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cá</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nhân</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hoặc</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số</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căn</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cước</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công</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dân</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số</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điện</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thoại</a:t>
            </a:r>
            <a:r>
              <a:rPr lang="en-US" sz="1800" dirty="0">
                <a:solidFill>
                  <a:schemeClr val="bg1"/>
                </a:solidFill>
                <a:latin typeface="Times New Roman" panose="02020603050405020304" pitchFamily="18" charset="0"/>
                <a:cs typeface="Times New Roman" panose="02020603050405020304" pitchFamily="18" charset="0"/>
              </a:rPr>
              <a:t>) &gt; </a:t>
            </a:r>
            <a:r>
              <a:rPr lang="en-US" sz="1800" dirty="0" err="1">
                <a:solidFill>
                  <a:schemeClr val="bg1"/>
                </a:solidFill>
                <a:latin typeface="Times New Roman" panose="02020603050405020304" pitchFamily="18" charset="0"/>
                <a:cs typeface="Times New Roman" panose="02020603050405020304" pitchFamily="18" charset="0"/>
              </a:rPr>
              <a:t>chọn</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Gửi</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yêu</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cầu</a:t>
            </a:r>
            <a:r>
              <a:rPr lang="en-US" sz="1800" dirty="0">
                <a:solidFill>
                  <a:schemeClr val="bg1"/>
                </a:solidFill>
                <a:latin typeface="Times New Roman" panose="02020603050405020304" pitchFamily="18" charset="0"/>
                <a:cs typeface="Times New Roman" panose="02020603050405020304" pitchFamily="18" charset="0"/>
              </a:rPr>
              <a:t>” &gt; </a:t>
            </a:r>
            <a:r>
              <a:rPr lang="en-US" sz="1800" dirty="0" err="1">
                <a:solidFill>
                  <a:schemeClr val="bg1"/>
                </a:solidFill>
                <a:latin typeface="Times New Roman" panose="02020603050405020304" pitchFamily="18" charset="0"/>
                <a:cs typeface="Times New Roman" panose="02020603050405020304" pitchFamily="18" charset="0"/>
              </a:rPr>
              <a:t>Nhập</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mã</a:t>
            </a:r>
            <a:r>
              <a:rPr lang="en-US" sz="1800" dirty="0">
                <a:solidFill>
                  <a:schemeClr val="bg1"/>
                </a:solidFill>
                <a:latin typeface="Times New Roman" panose="02020603050405020304" pitchFamily="18" charset="0"/>
                <a:cs typeface="Times New Roman" panose="02020603050405020304" pitchFamily="18" charset="0"/>
              </a:rPr>
              <a:t> OTP, </a:t>
            </a:r>
            <a:r>
              <a:rPr lang="en-US" sz="1800" dirty="0" err="1">
                <a:solidFill>
                  <a:schemeClr val="bg1"/>
                </a:solidFill>
                <a:latin typeface="Times New Roman" panose="02020603050405020304" pitchFamily="18" charset="0"/>
                <a:cs typeface="Times New Roman" panose="02020603050405020304" pitchFamily="18" charset="0"/>
              </a:rPr>
              <a:t>được</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gửi</a:t>
            </a:r>
            <a:r>
              <a:rPr lang="en-US" sz="1800" dirty="0">
                <a:solidFill>
                  <a:schemeClr val="bg1"/>
                </a:solidFill>
                <a:latin typeface="Times New Roman" panose="02020603050405020304" pitchFamily="18" charset="0"/>
                <a:cs typeface="Times New Roman" panose="02020603050405020304" pitchFamily="18" charset="0"/>
              </a:rPr>
              <a:t> qua tin </a:t>
            </a:r>
            <a:r>
              <a:rPr lang="en-US" sz="1800" dirty="0" err="1">
                <a:solidFill>
                  <a:schemeClr val="bg1"/>
                </a:solidFill>
                <a:latin typeface="Times New Roman" panose="02020603050405020304" pitchFamily="18" charset="0"/>
                <a:cs typeface="Times New Roman" panose="02020603050405020304" pitchFamily="18" charset="0"/>
              </a:rPr>
              <a:t>nhắn</a:t>
            </a:r>
            <a:r>
              <a:rPr lang="en-US" sz="1800" dirty="0">
                <a:solidFill>
                  <a:schemeClr val="bg1"/>
                </a:solidFill>
                <a:latin typeface="Times New Roman" panose="02020603050405020304" pitchFamily="18" charset="0"/>
                <a:cs typeface="Times New Roman" panose="02020603050405020304" pitchFamily="18" charset="0"/>
              </a:rPr>
              <a:t> SMS </a:t>
            </a:r>
            <a:r>
              <a:rPr lang="en-US" sz="1800" dirty="0" err="1">
                <a:solidFill>
                  <a:schemeClr val="bg1"/>
                </a:solidFill>
                <a:latin typeface="Times New Roman" panose="02020603050405020304" pitchFamily="18" charset="0"/>
                <a:cs typeface="Times New Roman" panose="02020603050405020304" pitchFamily="18" charset="0"/>
              </a:rPr>
              <a:t>để</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xác</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thực</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và</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chuyển</a:t>
            </a:r>
            <a:r>
              <a:rPr lang="en-US" sz="1800" dirty="0">
                <a:solidFill>
                  <a:schemeClr val="bg1"/>
                </a:solidFill>
                <a:latin typeface="Times New Roman" panose="02020603050405020304" pitchFamily="18" charset="0"/>
                <a:cs typeface="Times New Roman" panose="02020603050405020304" pitchFamily="18" charset="0"/>
              </a:rPr>
              <a:t> qua </a:t>
            </a:r>
            <a:r>
              <a:rPr lang="en-US" sz="1800" dirty="0" err="1">
                <a:solidFill>
                  <a:schemeClr val="bg1"/>
                </a:solidFill>
                <a:latin typeface="Times New Roman" panose="02020603050405020304" pitchFamily="18" charset="0"/>
                <a:cs typeface="Times New Roman" panose="02020603050405020304" pitchFamily="18" charset="0"/>
              </a:rPr>
              <a:t>bước</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tiếp</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theo</a:t>
            </a:r>
            <a:endPar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7" name="Picture 16">
            <a:extLst>
              <a:ext uri="{FF2B5EF4-FFF2-40B4-BE49-F238E27FC236}">
                <a16:creationId xmlns:a16="http://schemas.microsoft.com/office/drawing/2014/main" id="{68CCE7D3-372A-4D5B-8399-C2F8F55024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455" y="1283828"/>
            <a:ext cx="428353" cy="369330"/>
          </a:xfrm>
          <a:prstGeom prst="rect">
            <a:avLst/>
          </a:prstGeom>
        </p:spPr>
      </p:pic>
      <p:pic>
        <p:nvPicPr>
          <p:cNvPr id="10" name="Picture 9">
            <a:extLst>
              <a:ext uri="{FF2B5EF4-FFF2-40B4-BE49-F238E27FC236}">
                <a16:creationId xmlns:a16="http://schemas.microsoft.com/office/drawing/2014/main" id="{4E0A059E-1CB4-4AB8-A12E-F6A054E7F815}"/>
              </a:ext>
            </a:extLst>
          </p:cNvPr>
          <p:cNvPicPr>
            <a:picLocks noChangeAspect="1"/>
          </p:cNvPicPr>
          <p:nvPr/>
        </p:nvPicPr>
        <p:blipFill rotWithShape="1">
          <a:blip r:embed="rId3"/>
          <a:srcRect t="43431" r="20728"/>
          <a:stretch/>
        </p:blipFill>
        <p:spPr>
          <a:xfrm>
            <a:off x="8739358" y="2093168"/>
            <a:ext cx="2736700" cy="1515060"/>
          </a:xfrm>
          <a:prstGeom prst="rect">
            <a:avLst/>
          </a:prstGeom>
        </p:spPr>
      </p:pic>
      <p:pic>
        <p:nvPicPr>
          <p:cNvPr id="11" name="Picture 10">
            <a:extLst>
              <a:ext uri="{FF2B5EF4-FFF2-40B4-BE49-F238E27FC236}">
                <a16:creationId xmlns:a16="http://schemas.microsoft.com/office/drawing/2014/main" id="{63C526C7-6DCF-4114-BC5F-970A376BFE7D}"/>
              </a:ext>
            </a:extLst>
          </p:cNvPr>
          <p:cNvPicPr>
            <a:picLocks noChangeAspect="1"/>
          </p:cNvPicPr>
          <p:nvPr/>
        </p:nvPicPr>
        <p:blipFill rotWithShape="1">
          <a:blip r:embed="rId4">
            <a:extLst>
              <a:ext uri="{28A0092B-C50C-407E-A947-70E740481C1C}">
                <a14:useLocalDpi xmlns:a14="http://schemas.microsoft.com/office/drawing/2010/main" val="0"/>
              </a:ext>
            </a:extLst>
          </a:blip>
          <a:srcRect t="7563" b="43682"/>
          <a:stretch/>
        </p:blipFill>
        <p:spPr>
          <a:xfrm>
            <a:off x="782998" y="2099479"/>
            <a:ext cx="2859885" cy="3410041"/>
          </a:xfrm>
          <a:prstGeom prst="rect">
            <a:avLst/>
          </a:prstGeom>
        </p:spPr>
      </p:pic>
      <p:pic>
        <p:nvPicPr>
          <p:cNvPr id="12" name="Picture 11">
            <a:extLst>
              <a:ext uri="{FF2B5EF4-FFF2-40B4-BE49-F238E27FC236}">
                <a16:creationId xmlns:a16="http://schemas.microsoft.com/office/drawing/2014/main" id="{8FABAAD3-6111-49AD-856B-FCAADC365119}"/>
              </a:ext>
            </a:extLst>
          </p:cNvPr>
          <p:cNvPicPr>
            <a:picLocks noChangeAspect="1"/>
          </p:cNvPicPr>
          <p:nvPr/>
        </p:nvPicPr>
        <p:blipFill rotWithShape="1">
          <a:blip r:embed="rId5">
            <a:extLst>
              <a:ext uri="{28A0092B-C50C-407E-A947-70E740481C1C}">
                <a14:useLocalDpi xmlns:a14="http://schemas.microsoft.com/office/drawing/2010/main" val="0"/>
              </a:ext>
            </a:extLst>
          </a:blip>
          <a:srcRect t="10246" r="-1125" b="66112"/>
          <a:stretch/>
        </p:blipFill>
        <p:spPr>
          <a:xfrm>
            <a:off x="8739358" y="3773838"/>
            <a:ext cx="2916488" cy="1740463"/>
          </a:xfrm>
          <a:prstGeom prst="rect">
            <a:avLst/>
          </a:prstGeom>
        </p:spPr>
      </p:pic>
      <p:pic>
        <p:nvPicPr>
          <p:cNvPr id="13" name="Picture 12">
            <a:extLst>
              <a:ext uri="{FF2B5EF4-FFF2-40B4-BE49-F238E27FC236}">
                <a16:creationId xmlns:a16="http://schemas.microsoft.com/office/drawing/2014/main" id="{64766E2B-D7AF-4256-9721-184FE1205B11}"/>
              </a:ext>
            </a:extLst>
          </p:cNvPr>
          <p:cNvPicPr>
            <a:picLocks noChangeAspect="1"/>
          </p:cNvPicPr>
          <p:nvPr/>
        </p:nvPicPr>
        <p:blipFill>
          <a:blip r:embed="rId6"/>
          <a:stretch>
            <a:fillRect/>
          </a:stretch>
        </p:blipFill>
        <p:spPr>
          <a:xfrm>
            <a:off x="3991278" y="2093167"/>
            <a:ext cx="4360242" cy="3416359"/>
          </a:xfrm>
          <a:prstGeom prst="rect">
            <a:avLst/>
          </a:prstGeom>
        </p:spPr>
      </p:pic>
      <p:sp>
        <p:nvSpPr>
          <p:cNvPr id="14" name="TextBox 13">
            <a:extLst>
              <a:ext uri="{FF2B5EF4-FFF2-40B4-BE49-F238E27FC236}">
                <a16:creationId xmlns:a16="http://schemas.microsoft.com/office/drawing/2014/main" id="{296947D5-2D29-4013-B552-9A0BD8028892}"/>
              </a:ext>
            </a:extLst>
          </p:cNvPr>
          <p:cNvSpPr txBox="1"/>
          <p:nvPr/>
        </p:nvSpPr>
        <p:spPr>
          <a:xfrm>
            <a:off x="1026523" y="5698695"/>
            <a:ext cx="2372833" cy="338554"/>
          </a:xfrm>
          <a:prstGeom prst="rect">
            <a:avLst/>
          </a:prstGeom>
          <a:noFill/>
        </p:spPr>
        <p:txBody>
          <a:bodyPr wrap="square">
            <a:spAutoFit/>
          </a:bodyPr>
          <a:lstStyle/>
          <a:p>
            <a:pPr marL="0" marR="0" algn="just">
              <a:spcBef>
                <a:spcPts val="0"/>
              </a:spcBef>
              <a:spcAft>
                <a:spcPts val="600"/>
              </a:spcAft>
            </a:pPr>
            <a:r>
              <a:rPr lang="en-US" sz="1600" dirty="0" err="1">
                <a:solidFill>
                  <a:schemeClr val="bg1"/>
                </a:solidFill>
                <a:latin typeface="Times New Roman" panose="02020603050405020304" pitchFamily="18" charset="0"/>
                <a:cs typeface="Times New Roman" panose="02020603050405020304" pitchFamily="18" charset="0"/>
              </a:rPr>
              <a:t>Trên</a:t>
            </a:r>
            <a:r>
              <a:rPr lang="en-US" sz="1600" dirty="0">
                <a:solidFill>
                  <a:schemeClr val="bg1"/>
                </a:solidFill>
                <a:latin typeface="Times New Roman" panose="02020603050405020304" pitchFamily="18" charset="0"/>
                <a:cs typeface="Times New Roman" panose="02020603050405020304" pitchFamily="18" charset="0"/>
              </a:rPr>
              <a:t> </a:t>
            </a:r>
            <a:r>
              <a:rPr lang="en-US" sz="1600" dirty="0" err="1">
                <a:solidFill>
                  <a:schemeClr val="bg1"/>
                </a:solidFill>
                <a:latin typeface="Times New Roman" panose="02020603050405020304" pitchFamily="18" charset="0"/>
                <a:cs typeface="Times New Roman" panose="02020603050405020304" pitchFamily="18" charset="0"/>
              </a:rPr>
              <a:t>phần</a:t>
            </a:r>
            <a:r>
              <a:rPr lang="en-US" sz="1600" dirty="0">
                <a:solidFill>
                  <a:schemeClr val="bg1"/>
                </a:solidFill>
                <a:latin typeface="Times New Roman" panose="02020603050405020304" pitchFamily="18" charset="0"/>
                <a:cs typeface="Times New Roman" panose="02020603050405020304" pitchFamily="18" charset="0"/>
              </a:rPr>
              <a:t> </a:t>
            </a:r>
            <a:r>
              <a:rPr lang="en-US" sz="1600" dirty="0" err="1">
                <a:solidFill>
                  <a:schemeClr val="bg1"/>
                </a:solidFill>
                <a:latin typeface="Times New Roman" panose="02020603050405020304" pitchFamily="18" charset="0"/>
                <a:cs typeface="Times New Roman" panose="02020603050405020304" pitchFamily="18" charset="0"/>
              </a:rPr>
              <a:t>mềm</a:t>
            </a:r>
            <a:r>
              <a:rPr lang="en-US" sz="1600" dirty="0">
                <a:solidFill>
                  <a:schemeClr val="bg1"/>
                </a:solidFill>
                <a:latin typeface="Times New Roman" panose="02020603050405020304" pitchFamily="18" charset="0"/>
                <a:cs typeface="Times New Roman" panose="02020603050405020304" pitchFamily="18" charset="0"/>
              </a:rPr>
              <a:t> </a:t>
            </a:r>
            <a:r>
              <a:rPr lang="en-US" sz="1600" dirty="0" err="1">
                <a:solidFill>
                  <a:schemeClr val="bg1"/>
                </a:solidFill>
                <a:latin typeface="Times New Roman" panose="02020603050405020304" pitchFamily="18" charset="0"/>
                <a:cs typeface="Times New Roman" panose="02020603050405020304" pitchFamily="18" charset="0"/>
              </a:rPr>
              <a:t>VNeID</a:t>
            </a:r>
            <a:endParaRPr lang="en-US" sz="1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50D7F161-C3B2-4A76-8101-B957B8CE9B1D}"/>
              </a:ext>
            </a:extLst>
          </p:cNvPr>
          <p:cNvSpPr txBox="1"/>
          <p:nvPr/>
        </p:nvSpPr>
        <p:spPr>
          <a:xfrm>
            <a:off x="5128972" y="5698695"/>
            <a:ext cx="2372833" cy="338554"/>
          </a:xfrm>
          <a:prstGeom prst="rect">
            <a:avLst/>
          </a:prstGeom>
          <a:noFill/>
        </p:spPr>
        <p:txBody>
          <a:bodyPr wrap="square">
            <a:spAutoFit/>
          </a:bodyPr>
          <a:lstStyle/>
          <a:p>
            <a:pPr algn="just">
              <a:spcAft>
                <a:spcPts val="600"/>
              </a:spcAft>
            </a:pPr>
            <a:r>
              <a:rPr lang="en-US" sz="1600" dirty="0">
                <a:solidFill>
                  <a:schemeClr val="bg1"/>
                </a:solidFill>
                <a:latin typeface="Times New Roman" panose="02020603050405020304" pitchFamily="18" charset="0"/>
                <a:cs typeface="Times New Roman" panose="02020603050405020304" pitchFamily="18" charset="0"/>
              </a:rPr>
              <a:t>Trang web vneid.gov.vn</a:t>
            </a:r>
            <a:endParaRPr lang="en-US" sz="1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13164267-943C-4FB4-8B76-D74D8BD8B9D0}"/>
              </a:ext>
            </a:extLst>
          </p:cNvPr>
          <p:cNvSpPr txBox="1"/>
          <p:nvPr/>
        </p:nvSpPr>
        <p:spPr>
          <a:xfrm>
            <a:off x="8947030" y="5698695"/>
            <a:ext cx="2372833" cy="338554"/>
          </a:xfrm>
          <a:prstGeom prst="rect">
            <a:avLst/>
          </a:prstGeom>
          <a:noFill/>
        </p:spPr>
        <p:txBody>
          <a:bodyPr wrap="square">
            <a:spAutoFit/>
          </a:bodyPr>
          <a:lstStyle/>
          <a:p>
            <a:pPr algn="ctr">
              <a:spcAft>
                <a:spcPts val="600"/>
              </a:spcAft>
            </a:pPr>
            <a:r>
              <a:rPr lang="en-US" sz="1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Nhập</a:t>
            </a:r>
            <a:r>
              <a:rPr lang="en-US" sz="1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mã</a:t>
            </a:r>
            <a:r>
              <a:rPr lang="en-US" sz="1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OTP</a:t>
            </a:r>
          </a:p>
        </p:txBody>
      </p:sp>
    </p:spTree>
    <p:extLst>
      <p:ext uri="{BB962C8B-B14F-4D97-AF65-F5344CB8AC3E}">
        <p14:creationId xmlns:p14="http://schemas.microsoft.com/office/powerpoint/2010/main" val="2770930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heel(1)">
                                      <p:cBhvr>
                                        <p:cTn id="7" dur="2000"/>
                                        <p:tgtEl>
                                          <p:spTgt spid="16"/>
                                        </p:tgtEl>
                                      </p:cBhvr>
                                    </p:animEffect>
                                  </p:childTnLst>
                                </p:cTn>
                              </p:par>
                              <p:par>
                                <p:cTn id="8" presetID="21" presetClass="entr" presetSubtype="1"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heel(1)">
                                      <p:cBhvr>
                                        <p:cTn id="10" dur="2000"/>
                                        <p:tgtEl>
                                          <p:spTgt spid="17"/>
                                        </p:tgtEl>
                                      </p:cBhvr>
                                    </p:animEffect>
                                  </p:childTnLst>
                                </p:cTn>
                              </p:par>
                              <p:par>
                                <p:cTn id="11" presetID="21" presetClass="entr" presetSubtype="1"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heel(1)">
                                      <p:cBhvr>
                                        <p:cTn id="13" dur="2000"/>
                                        <p:tgtEl>
                                          <p:spTgt spid="11"/>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heel(1)">
                                      <p:cBhvr>
                                        <p:cTn id="16" dur="2000"/>
                                        <p:tgtEl>
                                          <p:spTgt spid="14"/>
                                        </p:tgtEl>
                                      </p:cBhvr>
                                    </p:animEffect>
                                  </p:childTnLst>
                                </p:cTn>
                              </p:par>
                              <p:par>
                                <p:cTn id="17" presetID="21" presetClass="entr" presetSubtype="1"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heel(1)">
                                      <p:cBhvr>
                                        <p:cTn id="19" dur="2000"/>
                                        <p:tgtEl>
                                          <p:spTgt spid="13"/>
                                        </p:tgtEl>
                                      </p:cBhvr>
                                    </p:animEffect>
                                  </p:childTnLst>
                                </p:cTn>
                              </p:par>
                              <p:par>
                                <p:cTn id="20" presetID="21" presetClass="entr" presetSubtype="1"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heel(1)">
                                      <p:cBhvr>
                                        <p:cTn id="22" dur="2000"/>
                                        <p:tgtEl>
                                          <p:spTgt spid="10"/>
                                        </p:tgtEl>
                                      </p:cBhvr>
                                    </p:animEffect>
                                  </p:childTnLst>
                                </p:cTn>
                              </p:par>
                              <p:par>
                                <p:cTn id="23" presetID="21" presetClass="entr" presetSubtype="1"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heel(1)">
                                      <p:cBhvr>
                                        <p:cTn id="25" dur="2000"/>
                                        <p:tgtEl>
                                          <p:spTgt spid="12"/>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heel(1)">
                                      <p:cBhvr>
                                        <p:cTn id="28" dur="2000"/>
                                        <p:tgtEl>
                                          <p:spTgt spid="15"/>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heel(1)">
                                      <p:cBhvr>
                                        <p:cTn id="31"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4" grpId="0"/>
      <p:bldP spid="15"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8721683"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GIỚI THIỆU VỀ ỨNG DỤNG ĐỊNH DANH ĐIỆN TỬ (PHẦN MỀM </a:t>
            </a:r>
            <a:r>
              <a:rPr lang="en-US" b="1" spc="230" dirty="0" err="1">
                <a:solidFill>
                  <a:srgbClr val="FFFF00"/>
                </a:solidFill>
                <a:latin typeface="SF Pro Display" pitchFamily="50" charset="0"/>
                <a:ea typeface="SF Pro Display" pitchFamily="50" charset="0"/>
                <a:cs typeface="SF Pro Display" pitchFamily="50" charset="0"/>
              </a:rPr>
              <a:t>VNeID</a:t>
            </a:r>
            <a:r>
              <a:rPr lang="en-US" b="1" spc="230" dirty="0">
                <a:solidFill>
                  <a:srgbClr val="FFFF00"/>
                </a:solidFill>
                <a:latin typeface="SF Pro Display" pitchFamily="50" charset="0"/>
                <a:ea typeface="SF Pro Display" pitchFamily="50" charset="0"/>
                <a:cs typeface="SF Pro Display" pitchFamily="50" charset="0"/>
              </a:rPr>
              <a:t>)</a:t>
            </a:r>
          </a:p>
        </p:txBody>
      </p:sp>
      <p:sp>
        <p:nvSpPr>
          <p:cNvPr id="16" name="TextBox 15">
            <a:extLst>
              <a:ext uri="{FF2B5EF4-FFF2-40B4-BE49-F238E27FC236}">
                <a16:creationId xmlns:a16="http://schemas.microsoft.com/office/drawing/2014/main" id="{8042227A-3FBD-3B67-0D09-305A652F401B}"/>
              </a:ext>
            </a:extLst>
          </p:cNvPr>
          <p:cNvSpPr txBox="1"/>
          <p:nvPr/>
        </p:nvSpPr>
        <p:spPr>
          <a:xfrm>
            <a:off x="314325" y="1225400"/>
            <a:ext cx="8470985" cy="923330"/>
          </a:xfrm>
          <a:prstGeom prst="rect">
            <a:avLst/>
          </a:prstGeom>
          <a:noFill/>
        </p:spPr>
        <p:txBody>
          <a:bodyPr wrap="square">
            <a:spAutoFit/>
          </a:bodyPr>
          <a:lstStyle/>
          <a:p>
            <a:pPr indent="457200" algn="just">
              <a:spcAft>
                <a:spcPts val="600"/>
              </a:spcAft>
            </a:pPr>
            <a:r>
              <a:rPr lang="en-US" b="1" dirty="0">
                <a:solidFill>
                  <a:schemeClr val="bg1"/>
                </a:solidFill>
                <a:latin typeface="Times New Roman" panose="02020603050405020304" pitchFamily="18" charset="0"/>
                <a:cs typeface="Times New Roman" panose="02020603050405020304" pitchFamily="18" charset="0"/>
              </a:rPr>
              <a:t>“</a:t>
            </a:r>
            <a:r>
              <a:rPr lang="en-US" b="1" dirty="0" err="1">
                <a:solidFill>
                  <a:schemeClr val="bg1"/>
                </a:solidFill>
                <a:latin typeface="Times New Roman" panose="02020603050405020304" pitchFamily="18" charset="0"/>
                <a:cs typeface="Times New Roman" panose="02020603050405020304" pitchFamily="18" charset="0"/>
              </a:rPr>
              <a:t>Ứng</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dụng</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định</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danh</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điện</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tử</a:t>
            </a:r>
            <a:r>
              <a:rPr lang="en-US" b="1" dirty="0">
                <a:solidFill>
                  <a:schemeClr val="bg1"/>
                </a:solidFill>
                <a:latin typeface="Times New Roman" panose="02020603050405020304" pitchFamily="18" charset="0"/>
                <a:cs typeface="Times New Roman" panose="02020603050405020304" pitchFamily="18" charset="0"/>
              </a:rPr>
              <a:t>” </a:t>
            </a:r>
            <a:r>
              <a:rPr lang="en-US" dirty="0">
                <a:solidFill>
                  <a:schemeClr val="bg1"/>
                </a:solidFill>
                <a:latin typeface="Times New Roman" panose="02020603050405020304" pitchFamily="18" charset="0"/>
                <a:cs typeface="Times New Roman" panose="02020603050405020304" pitchFamily="18" charset="0"/>
              </a:rPr>
              <a:t>hay </a:t>
            </a:r>
            <a:r>
              <a:rPr lang="en-US" dirty="0" err="1">
                <a:solidFill>
                  <a:schemeClr val="bg1"/>
                </a:solidFill>
                <a:latin typeface="Times New Roman" panose="02020603050405020304" pitchFamily="18" charset="0"/>
                <a:cs typeface="Times New Roman" panose="02020603050405020304" pitchFamily="18" charset="0"/>
              </a:rPr>
              <a:t>còn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gọi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là</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phần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mềm</a:t>
            </a:r>
            <a:r>
              <a:rPr lang="en-US" dirty="0">
                <a:solidFill>
                  <a:schemeClr val="bg1"/>
                </a:solidFill>
                <a:latin typeface="Times New Roman" panose="02020603050405020304" pitchFamily="18" charset="0"/>
                <a:cs typeface="Times New Roman" panose="02020603050405020304" pitchFamily="18" charset="0"/>
              </a:rPr>
              <a:t> </a:t>
            </a:r>
            <a:r>
              <a:rPr lang="en-US" b="1" dirty="0">
                <a:solidFill>
                  <a:schemeClr val="bg1"/>
                </a:solidFill>
                <a:latin typeface="Times New Roman" panose="02020603050405020304" pitchFamily="18" charset="0"/>
                <a:cs typeface="Times New Roman" panose="02020603050405020304" pitchFamily="18" charset="0"/>
              </a:rPr>
              <a:t>“</a:t>
            </a:r>
            <a:r>
              <a:rPr lang="en-US" b="1" dirty="0" err="1">
                <a:solidFill>
                  <a:schemeClr val="bg1"/>
                </a:solidFill>
                <a:latin typeface="Times New Roman" panose="02020603050405020304" pitchFamily="18" charset="0"/>
                <a:cs typeface="Times New Roman" panose="02020603050405020304" pitchFamily="18" charset="0"/>
              </a:rPr>
              <a:t>VNeID</a:t>
            </a:r>
            <a:r>
              <a:rPr lang="en-US" b="1"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được</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Chính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phủ</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quy</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định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cụ</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thể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tại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Nghị</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định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số</a:t>
            </a:r>
            <a:r>
              <a:rPr lang="en-US" dirty="0">
                <a:solidFill>
                  <a:schemeClr val="bg1"/>
                </a:solidFill>
                <a:latin typeface="Times New Roman" panose="02020603050405020304" pitchFamily="18" charset="0"/>
                <a:cs typeface="Times New Roman" panose="02020603050405020304" pitchFamily="18" charset="0"/>
              </a:rPr>
              <a:t> 59/2022/NĐ-CP </a:t>
            </a:r>
            <a:r>
              <a:rPr lang="en-US" dirty="0" err="1">
                <a:solidFill>
                  <a:schemeClr val="bg1"/>
                </a:solidFill>
                <a:latin typeface="Times New Roman" panose="02020603050405020304" pitchFamily="18" charset="0"/>
                <a:cs typeface="Times New Roman" panose="02020603050405020304" pitchFamily="18" charset="0"/>
              </a:rPr>
              <a:t>ngày</a:t>
            </a:r>
            <a:r>
              <a:rPr lang="en-US" dirty="0">
                <a:solidFill>
                  <a:schemeClr val="bg1"/>
                </a:solidFill>
                <a:latin typeface="Times New Roman" panose="02020603050405020304" pitchFamily="18" charset="0"/>
                <a:cs typeface="Times New Roman" panose="02020603050405020304" pitchFamily="18" charset="0"/>
              </a:rPr>
              <a:t> 05/9/2022 </a:t>
            </a:r>
            <a:r>
              <a:rPr lang="en-US" dirty="0" err="1">
                <a:solidFill>
                  <a:schemeClr val="bg1"/>
                </a:solidFill>
                <a:latin typeface="Times New Roman" panose="02020603050405020304" pitchFamily="18" charset="0"/>
                <a:cs typeface="Times New Roman" panose="02020603050405020304" pitchFamily="18" charset="0"/>
              </a:rPr>
              <a:t>về</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định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danh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và</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xác</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thực</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điện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tử</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có</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hiệu</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lực</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thi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hành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kể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từ</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ngày</a:t>
            </a:r>
            <a:r>
              <a:rPr lang="en-US" dirty="0">
                <a:solidFill>
                  <a:schemeClr val="bg1"/>
                </a:solidFill>
                <a:latin typeface="Times New Roman" panose="02020603050405020304" pitchFamily="18" charset="0"/>
                <a:cs typeface="Times New Roman" panose="02020603050405020304" pitchFamily="18" charset="0"/>
              </a:rPr>
              <a:t> 20/10/2022.</a:t>
            </a:r>
          </a:p>
        </p:txBody>
      </p:sp>
      <p:pic>
        <p:nvPicPr>
          <p:cNvPr id="20" name="Picture 19">
            <a:extLst>
              <a:ext uri="{FF2B5EF4-FFF2-40B4-BE49-F238E27FC236}">
                <a16:creationId xmlns:a16="http://schemas.microsoft.com/office/drawing/2014/main" id="{9DE03D18-9B62-A892-86F6-2E16C98DCE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62063" y="1319522"/>
            <a:ext cx="2108690" cy="2461627"/>
          </a:xfrm>
          <a:prstGeom prst="rect">
            <a:avLst/>
          </a:prstGeom>
        </p:spPr>
      </p:pic>
      <p:sp>
        <p:nvSpPr>
          <p:cNvPr id="10" name="TextBox 9">
            <a:extLst>
              <a:ext uri="{FF2B5EF4-FFF2-40B4-BE49-F238E27FC236}">
                <a16:creationId xmlns:a16="http://schemas.microsoft.com/office/drawing/2014/main" id="{4F194C36-77C4-4EE9-9467-79A0EA7A9C5A}"/>
              </a:ext>
            </a:extLst>
          </p:cNvPr>
          <p:cNvSpPr txBox="1"/>
          <p:nvPr/>
        </p:nvSpPr>
        <p:spPr>
          <a:xfrm>
            <a:off x="314325" y="2272980"/>
            <a:ext cx="8470985" cy="1477328"/>
          </a:xfrm>
          <a:prstGeom prst="rect">
            <a:avLst/>
          </a:prstGeom>
          <a:noFill/>
        </p:spPr>
        <p:txBody>
          <a:bodyPr wrap="square">
            <a:spAutoFit/>
          </a:bodyPr>
          <a:lstStyle/>
          <a:p>
            <a:pPr marL="0" marR="0" indent="457200" algn="just">
              <a:spcBef>
                <a:spcPts val="0"/>
              </a:spcBef>
              <a:spcAft>
                <a:spcPts val="600"/>
              </a:spcAft>
            </a:pPr>
            <a:r>
              <a:rPr lang="en-US" sz="18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VNeID</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phủ</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giao</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Bộ</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an </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cụ</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Trung</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tâm</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dữ</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liệu</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quốc</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gia</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cư</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chủ</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trì</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phối</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đơn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vị</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liên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khai</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thác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nền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tảng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Cơ</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sở</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dữ</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liệu</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quốc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gia</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cư</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tích</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bổ</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sung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tin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cá</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nền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tảng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cung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cấp</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tiện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ích</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môi</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mạng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Internet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phục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vụ</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phủ</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xã</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p>
        </p:txBody>
      </p:sp>
      <p:sp>
        <p:nvSpPr>
          <p:cNvPr id="13" name="TextBox 12">
            <a:extLst>
              <a:ext uri="{FF2B5EF4-FFF2-40B4-BE49-F238E27FC236}">
                <a16:creationId xmlns:a16="http://schemas.microsoft.com/office/drawing/2014/main" id="{A8638E12-2C58-4B63-905E-23D39CD280B2}"/>
              </a:ext>
            </a:extLst>
          </p:cNvPr>
          <p:cNvSpPr txBox="1"/>
          <p:nvPr/>
        </p:nvSpPr>
        <p:spPr>
          <a:xfrm>
            <a:off x="314325" y="4020312"/>
            <a:ext cx="11196636" cy="1477328"/>
          </a:xfrm>
          <a:prstGeom prst="rect">
            <a:avLst/>
          </a:prstGeom>
          <a:noFill/>
        </p:spPr>
        <p:txBody>
          <a:bodyPr wrap="square">
            <a:spAutoFit/>
          </a:bodyPr>
          <a:lstStyle/>
          <a:p>
            <a:pPr marL="0" marR="0" indent="457200" algn="just">
              <a:spcBef>
                <a:spcPts val="0"/>
              </a:spcBef>
              <a:spcAft>
                <a:spcPts val="600"/>
              </a:spcAft>
            </a:pP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VNeID</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khai</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thác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tin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cá</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tích</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xác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bởi</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cơ</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thẩm</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quyền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thay</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giấy</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tờ</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truyền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thống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tiện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ích</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phủ</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xã</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môi</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mạng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Internet.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Nổi</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bật</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xác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tin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cá</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đăng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ký</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nộp</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hồ</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sơ</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nghị</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giải</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quyết</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thủ</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tục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hành</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07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thay</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Sổ</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hộ</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khẩu</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giá</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trị</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ngày</a:t>
            </a:r>
            <a:r>
              <a:rPr lang="en-US" sz="18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01/3/2022)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giải</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quyết</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thủ</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tục</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hành</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524543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0"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7187480"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DẪN KÍCH HOẠT TÀI KHOẢN ĐỊNH DANH ĐIỆN TỬ</a:t>
            </a:r>
          </a:p>
        </p:txBody>
      </p:sp>
      <p:sp>
        <p:nvSpPr>
          <p:cNvPr id="16" name="Content Placeholder 17">
            <a:extLst>
              <a:ext uri="{FF2B5EF4-FFF2-40B4-BE49-F238E27FC236}">
                <a16:creationId xmlns:a16="http://schemas.microsoft.com/office/drawing/2014/main" id="{1ED842AA-4A3E-467E-B0C6-928591129D57}"/>
              </a:ext>
            </a:extLst>
          </p:cNvPr>
          <p:cNvSpPr txBox="1">
            <a:spLocks/>
          </p:cNvSpPr>
          <p:nvPr/>
        </p:nvSpPr>
        <p:spPr>
          <a:xfrm>
            <a:off x="1064536" y="1148002"/>
            <a:ext cx="4860776" cy="1498375"/>
          </a:xfrm>
          <a:prstGeom prst="rect">
            <a:avLst/>
          </a:prstGeom>
        </p:spPr>
        <p:txBody>
          <a:bodyPr vert="horz" lIns="91440" tIns="45720" rIns="91440" bIns="45720" rtlCol="0">
            <a:no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lgn="just">
              <a:spcAft>
                <a:spcPts val="600"/>
              </a:spcAft>
              <a:buNone/>
              <a:defRPr/>
            </a:pPr>
            <a:r>
              <a:rPr lang="en-US" sz="1800" dirty="0">
                <a:solidFill>
                  <a:schemeClr val="bg1"/>
                </a:solidFill>
                <a:latin typeface="Times New Roman" panose="02020603050405020304" pitchFamily="18" charset="0"/>
                <a:cs typeface="Times New Roman" panose="02020603050405020304" pitchFamily="18" charset="0"/>
              </a:rPr>
              <a:t>Sau </a:t>
            </a:r>
            <a:r>
              <a:rPr lang="en-US" sz="1800" dirty="0" err="1">
                <a:solidFill>
                  <a:schemeClr val="bg1"/>
                </a:solidFill>
                <a:latin typeface="Times New Roman" panose="02020603050405020304" pitchFamily="18" charset="0"/>
                <a:cs typeface="Times New Roman" panose="02020603050405020304" pitchFamily="18" charset="0"/>
              </a:rPr>
              <a:t>khi</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xác</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thực</a:t>
            </a:r>
            <a:r>
              <a:rPr lang="en-US" sz="1800" dirty="0">
                <a:solidFill>
                  <a:schemeClr val="bg1"/>
                </a:solidFill>
                <a:latin typeface="Times New Roman" panose="02020603050405020304" pitchFamily="18" charset="0"/>
                <a:cs typeface="Times New Roman" panose="02020603050405020304" pitchFamily="18" charset="0"/>
              </a:rPr>
              <a:t> &gt; </a:t>
            </a:r>
            <a:r>
              <a:rPr lang="en-US" sz="1800" dirty="0" err="1">
                <a:solidFill>
                  <a:schemeClr val="bg1"/>
                </a:solidFill>
                <a:latin typeface="Times New Roman" panose="02020603050405020304" pitchFamily="18" charset="0"/>
                <a:cs typeface="Times New Roman" panose="02020603050405020304" pitchFamily="18" charset="0"/>
              </a:rPr>
              <a:t>công</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dân</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sẽ</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nhập</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mật</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khẩu</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để</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sử</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dụng</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ứng</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dụng</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VNeID</a:t>
            </a:r>
            <a:r>
              <a:rPr lang="en-US" sz="1800" dirty="0">
                <a:solidFill>
                  <a:schemeClr val="bg1"/>
                </a:solidFill>
                <a:latin typeface="Times New Roman" panose="02020603050405020304" pitchFamily="18" charset="0"/>
                <a:cs typeface="Times New Roman" panose="02020603050405020304" pitchFamily="18" charset="0"/>
              </a:rPr>
              <a:t> &gt; </a:t>
            </a:r>
            <a:r>
              <a:rPr lang="en-US" sz="1800" dirty="0" err="1">
                <a:solidFill>
                  <a:schemeClr val="bg1"/>
                </a:solidFill>
                <a:latin typeface="Times New Roman" panose="02020603050405020304" pitchFamily="18" charset="0"/>
                <a:cs typeface="Times New Roman" panose="02020603050405020304" pitchFamily="18" charset="0"/>
              </a:rPr>
              <a:t>chọn</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xác</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nhận</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để</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chuyển</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bước</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tiếp</a:t>
            </a:r>
            <a:r>
              <a:rPr lang="en-US" sz="1800" dirty="0">
                <a:solidFill>
                  <a:schemeClr val="bg1"/>
                </a:solidFill>
                <a:latin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cs typeface="Times New Roman" panose="02020603050405020304" pitchFamily="18" charset="0"/>
              </a:rPr>
              <a:t>theo.</a:t>
            </a:r>
            <a:endParaRPr lang="en-US" sz="1800" dirty="0">
              <a:solidFill>
                <a:schemeClr val="bg1"/>
              </a:solidFill>
              <a:latin typeface="Times New Roman" panose="02020603050405020304" pitchFamily="18" charset="0"/>
              <a:cs typeface="Times New Roman" panose="02020603050405020304" pitchFamily="18" charset="0"/>
            </a:endParaRPr>
          </a:p>
          <a:p>
            <a:pPr marL="0" indent="0" algn="just">
              <a:spcAft>
                <a:spcPts val="600"/>
              </a:spcAft>
              <a:buNone/>
              <a:defRPr/>
            </a:pP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mật</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tài</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khoản</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công</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tạo</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thêm</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mật</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khẩu</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mật</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(passcode).</a:t>
            </a:r>
            <a:endParaRPr lang="en-US" sz="1800" dirty="0">
              <a:solidFill>
                <a:schemeClr val="bg1"/>
              </a:solidFill>
              <a:latin typeface="Times New Roman" panose="02020603050405020304" pitchFamily="18" charset="0"/>
              <a:cs typeface="Times New Roman" panose="02020603050405020304" pitchFamily="18" charset="0"/>
            </a:endParaRPr>
          </a:p>
        </p:txBody>
      </p:sp>
      <p:pic>
        <p:nvPicPr>
          <p:cNvPr id="17" name="Picture 16">
            <a:extLst>
              <a:ext uri="{FF2B5EF4-FFF2-40B4-BE49-F238E27FC236}">
                <a16:creationId xmlns:a16="http://schemas.microsoft.com/office/drawing/2014/main" id="{68CCE7D3-372A-4D5B-8399-C2F8F55024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727" y="1174814"/>
            <a:ext cx="428353" cy="369330"/>
          </a:xfrm>
          <a:prstGeom prst="rect">
            <a:avLst/>
          </a:prstGeom>
        </p:spPr>
      </p:pic>
      <p:sp>
        <p:nvSpPr>
          <p:cNvPr id="18" name="Content Placeholder 17">
            <a:extLst>
              <a:ext uri="{FF2B5EF4-FFF2-40B4-BE49-F238E27FC236}">
                <a16:creationId xmlns:a16="http://schemas.microsoft.com/office/drawing/2014/main" id="{E59FD4BE-2689-4DBA-B3D6-7156982AEAC0}"/>
              </a:ext>
            </a:extLst>
          </p:cNvPr>
          <p:cNvSpPr txBox="1">
            <a:spLocks/>
          </p:cNvSpPr>
          <p:nvPr/>
        </p:nvSpPr>
        <p:spPr>
          <a:xfrm>
            <a:off x="6685048" y="1148002"/>
            <a:ext cx="4860776" cy="484011"/>
          </a:xfrm>
          <a:prstGeom prst="rect">
            <a:avLst/>
          </a:prstGeom>
        </p:spPr>
        <p:txBody>
          <a:bodyPr vert="horz" lIns="91440" tIns="45720" rIns="91440" bIns="45720" rtlCol="0">
            <a:no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marR="0" indent="0" algn="just">
              <a:spcBef>
                <a:spcPts val="0"/>
              </a:spcBef>
              <a:spcAft>
                <a:spcPts val="600"/>
              </a:spcAft>
              <a:buNone/>
            </a:pP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Tăng</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cường</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mật</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tài</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khoản</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định</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danh</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điện</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tử</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công</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thiết</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lập</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trả</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hỏi</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mật</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hoàn</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kích</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hoạt</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thông</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tin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này</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sẽ</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sử</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số</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trường</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hợp</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xác</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danh</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tính</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công</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sau</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chọn</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Xác</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nhận</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hoàn</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kích</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hoạt</a:t>
            </a:r>
            <a:r>
              <a:rPr lang="en-US" sz="1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p>
        </p:txBody>
      </p:sp>
      <p:pic>
        <p:nvPicPr>
          <p:cNvPr id="20" name="Picture 19">
            <a:extLst>
              <a:ext uri="{FF2B5EF4-FFF2-40B4-BE49-F238E27FC236}">
                <a16:creationId xmlns:a16="http://schemas.microsoft.com/office/drawing/2014/main" id="{2AFC7909-CDE2-4361-A34A-83760C95D9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2239" y="1174814"/>
            <a:ext cx="428353" cy="369330"/>
          </a:xfrm>
          <a:prstGeom prst="rect">
            <a:avLst/>
          </a:prstGeom>
        </p:spPr>
      </p:pic>
      <p:pic>
        <p:nvPicPr>
          <p:cNvPr id="21" name="Picture 20">
            <a:extLst>
              <a:ext uri="{FF2B5EF4-FFF2-40B4-BE49-F238E27FC236}">
                <a16:creationId xmlns:a16="http://schemas.microsoft.com/office/drawing/2014/main" id="{28904CBC-E32D-4E06-8E21-C98D94A5A540}"/>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1545630" y="2646377"/>
            <a:ext cx="3898588" cy="3871286"/>
          </a:xfrm>
          <a:prstGeom prst="rect">
            <a:avLst/>
          </a:prstGeom>
          <a:noFill/>
          <a:ln>
            <a:noFill/>
          </a:ln>
        </p:spPr>
      </p:pic>
      <p:pic>
        <p:nvPicPr>
          <p:cNvPr id="22" name="Picture 21">
            <a:extLst>
              <a:ext uri="{FF2B5EF4-FFF2-40B4-BE49-F238E27FC236}">
                <a16:creationId xmlns:a16="http://schemas.microsoft.com/office/drawing/2014/main" id="{AE8B4A64-FD70-49B9-8D41-1424FCC62701}"/>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7419761" y="2646377"/>
            <a:ext cx="3867150" cy="3878248"/>
          </a:xfrm>
          <a:prstGeom prst="rect">
            <a:avLst/>
          </a:prstGeom>
          <a:noFill/>
          <a:ln>
            <a:noFill/>
          </a:ln>
        </p:spPr>
      </p:pic>
    </p:spTree>
    <p:extLst>
      <p:ext uri="{BB962C8B-B14F-4D97-AF65-F5344CB8AC3E}">
        <p14:creationId xmlns:p14="http://schemas.microsoft.com/office/powerpoint/2010/main" val="1978937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randombar(horizontal)">
                                      <p:cBhvr>
                                        <p:cTn id="10" dur="500"/>
                                        <p:tgtEl>
                                          <p:spTgt spid="1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randombar(horizontal)">
                                      <p:cBhvr>
                                        <p:cTn id="13" dur="500"/>
                                        <p:tgtEl>
                                          <p:spTgt spid="18"/>
                                        </p:tgtEl>
                                      </p:cBhvr>
                                    </p:animEffect>
                                  </p:childTnLst>
                                </p:cTn>
                              </p:par>
                              <p:par>
                                <p:cTn id="14" presetID="14" presetClass="entr" presetSubtype="1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randombar(horizontal)">
                                      <p:cBhvr>
                                        <p:cTn id="16" dur="500"/>
                                        <p:tgtEl>
                                          <p:spTgt spid="20"/>
                                        </p:tgtEl>
                                      </p:cBhvr>
                                    </p:animEffect>
                                  </p:childTnLst>
                                </p:cTn>
                              </p:par>
                              <p:par>
                                <p:cTn id="17" presetID="14" presetClass="entr" presetSubtype="1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randombar(horizontal)">
                                      <p:cBhvr>
                                        <p:cTn id="19" dur="500"/>
                                        <p:tgtEl>
                                          <p:spTgt spid="21"/>
                                        </p:tgtEl>
                                      </p:cBhvr>
                                    </p:animEffect>
                                  </p:childTnLst>
                                </p:cTn>
                              </p:par>
                              <p:par>
                                <p:cTn id="20" presetID="14" presetClass="entr" presetSubtype="1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randombar(horizontal)">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10222350"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a:t>
            </a:r>
            <a:r>
              <a:rPr lang="en-US" b="1" spc="230">
                <a:solidFill>
                  <a:srgbClr val="FFFF00"/>
                </a:solidFill>
                <a:latin typeface="SF Pro Display" pitchFamily="50" charset="0"/>
                <a:ea typeface="SF Pro Display" pitchFamily="50" charset="0"/>
                <a:cs typeface="SF Pro Display" pitchFamily="50" charset="0"/>
              </a:rPr>
              <a:t>DẪN ĐĂNG KÝ TÀI KHOẢN DỊCH VỤ CÔNG BẰNG THUÊ BAO DI ĐỘNG</a:t>
            </a:r>
          </a:p>
        </p:txBody>
      </p:sp>
      <p:sp>
        <p:nvSpPr>
          <p:cNvPr id="3" name="TextBox 2">
            <a:extLst>
              <a:ext uri="{FF2B5EF4-FFF2-40B4-BE49-F238E27FC236}">
                <a16:creationId xmlns:a16="http://schemas.microsoft.com/office/drawing/2014/main" id="{D480E8F3-701B-2020-B028-B274B11FED1E}"/>
              </a:ext>
            </a:extLst>
          </p:cNvPr>
          <p:cNvSpPr txBox="1"/>
          <p:nvPr/>
        </p:nvSpPr>
        <p:spPr>
          <a:xfrm>
            <a:off x="567713" y="1194457"/>
            <a:ext cx="10890032" cy="369332"/>
          </a:xfrm>
          <a:prstGeom prst="rect">
            <a:avLst/>
          </a:prstGeom>
          <a:noFill/>
        </p:spPr>
        <p:txBody>
          <a:bodyPr wrap="none" rtlCol="0">
            <a:spAutoFit/>
          </a:bodyPr>
          <a:lstStyle/>
          <a:p>
            <a:r>
              <a:rPr lang="en-US">
                <a:solidFill>
                  <a:schemeClr val="bg1"/>
                </a:solidFill>
                <a:latin typeface="Times New Roman" panose="02020603050405020304" pitchFamily="18" charset="0"/>
              </a:rPr>
              <a:t>Để đăng ký tài khoản dịch vụ công bằng thuê bao di động, người dân cần sim điện thoại chính chủ và CMND/CCCD</a:t>
            </a:r>
          </a:p>
        </p:txBody>
      </p:sp>
      <p:sp>
        <p:nvSpPr>
          <p:cNvPr id="4" name="TextBox 3">
            <a:extLst>
              <a:ext uri="{FF2B5EF4-FFF2-40B4-BE49-F238E27FC236}">
                <a16:creationId xmlns:a16="http://schemas.microsoft.com/office/drawing/2014/main" id="{B81D8BF9-F80C-CF61-2253-A2B352ABDB22}"/>
              </a:ext>
            </a:extLst>
          </p:cNvPr>
          <p:cNvSpPr txBox="1"/>
          <p:nvPr/>
        </p:nvSpPr>
        <p:spPr>
          <a:xfrm>
            <a:off x="1014427" y="1853370"/>
            <a:ext cx="2351926" cy="369332"/>
          </a:xfrm>
          <a:prstGeom prst="rect">
            <a:avLst/>
          </a:prstGeom>
          <a:noFill/>
        </p:spPr>
        <p:txBody>
          <a:bodyPr wrap="none" rtlCol="0">
            <a:spAutoFit/>
          </a:bodyPr>
          <a:lstStyle/>
          <a:p>
            <a:r>
              <a:rPr lang="en-US">
                <a:solidFill>
                  <a:schemeClr val="bg1"/>
                </a:solidFill>
                <a:latin typeface="Times New Roman" panose="02020603050405020304" pitchFamily="18" charset="0"/>
              </a:rPr>
              <a:t>Kiểm tra sim chính chủ</a:t>
            </a:r>
          </a:p>
        </p:txBody>
      </p:sp>
      <p:pic>
        <p:nvPicPr>
          <p:cNvPr id="5" name="Picture 4">
            <a:extLst>
              <a:ext uri="{FF2B5EF4-FFF2-40B4-BE49-F238E27FC236}">
                <a16:creationId xmlns:a16="http://schemas.microsoft.com/office/drawing/2014/main" id="{42907A94-C546-D70C-2BFC-E18AFACA7C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074" y="1853372"/>
            <a:ext cx="428353" cy="369330"/>
          </a:xfrm>
          <a:prstGeom prst="rect">
            <a:avLst/>
          </a:prstGeom>
        </p:spPr>
      </p:pic>
      <p:sp>
        <p:nvSpPr>
          <p:cNvPr id="7" name="TextBox 6">
            <a:extLst>
              <a:ext uri="{FF2B5EF4-FFF2-40B4-BE49-F238E27FC236}">
                <a16:creationId xmlns:a16="http://schemas.microsoft.com/office/drawing/2014/main" id="{2E5163A8-DA3D-F412-6120-0AC66CB9A9E3}"/>
              </a:ext>
            </a:extLst>
          </p:cNvPr>
          <p:cNvSpPr txBox="1"/>
          <p:nvPr/>
        </p:nvSpPr>
        <p:spPr>
          <a:xfrm>
            <a:off x="642108" y="2548088"/>
            <a:ext cx="5117233" cy="1200329"/>
          </a:xfrm>
          <a:prstGeom prst="rect">
            <a:avLst/>
          </a:prstGeom>
          <a:noFill/>
        </p:spPr>
        <p:txBody>
          <a:bodyPr wrap="square" rtlCol="0">
            <a:spAutoFit/>
          </a:bodyPr>
          <a:lstStyle/>
          <a:p>
            <a:r>
              <a:rPr lang="en-US">
                <a:solidFill>
                  <a:schemeClr val="bg1"/>
                </a:solidFill>
                <a:latin typeface="Times New Roman" panose="02020603050405020304" pitchFamily="18" charset="0"/>
              </a:rPr>
              <a:t>Người dân soạn “TTTB” gửi 1414, và sẽ nhận được thông tin chủ thuê bao. Người dân kiểm tra, nếu thông tin đúng thì tiến hành đăng ký tài khoản, nếu sai thì liên hệ nhà mạng để tiến hành cập nhật lại.</a:t>
            </a:r>
          </a:p>
        </p:txBody>
      </p:sp>
      <p:pic>
        <p:nvPicPr>
          <p:cNvPr id="11" name="Picture 10">
            <a:extLst>
              <a:ext uri="{FF2B5EF4-FFF2-40B4-BE49-F238E27FC236}">
                <a16:creationId xmlns:a16="http://schemas.microsoft.com/office/drawing/2014/main" id="{C037FE58-700E-71B0-5AEC-3E5DBCC2EA3F}"/>
              </a:ext>
            </a:extLst>
          </p:cNvPr>
          <p:cNvPicPr>
            <a:picLocks noChangeAspect="1"/>
          </p:cNvPicPr>
          <p:nvPr/>
        </p:nvPicPr>
        <p:blipFill rotWithShape="1">
          <a:blip r:embed="rId3">
            <a:extLst>
              <a:ext uri="{28A0092B-C50C-407E-A947-70E740481C1C}">
                <a14:useLocalDpi xmlns:a14="http://schemas.microsoft.com/office/drawing/2010/main" val="0"/>
              </a:ext>
            </a:extLst>
          </a:blip>
          <a:srcRect t="4861" b="51646"/>
          <a:stretch/>
        </p:blipFill>
        <p:spPr>
          <a:xfrm>
            <a:off x="5759341" y="1906774"/>
            <a:ext cx="4299059" cy="4046351"/>
          </a:xfrm>
          <a:prstGeom prst="rect">
            <a:avLst/>
          </a:prstGeom>
        </p:spPr>
      </p:pic>
    </p:spTree>
    <p:extLst>
      <p:ext uri="{BB962C8B-B14F-4D97-AF65-F5344CB8AC3E}">
        <p14:creationId xmlns:p14="http://schemas.microsoft.com/office/powerpoint/2010/main" val="1301145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10222350"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a:t>
            </a:r>
            <a:r>
              <a:rPr lang="en-US" b="1" spc="230">
                <a:solidFill>
                  <a:srgbClr val="FFFF00"/>
                </a:solidFill>
                <a:latin typeface="SF Pro Display" pitchFamily="50" charset="0"/>
                <a:ea typeface="SF Pro Display" pitchFamily="50" charset="0"/>
                <a:cs typeface="SF Pro Display" pitchFamily="50" charset="0"/>
              </a:rPr>
              <a:t>DẪN ĐĂNG KÝ TÀI KHOẢN DỊCH VỤ CÔNG BẰNG THUÊ BAO DI ĐỘNG</a:t>
            </a:r>
          </a:p>
        </p:txBody>
      </p:sp>
      <p:sp>
        <p:nvSpPr>
          <p:cNvPr id="4" name="TextBox 3">
            <a:extLst>
              <a:ext uri="{FF2B5EF4-FFF2-40B4-BE49-F238E27FC236}">
                <a16:creationId xmlns:a16="http://schemas.microsoft.com/office/drawing/2014/main" id="{B81D8BF9-F80C-CF61-2253-A2B352ABDB22}"/>
              </a:ext>
            </a:extLst>
          </p:cNvPr>
          <p:cNvSpPr txBox="1"/>
          <p:nvPr/>
        </p:nvSpPr>
        <p:spPr>
          <a:xfrm>
            <a:off x="838157" y="1107044"/>
            <a:ext cx="1883849" cy="369332"/>
          </a:xfrm>
          <a:prstGeom prst="rect">
            <a:avLst/>
          </a:prstGeom>
          <a:noFill/>
        </p:spPr>
        <p:txBody>
          <a:bodyPr wrap="none" rtlCol="0">
            <a:spAutoFit/>
          </a:bodyPr>
          <a:lstStyle/>
          <a:p>
            <a:r>
              <a:rPr lang="en-US">
                <a:solidFill>
                  <a:schemeClr val="bg1"/>
                </a:solidFill>
                <a:latin typeface="Times New Roman" panose="02020603050405020304" pitchFamily="18" charset="0"/>
              </a:rPr>
              <a:t>Đăng ký tài khoản</a:t>
            </a:r>
          </a:p>
        </p:txBody>
      </p:sp>
      <p:pic>
        <p:nvPicPr>
          <p:cNvPr id="5" name="Picture 4">
            <a:extLst>
              <a:ext uri="{FF2B5EF4-FFF2-40B4-BE49-F238E27FC236}">
                <a16:creationId xmlns:a16="http://schemas.microsoft.com/office/drawing/2014/main" id="{42907A94-C546-D70C-2BFC-E18AFACA7C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804" y="1107046"/>
            <a:ext cx="428353" cy="369330"/>
          </a:xfrm>
          <a:prstGeom prst="rect">
            <a:avLst/>
          </a:prstGeom>
        </p:spPr>
      </p:pic>
      <p:sp>
        <p:nvSpPr>
          <p:cNvPr id="2" name="TextBox 1">
            <a:extLst>
              <a:ext uri="{FF2B5EF4-FFF2-40B4-BE49-F238E27FC236}">
                <a16:creationId xmlns:a16="http://schemas.microsoft.com/office/drawing/2014/main" id="{9C746131-1490-2088-B607-7AAE4F2CF795}"/>
              </a:ext>
            </a:extLst>
          </p:cNvPr>
          <p:cNvSpPr txBox="1"/>
          <p:nvPr/>
        </p:nvSpPr>
        <p:spPr>
          <a:xfrm>
            <a:off x="838157" y="1589621"/>
            <a:ext cx="10172550" cy="369332"/>
          </a:xfrm>
          <a:prstGeom prst="rect">
            <a:avLst/>
          </a:prstGeom>
          <a:noFill/>
        </p:spPr>
        <p:txBody>
          <a:bodyPr wrap="square" rtlCol="0">
            <a:spAutoFit/>
          </a:bodyPr>
          <a:lstStyle/>
          <a:p>
            <a:r>
              <a:rPr lang="en-US">
                <a:solidFill>
                  <a:schemeClr val="bg1"/>
                </a:solidFill>
                <a:latin typeface="Times New Roman" panose="02020603050405020304" pitchFamily="18" charset="0"/>
              </a:rPr>
              <a:t>Truy cập vào địa chỉ dichvucong.gov.vn, sau đó chọn “Đăng ký” hoặc quét mã QR code để tạo tài khoản</a:t>
            </a:r>
          </a:p>
        </p:txBody>
      </p:sp>
      <p:pic>
        <p:nvPicPr>
          <p:cNvPr id="10" name="Picture 9">
            <a:extLst>
              <a:ext uri="{FF2B5EF4-FFF2-40B4-BE49-F238E27FC236}">
                <a16:creationId xmlns:a16="http://schemas.microsoft.com/office/drawing/2014/main" id="{C12ED21D-3237-0C54-6B6C-6907104CFAA3}"/>
              </a:ext>
            </a:extLst>
          </p:cNvPr>
          <p:cNvPicPr>
            <a:picLocks noChangeAspect="1"/>
          </p:cNvPicPr>
          <p:nvPr/>
        </p:nvPicPr>
        <p:blipFill rotWithShape="1">
          <a:blip r:embed="rId3">
            <a:extLst>
              <a:ext uri="{28A0092B-C50C-407E-A947-70E740481C1C}">
                <a14:useLocalDpi xmlns:a14="http://schemas.microsoft.com/office/drawing/2010/main" val="0"/>
              </a:ext>
            </a:extLst>
          </a:blip>
          <a:srcRect l="3275"/>
          <a:stretch/>
        </p:blipFill>
        <p:spPr>
          <a:xfrm>
            <a:off x="409804" y="2161121"/>
            <a:ext cx="7956827" cy="4052389"/>
          </a:xfrm>
          <a:prstGeom prst="rect">
            <a:avLst/>
          </a:prstGeom>
        </p:spPr>
      </p:pic>
      <p:pic>
        <p:nvPicPr>
          <p:cNvPr id="13" name="Picture 12">
            <a:extLst>
              <a:ext uri="{FF2B5EF4-FFF2-40B4-BE49-F238E27FC236}">
                <a16:creationId xmlns:a16="http://schemas.microsoft.com/office/drawing/2014/main" id="{9DA13EB4-7F5C-7B7D-D082-A808079CE4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7974" y="2499006"/>
            <a:ext cx="3359226" cy="3359226"/>
          </a:xfrm>
          <a:prstGeom prst="rect">
            <a:avLst/>
          </a:prstGeom>
        </p:spPr>
      </p:pic>
    </p:spTree>
    <p:extLst>
      <p:ext uri="{BB962C8B-B14F-4D97-AF65-F5344CB8AC3E}">
        <p14:creationId xmlns:p14="http://schemas.microsoft.com/office/powerpoint/2010/main" val="279950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10222350"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a:t>
            </a:r>
            <a:r>
              <a:rPr lang="en-US" b="1" spc="230">
                <a:solidFill>
                  <a:srgbClr val="FFFF00"/>
                </a:solidFill>
                <a:latin typeface="SF Pro Display" pitchFamily="50" charset="0"/>
                <a:ea typeface="SF Pro Display" pitchFamily="50" charset="0"/>
                <a:cs typeface="SF Pro Display" pitchFamily="50" charset="0"/>
              </a:rPr>
              <a:t>DẪN ĐĂNG KÝ TÀI KHOẢN DỊCH VỤ CÔNG BẰNG THUÊ BAO DI ĐỘNG</a:t>
            </a:r>
          </a:p>
        </p:txBody>
      </p:sp>
      <p:sp>
        <p:nvSpPr>
          <p:cNvPr id="4" name="TextBox 3">
            <a:extLst>
              <a:ext uri="{FF2B5EF4-FFF2-40B4-BE49-F238E27FC236}">
                <a16:creationId xmlns:a16="http://schemas.microsoft.com/office/drawing/2014/main" id="{B81D8BF9-F80C-CF61-2253-A2B352ABDB22}"/>
              </a:ext>
            </a:extLst>
          </p:cNvPr>
          <p:cNvSpPr txBox="1"/>
          <p:nvPr/>
        </p:nvSpPr>
        <p:spPr>
          <a:xfrm>
            <a:off x="838157" y="1107044"/>
            <a:ext cx="1883849" cy="369332"/>
          </a:xfrm>
          <a:prstGeom prst="rect">
            <a:avLst/>
          </a:prstGeom>
          <a:noFill/>
        </p:spPr>
        <p:txBody>
          <a:bodyPr wrap="none" rtlCol="0">
            <a:spAutoFit/>
          </a:bodyPr>
          <a:lstStyle/>
          <a:p>
            <a:r>
              <a:rPr lang="en-US">
                <a:solidFill>
                  <a:schemeClr val="bg1"/>
                </a:solidFill>
                <a:latin typeface="Times New Roman" panose="02020603050405020304" pitchFamily="18" charset="0"/>
              </a:rPr>
              <a:t>Đăng ký tài khoản</a:t>
            </a:r>
          </a:p>
        </p:txBody>
      </p:sp>
      <p:pic>
        <p:nvPicPr>
          <p:cNvPr id="5" name="Picture 4">
            <a:extLst>
              <a:ext uri="{FF2B5EF4-FFF2-40B4-BE49-F238E27FC236}">
                <a16:creationId xmlns:a16="http://schemas.microsoft.com/office/drawing/2014/main" id="{42907A94-C546-D70C-2BFC-E18AFACA7C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804" y="1107046"/>
            <a:ext cx="428353" cy="369330"/>
          </a:xfrm>
          <a:prstGeom prst="rect">
            <a:avLst/>
          </a:prstGeom>
        </p:spPr>
      </p:pic>
      <p:pic>
        <p:nvPicPr>
          <p:cNvPr id="6" name="Picture 5">
            <a:extLst>
              <a:ext uri="{FF2B5EF4-FFF2-40B4-BE49-F238E27FC236}">
                <a16:creationId xmlns:a16="http://schemas.microsoft.com/office/drawing/2014/main" id="{9954D9CE-D732-E94E-F1F4-CC1AF7ACE3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980" y="3425557"/>
            <a:ext cx="5144002" cy="3251348"/>
          </a:xfrm>
          <a:prstGeom prst="rect">
            <a:avLst/>
          </a:prstGeom>
        </p:spPr>
      </p:pic>
      <p:pic>
        <p:nvPicPr>
          <p:cNvPr id="11" name="Picture 10">
            <a:extLst>
              <a:ext uri="{FF2B5EF4-FFF2-40B4-BE49-F238E27FC236}">
                <a16:creationId xmlns:a16="http://schemas.microsoft.com/office/drawing/2014/main" id="{702A5A2B-0C29-E5D8-0AE3-10F42A6FAE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4020" y="3425557"/>
            <a:ext cx="5144002" cy="3251348"/>
          </a:xfrm>
          <a:prstGeom prst="rect">
            <a:avLst/>
          </a:prstGeom>
        </p:spPr>
      </p:pic>
      <p:sp>
        <p:nvSpPr>
          <p:cNvPr id="14" name="TextBox 13">
            <a:extLst>
              <a:ext uri="{FF2B5EF4-FFF2-40B4-BE49-F238E27FC236}">
                <a16:creationId xmlns:a16="http://schemas.microsoft.com/office/drawing/2014/main" id="{B3AF032A-0C81-1E59-8091-246FFBF307F4}"/>
              </a:ext>
            </a:extLst>
          </p:cNvPr>
          <p:cNvSpPr txBox="1"/>
          <p:nvPr/>
        </p:nvSpPr>
        <p:spPr>
          <a:xfrm>
            <a:off x="708146" y="1532700"/>
            <a:ext cx="4975669" cy="1815882"/>
          </a:xfrm>
          <a:prstGeom prst="rect">
            <a:avLst/>
          </a:prstGeom>
          <a:noFill/>
        </p:spPr>
        <p:txBody>
          <a:bodyPr wrap="square">
            <a:spAutoFit/>
          </a:bodyPr>
          <a:lstStyle/>
          <a:p>
            <a:r>
              <a:rPr lang="vi-VN" sz="1600" b="0" i="0">
                <a:solidFill>
                  <a:schemeClr val="bg1"/>
                </a:solidFill>
                <a:effectLst/>
                <a:latin typeface="Times New Roman (Headings)"/>
              </a:rPr>
              <a:t>Tiếp đó, ấn chọn phương thức đăng ký tùy theo chủ thể: Công dân/ Danh nghiệp/ Cơ quan nhà nước</a:t>
            </a:r>
            <a:endParaRPr lang="en-US" sz="1600" b="0" i="0">
              <a:solidFill>
                <a:schemeClr val="bg1"/>
              </a:solidFill>
              <a:effectLst/>
              <a:latin typeface="Times New Roman (Headings)"/>
            </a:endParaRPr>
          </a:p>
          <a:p>
            <a:pPr algn="just" rtl="0"/>
            <a:r>
              <a:rPr lang="vi-VN" sz="1600" b="0" i="0">
                <a:solidFill>
                  <a:schemeClr val="bg1"/>
                </a:solidFill>
                <a:effectLst/>
                <a:latin typeface="Times New Roman (Headings)"/>
              </a:rPr>
              <a:t>=&gt; ấn chọn </a:t>
            </a:r>
            <a:r>
              <a:rPr lang="vi-VN" sz="1600" b="1" i="0">
                <a:solidFill>
                  <a:schemeClr val="bg1"/>
                </a:solidFill>
                <a:effectLst/>
                <a:latin typeface="Times New Roman (Headings)"/>
              </a:rPr>
              <a:t>Thuê bao di động.</a:t>
            </a:r>
            <a:r>
              <a:rPr lang="en-US" sz="1600" b="1" i="0">
                <a:solidFill>
                  <a:schemeClr val="bg1"/>
                </a:solidFill>
                <a:effectLst/>
                <a:latin typeface="Times New Roman (Headings)"/>
              </a:rPr>
              <a:t> </a:t>
            </a:r>
            <a:r>
              <a:rPr lang="en-US" sz="1600" i="0">
                <a:solidFill>
                  <a:schemeClr val="bg1"/>
                </a:solidFill>
                <a:effectLst/>
                <a:latin typeface="Times New Roman (Headings)"/>
              </a:rPr>
              <a:t>Sau đó, </a:t>
            </a:r>
            <a:r>
              <a:rPr lang="vi-VN" sz="1600" i="0">
                <a:solidFill>
                  <a:schemeClr val="bg1"/>
                </a:solidFill>
                <a:effectLst/>
                <a:latin typeface="Times New Roman (Headings)"/>
              </a:rPr>
              <a:t>màn </a:t>
            </a:r>
            <a:r>
              <a:rPr lang="vi-VN" sz="1600" b="0" i="0">
                <a:solidFill>
                  <a:schemeClr val="bg1"/>
                </a:solidFill>
                <a:effectLst/>
                <a:latin typeface="Times New Roman (Headings)"/>
              </a:rPr>
              <a:t>hình sẽ hiển thị khung thông tin đăng ký để người dùng nhập thông tin cá nhân cần thiết. </a:t>
            </a:r>
          </a:p>
          <a:p>
            <a:pPr algn="just" rtl="0"/>
            <a:r>
              <a:rPr lang="vi-VN" sz="1600" b="0" i="0">
                <a:solidFill>
                  <a:schemeClr val="bg1"/>
                </a:solidFill>
                <a:effectLst/>
                <a:latin typeface="Times New Roman (Headings)"/>
              </a:rPr>
              <a:t>Lưu ý: Những trường có đánh dấu (*) là bắt buộc và không được bỏ trống.</a:t>
            </a:r>
          </a:p>
        </p:txBody>
      </p:sp>
      <p:sp>
        <p:nvSpPr>
          <p:cNvPr id="18" name="TextBox 17">
            <a:extLst>
              <a:ext uri="{FF2B5EF4-FFF2-40B4-BE49-F238E27FC236}">
                <a16:creationId xmlns:a16="http://schemas.microsoft.com/office/drawing/2014/main" id="{F2B90CB7-AA27-23A7-3F04-98DB9130FCD8}"/>
              </a:ext>
            </a:extLst>
          </p:cNvPr>
          <p:cNvSpPr txBox="1"/>
          <p:nvPr/>
        </p:nvSpPr>
        <p:spPr>
          <a:xfrm>
            <a:off x="6323681" y="1579537"/>
            <a:ext cx="5464367" cy="1323439"/>
          </a:xfrm>
          <a:prstGeom prst="rect">
            <a:avLst/>
          </a:prstGeom>
          <a:noFill/>
        </p:spPr>
        <p:txBody>
          <a:bodyPr wrap="square">
            <a:spAutoFit/>
          </a:bodyPr>
          <a:lstStyle/>
          <a:p>
            <a:r>
              <a:rPr lang="en-US" sz="1600">
                <a:solidFill>
                  <a:schemeClr val="bg1"/>
                </a:solidFill>
                <a:latin typeface="Times New Roman (Headings)"/>
              </a:rPr>
              <a:t>Sau khi hoàn tất các thông tin ở mục đăng ký, hệ thống sẽ gửi mã OTP về điện thoại của bạn để xác thực. Khi đó, hãy nhập chính xác mã OTP và nhấn Xác nhận.</a:t>
            </a:r>
          </a:p>
          <a:p>
            <a:r>
              <a:rPr lang="en-US" sz="1600">
                <a:solidFill>
                  <a:schemeClr val="bg1"/>
                </a:solidFill>
                <a:latin typeface="Times New Roman (Headings)"/>
              </a:rPr>
              <a:t>Sau đó, nhập và xác nhận lại mật khẩu và nhấn chọn Đăng ký là hoàn tất quá trình đăng ký.</a:t>
            </a:r>
          </a:p>
        </p:txBody>
      </p:sp>
    </p:spTree>
    <p:extLst>
      <p:ext uri="{BB962C8B-B14F-4D97-AF65-F5344CB8AC3E}">
        <p14:creationId xmlns:p14="http://schemas.microsoft.com/office/powerpoint/2010/main" val="4162939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6429645"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a:t>
            </a:r>
            <a:r>
              <a:rPr lang="en-US" b="1" spc="230">
                <a:solidFill>
                  <a:srgbClr val="FFFF00"/>
                </a:solidFill>
                <a:latin typeface="SF Pro Display" pitchFamily="50" charset="0"/>
                <a:ea typeface="SF Pro Display" pitchFamily="50" charset="0"/>
                <a:cs typeface="SF Pro Display" pitchFamily="50" charset="0"/>
              </a:rPr>
              <a:t>DẪN ĐĂNG NHẬP CỔNG DỊCH VỤ CÔNG</a:t>
            </a:r>
          </a:p>
        </p:txBody>
      </p:sp>
      <p:pic>
        <p:nvPicPr>
          <p:cNvPr id="10" name="Picture 9">
            <a:extLst>
              <a:ext uri="{FF2B5EF4-FFF2-40B4-BE49-F238E27FC236}">
                <a16:creationId xmlns:a16="http://schemas.microsoft.com/office/drawing/2014/main" id="{A3D96E1D-2547-3059-AE30-C11171C0C522}"/>
              </a:ext>
            </a:extLst>
          </p:cNvPr>
          <p:cNvPicPr>
            <a:picLocks noChangeAspect="1"/>
          </p:cNvPicPr>
          <p:nvPr/>
        </p:nvPicPr>
        <p:blipFill>
          <a:blip r:embed="rId2">
            <a:extLst>
              <a:ext uri="{28A0092B-C50C-407E-A947-70E740481C1C}">
                <a14:useLocalDpi xmlns:a14="http://schemas.microsoft.com/office/drawing/2010/main" val="0"/>
              </a:ext>
            </a:extLst>
          </a:blip>
          <a:srcRect l="7387" r="7387"/>
          <a:stretch/>
        </p:blipFill>
        <p:spPr>
          <a:xfrm>
            <a:off x="8451863" y="1539913"/>
            <a:ext cx="3005679" cy="4771140"/>
          </a:xfrm>
          <a:prstGeom prst="rect">
            <a:avLst/>
          </a:prstGeom>
        </p:spPr>
      </p:pic>
      <p:sp>
        <p:nvSpPr>
          <p:cNvPr id="13" name="TextBox 12">
            <a:extLst>
              <a:ext uri="{FF2B5EF4-FFF2-40B4-BE49-F238E27FC236}">
                <a16:creationId xmlns:a16="http://schemas.microsoft.com/office/drawing/2014/main" id="{C3D37849-02C5-A64D-6AA1-34B23DDD1453}"/>
              </a:ext>
            </a:extLst>
          </p:cNvPr>
          <p:cNvSpPr txBox="1"/>
          <p:nvPr/>
        </p:nvSpPr>
        <p:spPr>
          <a:xfrm>
            <a:off x="479649" y="1528509"/>
            <a:ext cx="2544022" cy="1477328"/>
          </a:xfrm>
          <a:prstGeom prst="rect">
            <a:avLst/>
          </a:prstGeom>
          <a:noFill/>
        </p:spPr>
        <p:txBody>
          <a:bodyPr wrap="square" rtlCol="0">
            <a:spAutoFit/>
          </a:bodyPr>
          <a:lstStyle/>
          <a:p>
            <a:pPr algn="just"/>
            <a:r>
              <a:rPr lang="en-US">
                <a:solidFill>
                  <a:schemeClr val="bg1"/>
                </a:solidFill>
                <a:latin typeface="Times New Roman" panose="02020603050405020304" pitchFamily="18" charset="0"/>
              </a:rPr>
              <a:t>Truy cập vào địa chỉ dichvucong.gov.vn, sau đó chọn “Đăng nhập” hoặc quét mã QR code để đăng nhập.</a:t>
            </a:r>
          </a:p>
        </p:txBody>
      </p:sp>
      <p:sp>
        <p:nvSpPr>
          <p:cNvPr id="15" name="TextBox 14">
            <a:extLst>
              <a:ext uri="{FF2B5EF4-FFF2-40B4-BE49-F238E27FC236}">
                <a16:creationId xmlns:a16="http://schemas.microsoft.com/office/drawing/2014/main" id="{B6603A73-A844-1EE3-B412-37BF8211F59C}"/>
              </a:ext>
            </a:extLst>
          </p:cNvPr>
          <p:cNvSpPr txBox="1"/>
          <p:nvPr/>
        </p:nvSpPr>
        <p:spPr>
          <a:xfrm>
            <a:off x="3331730" y="3467804"/>
            <a:ext cx="5188943" cy="1477328"/>
          </a:xfrm>
          <a:prstGeom prst="rect">
            <a:avLst/>
          </a:prstGeom>
          <a:noFill/>
        </p:spPr>
        <p:txBody>
          <a:bodyPr wrap="square" rtlCol="0">
            <a:spAutoFit/>
          </a:bodyPr>
          <a:lstStyle/>
          <a:p>
            <a:r>
              <a:rPr lang="en-US">
                <a:solidFill>
                  <a:schemeClr val="bg1"/>
                </a:solidFill>
                <a:latin typeface="Times New Roman" panose="02020603050405020304" pitchFamily="18" charset="0"/>
              </a:rPr>
              <a:t>Tại bước này, hệ thống sẽ cho người dân lựa chọn tài khoản để đăng nhập:</a:t>
            </a:r>
          </a:p>
          <a:p>
            <a:r>
              <a:rPr lang="en-US">
                <a:solidFill>
                  <a:schemeClr val="bg1"/>
                </a:solidFill>
                <a:latin typeface="Times New Roman" panose="02020603050405020304" pitchFamily="18" charset="0"/>
              </a:rPr>
              <a:t>1. Tài khoản cấp bởi Cổng dịch vụ công quốc gia</a:t>
            </a:r>
          </a:p>
          <a:p>
            <a:r>
              <a:rPr lang="en-US">
                <a:solidFill>
                  <a:schemeClr val="bg1"/>
                </a:solidFill>
                <a:latin typeface="Times New Roman" panose="02020603050405020304" pitchFamily="18" charset="0"/>
              </a:rPr>
              <a:t>2. Tài khoản Định danh điện tử cấp bởi Bộ Công an (tài khoản VNeID)</a:t>
            </a:r>
          </a:p>
        </p:txBody>
      </p:sp>
      <p:pic>
        <p:nvPicPr>
          <p:cNvPr id="17" name="Picture 16">
            <a:extLst>
              <a:ext uri="{FF2B5EF4-FFF2-40B4-BE49-F238E27FC236}">
                <a16:creationId xmlns:a16="http://schemas.microsoft.com/office/drawing/2014/main" id="{FE99B13E-25C6-E74A-9C08-E20376EA31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799" y="3266094"/>
            <a:ext cx="2477390" cy="2477390"/>
          </a:xfrm>
          <a:prstGeom prst="rect">
            <a:avLst/>
          </a:prstGeom>
        </p:spPr>
      </p:pic>
      <p:grpSp>
        <p:nvGrpSpPr>
          <p:cNvPr id="20" name="Group 19">
            <a:extLst>
              <a:ext uri="{FF2B5EF4-FFF2-40B4-BE49-F238E27FC236}">
                <a16:creationId xmlns:a16="http://schemas.microsoft.com/office/drawing/2014/main" id="{0B9B6030-DBC6-6BBC-1D87-9DE90A770664}"/>
              </a:ext>
            </a:extLst>
          </p:cNvPr>
          <p:cNvGrpSpPr/>
          <p:nvPr/>
        </p:nvGrpSpPr>
        <p:grpSpPr>
          <a:xfrm>
            <a:off x="3331730" y="1539913"/>
            <a:ext cx="4812074" cy="1111620"/>
            <a:chOff x="3150826" y="1146042"/>
            <a:chExt cx="4812074" cy="1111620"/>
          </a:xfrm>
        </p:grpSpPr>
        <p:pic>
          <p:nvPicPr>
            <p:cNvPr id="3" name="Picture 2">
              <a:extLst>
                <a:ext uri="{FF2B5EF4-FFF2-40B4-BE49-F238E27FC236}">
                  <a16:creationId xmlns:a16="http://schemas.microsoft.com/office/drawing/2014/main" id="{6009DC2D-0B08-5FF3-9020-CBE6B294D92E}"/>
                </a:ext>
              </a:extLst>
            </p:cNvPr>
            <p:cNvPicPr>
              <a:picLocks noChangeAspect="1"/>
            </p:cNvPicPr>
            <p:nvPr/>
          </p:nvPicPr>
          <p:blipFill rotWithShape="1">
            <a:blip r:embed="rId4">
              <a:extLst>
                <a:ext uri="{28A0092B-C50C-407E-A947-70E740481C1C}">
                  <a14:useLocalDpi xmlns:a14="http://schemas.microsoft.com/office/drawing/2010/main" val="0"/>
                </a:ext>
              </a:extLst>
            </a:blip>
            <a:srcRect r="22066" b="46908"/>
            <a:stretch/>
          </p:blipFill>
          <p:spPr>
            <a:xfrm>
              <a:off x="3150826" y="1146042"/>
              <a:ext cx="4812074" cy="1111620"/>
            </a:xfrm>
            <a:prstGeom prst="rect">
              <a:avLst/>
            </a:prstGeom>
          </p:spPr>
        </p:pic>
        <p:pic>
          <p:nvPicPr>
            <p:cNvPr id="19" name="Picture 18">
              <a:extLst>
                <a:ext uri="{FF2B5EF4-FFF2-40B4-BE49-F238E27FC236}">
                  <a16:creationId xmlns:a16="http://schemas.microsoft.com/office/drawing/2014/main" id="{0771A71B-DC3C-B2A7-E6EA-19D3B4B490BF}"/>
                </a:ext>
              </a:extLst>
            </p:cNvPr>
            <p:cNvPicPr>
              <a:picLocks noChangeAspect="1"/>
            </p:cNvPicPr>
            <p:nvPr/>
          </p:nvPicPr>
          <p:blipFill rotWithShape="1">
            <a:blip r:embed="rId4">
              <a:extLst>
                <a:ext uri="{28A0092B-C50C-407E-A947-70E740481C1C}">
                  <a14:useLocalDpi xmlns:a14="http://schemas.microsoft.com/office/drawing/2010/main" val="0"/>
                </a:ext>
              </a:extLst>
            </a:blip>
            <a:srcRect l="73511" t="17918" r="4687" b="65705"/>
            <a:stretch/>
          </p:blipFill>
          <p:spPr>
            <a:xfrm>
              <a:off x="6616700" y="1530402"/>
              <a:ext cx="1346200" cy="342900"/>
            </a:xfrm>
            <a:prstGeom prst="rect">
              <a:avLst/>
            </a:prstGeom>
          </p:spPr>
        </p:pic>
      </p:grpSp>
    </p:spTree>
    <p:extLst>
      <p:ext uri="{BB962C8B-B14F-4D97-AF65-F5344CB8AC3E}">
        <p14:creationId xmlns:p14="http://schemas.microsoft.com/office/powerpoint/2010/main" val="1691295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6429645"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a:t>
            </a:r>
            <a:r>
              <a:rPr lang="en-US" b="1" spc="230">
                <a:solidFill>
                  <a:srgbClr val="FFFF00"/>
                </a:solidFill>
                <a:latin typeface="SF Pro Display" pitchFamily="50" charset="0"/>
                <a:ea typeface="SF Pro Display" pitchFamily="50" charset="0"/>
                <a:cs typeface="SF Pro Display" pitchFamily="50" charset="0"/>
              </a:rPr>
              <a:t>DẪN ĐĂNG NHẬP CỔNG DỊCH VỤ CÔNG</a:t>
            </a:r>
          </a:p>
        </p:txBody>
      </p:sp>
      <p:pic>
        <p:nvPicPr>
          <p:cNvPr id="4" name="Picture 3">
            <a:extLst>
              <a:ext uri="{FF2B5EF4-FFF2-40B4-BE49-F238E27FC236}">
                <a16:creationId xmlns:a16="http://schemas.microsoft.com/office/drawing/2014/main" id="{8D3698F8-C25A-484E-A21B-096131551BA2}"/>
              </a:ext>
            </a:extLst>
          </p:cNvPr>
          <p:cNvPicPr>
            <a:picLocks noChangeAspect="1"/>
          </p:cNvPicPr>
          <p:nvPr/>
        </p:nvPicPr>
        <p:blipFill>
          <a:blip r:embed="rId2"/>
          <a:stretch>
            <a:fillRect/>
          </a:stretch>
        </p:blipFill>
        <p:spPr>
          <a:xfrm>
            <a:off x="1633892" y="2397732"/>
            <a:ext cx="4304200" cy="4263530"/>
          </a:xfrm>
          <a:prstGeom prst="rect">
            <a:avLst/>
          </a:prstGeom>
        </p:spPr>
      </p:pic>
      <p:pic>
        <p:nvPicPr>
          <p:cNvPr id="6" name="Picture 5">
            <a:extLst>
              <a:ext uri="{FF2B5EF4-FFF2-40B4-BE49-F238E27FC236}">
                <a16:creationId xmlns:a16="http://schemas.microsoft.com/office/drawing/2014/main" id="{30EB0E0A-CCAA-0538-5029-7481BB90F579}"/>
              </a:ext>
            </a:extLst>
          </p:cNvPr>
          <p:cNvPicPr>
            <a:picLocks noChangeAspect="1"/>
          </p:cNvPicPr>
          <p:nvPr/>
        </p:nvPicPr>
        <p:blipFill>
          <a:blip r:embed="rId3"/>
          <a:stretch>
            <a:fillRect/>
          </a:stretch>
        </p:blipFill>
        <p:spPr>
          <a:xfrm>
            <a:off x="6492331" y="2397732"/>
            <a:ext cx="4554660" cy="4237061"/>
          </a:xfrm>
          <a:prstGeom prst="rect">
            <a:avLst/>
          </a:prstGeom>
        </p:spPr>
      </p:pic>
      <p:sp>
        <p:nvSpPr>
          <p:cNvPr id="7" name="TextBox 6">
            <a:extLst>
              <a:ext uri="{FF2B5EF4-FFF2-40B4-BE49-F238E27FC236}">
                <a16:creationId xmlns:a16="http://schemas.microsoft.com/office/drawing/2014/main" id="{1E4ED2EA-D6E2-65F6-9822-FDD553A918EB}"/>
              </a:ext>
            </a:extLst>
          </p:cNvPr>
          <p:cNvSpPr txBox="1"/>
          <p:nvPr/>
        </p:nvSpPr>
        <p:spPr>
          <a:xfrm>
            <a:off x="1633892" y="1107044"/>
            <a:ext cx="9437782" cy="369332"/>
          </a:xfrm>
          <a:prstGeom prst="rect">
            <a:avLst/>
          </a:prstGeom>
          <a:noFill/>
        </p:spPr>
        <p:txBody>
          <a:bodyPr wrap="square" rtlCol="0">
            <a:spAutoFit/>
          </a:bodyPr>
          <a:lstStyle/>
          <a:p>
            <a:r>
              <a:rPr lang="en-US">
                <a:solidFill>
                  <a:schemeClr val="bg1"/>
                </a:solidFill>
                <a:latin typeface="Times New Roman" panose="02020603050405020304" pitchFamily="18" charset="0"/>
              </a:rPr>
              <a:t>Với tài khoản được cấp bởi Cổng dịch vụ công quốc gia</a:t>
            </a:r>
          </a:p>
        </p:txBody>
      </p:sp>
      <p:sp>
        <p:nvSpPr>
          <p:cNvPr id="11" name="TextBox 10">
            <a:extLst>
              <a:ext uri="{FF2B5EF4-FFF2-40B4-BE49-F238E27FC236}">
                <a16:creationId xmlns:a16="http://schemas.microsoft.com/office/drawing/2014/main" id="{6131E511-F302-C8B2-59B4-0F987F22465D}"/>
              </a:ext>
            </a:extLst>
          </p:cNvPr>
          <p:cNvSpPr txBox="1"/>
          <p:nvPr/>
        </p:nvSpPr>
        <p:spPr>
          <a:xfrm>
            <a:off x="1633892" y="1613888"/>
            <a:ext cx="9437782" cy="646331"/>
          </a:xfrm>
          <a:prstGeom prst="rect">
            <a:avLst/>
          </a:prstGeom>
          <a:noFill/>
        </p:spPr>
        <p:txBody>
          <a:bodyPr wrap="square" rtlCol="0">
            <a:spAutoFit/>
          </a:bodyPr>
          <a:lstStyle/>
          <a:p>
            <a:r>
              <a:rPr lang="en-US">
                <a:solidFill>
                  <a:schemeClr val="bg1"/>
                </a:solidFill>
                <a:latin typeface="Times New Roman" panose="02020603050405020304" pitchFamily="18" charset="0"/>
              </a:rPr>
              <a:t>Người dân nhập thông tin tài khoản đã được tạo gồm Số CMND/CCCD, mật khẩu và mã xác thực.</a:t>
            </a:r>
          </a:p>
          <a:p>
            <a:r>
              <a:rPr lang="en-US">
                <a:solidFill>
                  <a:schemeClr val="bg1"/>
                </a:solidFill>
                <a:latin typeface="Times New Roman" panose="02020603050405020304" pitchFamily="18" charset="0"/>
              </a:rPr>
              <a:t>Sau đó, nhập mã OTP được gửi về điện thoại và bấm Xác nhận.</a:t>
            </a:r>
          </a:p>
        </p:txBody>
      </p:sp>
      <p:pic>
        <p:nvPicPr>
          <p:cNvPr id="12" name="Picture 11">
            <a:extLst>
              <a:ext uri="{FF2B5EF4-FFF2-40B4-BE49-F238E27FC236}">
                <a16:creationId xmlns:a16="http://schemas.microsoft.com/office/drawing/2014/main" id="{08F07C55-702E-D8CF-223A-AEE529CE8E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7765" y="1107046"/>
            <a:ext cx="428353" cy="369330"/>
          </a:xfrm>
          <a:prstGeom prst="rect">
            <a:avLst/>
          </a:prstGeom>
        </p:spPr>
      </p:pic>
    </p:spTree>
    <p:extLst>
      <p:ext uri="{BB962C8B-B14F-4D97-AF65-F5344CB8AC3E}">
        <p14:creationId xmlns:p14="http://schemas.microsoft.com/office/powerpoint/2010/main" val="2080323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6429645"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a:t>
            </a:r>
            <a:r>
              <a:rPr lang="en-US" b="1" spc="230">
                <a:solidFill>
                  <a:srgbClr val="FFFF00"/>
                </a:solidFill>
                <a:latin typeface="SF Pro Display" pitchFamily="50" charset="0"/>
                <a:ea typeface="SF Pro Display" pitchFamily="50" charset="0"/>
                <a:cs typeface="SF Pro Display" pitchFamily="50" charset="0"/>
              </a:rPr>
              <a:t>DẪN ĐĂNG NHẬP CỔNG DỊCH VỤ CÔNG</a:t>
            </a:r>
          </a:p>
        </p:txBody>
      </p:sp>
      <p:sp>
        <p:nvSpPr>
          <p:cNvPr id="7" name="TextBox 6">
            <a:extLst>
              <a:ext uri="{FF2B5EF4-FFF2-40B4-BE49-F238E27FC236}">
                <a16:creationId xmlns:a16="http://schemas.microsoft.com/office/drawing/2014/main" id="{1E4ED2EA-D6E2-65F6-9822-FDD553A918EB}"/>
              </a:ext>
            </a:extLst>
          </p:cNvPr>
          <p:cNvSpPr txBox="1"/>
          <p:nvPr/>
        </p:nvSpPr>
        <p:spPr>
          <a:xfrm>
            <a:off x="1633892" y="1107044"/>
            <a:ext cx="9437782" cy="369332"/>
          </a:xfrm>
          <a:prstGeom prst="rect">
            <a:avLst/>
          </a:prstGeom>
          <a:noFill/>
        </p:spPr>
        <p:txBody>
          <a:bodyPr wrap="square" rtlCol="0">
            <a:spAutoFit/>
          </a:bodyPr>
          <a:lstStyle/>
          <a:p>
            <a:r>
              <a:rPr lang="en-US">
                <a:solidFill>
                  <a:schemeClr val="bg1"/>
                </a:solidFill>
                <a:latin typeface="Times New Roman" panose="02020603050405020304" pitchFamily="18" charset="0"/>
              </a:rPr>
              <a:t>Với tài khoản định danh điện tử được cấp bởi Bộ Công an</a:t>
            </a:r>
          </a:p>
        </p:txBody>
      </p:sp>
      <p:sp>
        <p:nvSpPr>
          <p:cNvPr id="11" name="TextBox 10">
            <a:extLst>
              <a:ext uri="{FF2B5EF4-FFF2-40B4-BE49-F238E27FC236}">
                <a16:creationId xmlns:a16="http://schemas.microsoft.com/office/drawing/2014/main" id="{6131E511-F302-C8B2-59B4-0F987F22465D}"/>
              </a:ext>
            </a:extLst>
          </p:cNvPr>
          <p:cNvSpPr txBox="1"/>
          <p:nvPr/>
        </p:nvSpPr>
        <p:spPr>
          <a:xfrm>
            <a:off x="1633892" y="1667348"/>
            <a:ext cx="9437782" cy="646331"/>
          </a:xfrm>
          <a:prstGeom prst="rect">
            <a:avLst/>
          </a:prstGeom>
          <a:noFill/>
        </p:spPr>
        <p:txBody>
          <a:bodyPr wrap="square" rtlCol="0">
            <a:spAutoFit/>
          </a:bodyPr>
          <a:lstStyle/>
          <a:p>
            <a:r>
              <a:rPr lang="en-US">
                <a:solidFill>
                  <a:schemeClr val="bg1"/>
                </a:solidFill>
                <a:latin typeface="Times New Roman" panose="02020603050405020304" pitchFamily="18" charset="0"/>
              </a:rPr>
              <a:t>Người dân nhập thông tin tài khoản VNeID của mình số Định danh cá nhân và mật khẩu.</a:t>
            </a:r>
          </a:p>
          <a:p>
            <a:r>
              <a:rPr lang="en-US">
                <a:solidFill>
                  <a:schemeClr val="bg1"/>
                </a:solidFill>
                <a:latin typeface="Times New Roman" panose="02020603050405020304" pitchFamily="18" charset="0"/>
              </a:rPr>
              <a:t>Sau đó, nhập mã OTP được gửi về điện thoại và bấm Nhập.</a:t>
            </a:r>
          </a:p>
        </p:txBody>
      </p:sp>
      <p:pic>
        <p:nvPicPr>
          <p:cNvPr id="2" name="Picture 1">
            <a:extLst>
              <a:ext uri="{FF2B5EF4-FFF2-40B4-BE49-F238E27FC236}">
                <a16:creationId xmlns:a16="http://schemas.microsoft.com/office/drawing/2014/main" id="{CEA63310-4792-EADF-7B52-FD28D55B24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7765" y="1107046"/>
            <a:ext cx="428353" cy="369330"/>
          </a:xfrm>
          <a:prstGeom prst="rect">
            <a:avLst/>
          </a:prstGeom>
        </p:spPr>
      </p:pic>
      <p:pic>
        <p:nvPicPr>
          <p:cNvPr id="5" name="Picture 4">
            <a:extLst>
              <a:ext uri="{FF2B5EF4-FFF2-40B4-BE49-F238E27FC236}">
                <a16:creationId xmlns:a16="http://schemas.microsoft.com/office/drawing/2014/main" id="{33BD9FCD-B5D6-EDBD-C4CC-3F81F0FFBF16}"/>
              </a:ext>
            </a:extLst>
          </p:cNvPr>
          <p:cNvPicPr>
            <a:picLocks noChangeAspect="1"/>
          </p:cNvPicPr>
          <p:nvPr/>
        </p:nvPicPr>
        <p:blipFill>
          <a:blip r:embed="rId3"/>
          <a:stretch>
            <a:fillRect/>
          </a:stretch>
        </p:blipFill>
        <p:spPr>
          <a:xfrm>
            <a:off x="1466118" y="2515848"/>
            <a:ext cx="4629882" cy="4163868"/>
          </a:xfrm>
          <a:prstGeom prst="rect">
            <a:avLst/>
          </a:prstGeom>
        </p:spPr>
      </p:pic>
      <p:pic>
        <p:nvPicPr>
          <p:cNvPr id="12" name="Picture 11">
            <a:extLst>
              <a:ext uri="{FF2B5EF4-FFF2-40B4-BE49-F238E27FC236}">
                <a16:creationId xmlns:a16="http://schemas.microsoft.com/office/drawing/2014/main" id="{742E1111-2CED-3A8C-5F1B-D91A0C40070B}"/>
              </a:ext>
            </a:extLst>
          </p:cNvPr>
          <p:cNvPicPr>
            <a:picLocks noChangeAspect="1"/>
          </p:cNvPicPr>
          <p:nvPr/>
        </p:nvPicPr>
        <p:blipFill>
          <a:blip r:embed="rId4"/>
          <a:stretch>
            <a:fillRect/>
          </a:stretch>
        </p:blipFill>
        <p:spPr>
          <a:xfrm>
            <a:off x="6352783" y="2554396"/>
            <a:ext cx="5113744" cy="4125315"/>
          </a:xfrm>
          <a:prstGeom prst="rect">
            <a:avLst/>
          </a:prstGeom>
        </p:spPr>
      </p:pic>
    </p:spTree>
    <p:extLst>
      <p:ext uri="{BB962C8B-B14F-4D97-AF65-F5344CB8AC3E}">
        <p14:creationId xmlns:p14="http://schemas.microsoft.com/office/powerpoint/2010/main" val="4047764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6429645"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a:t>
            </a:r>
            <a:r>
              <a:rPr lang="en-US" b="1" spc="230">
                <a:solidFill>
                  <a:srgbClr val="FFFF00"/>
                </a:solidFill>
                <a:latin typeface="SF Pro Display" pitchFamily="50" charset="0"/>
                <a:ea typeface="SF Pro Display" pitchFamily="50" charset="0"/>
                <a:cs typeface="SF Pro Display" pitchFamily="50" charset="0"/>
              </a:rPr>
              <a:t>DẪN ĐĂNG NHẬP CỔNG DỊCH VỤ CÔNG</a:t>
            </a:r>
          </a:p>
        </p:txBody>
      </p:sp>
      <p:sp>
        <p:nvSpPr>
          <p:cNvPr id="7" name="TextBox 6">
            <a:extLst>
              <a:ext uri="{FF2B5EF4-FFF2-40B4-BE49-F238E27FC236}">
                <a16:creationId xmlns:a16="http://schemas.microsoft.com/office/drawing/2014/main" id="{1E4ED2EA-D6E2-65F6-9822-FDD553A918EB}"/>
              </a:ext>
            </a:extLst>
          </p:cNvPr>
          <p:cNvSpPr txBox="1"/>
          <p:nvPr/>
        </p:nvSpPr>
        <p:spPr>
          <a:xfrm>
            <a:off x="1633892" y="1107044"/>
            <a:ext cx="9437782" cy="646331"/>
          </a:xfrm>
          <a:prstGeom prst="rect">
            <a:avLst/>
          </a:prstGeom>
          <a:noFill/>
        </p:spPr>
        <p:txBody>
          <a:bodyPr wrap="square" rtlCol="0">
            <a:spAutoFit/>
          </a:bodyPr>
          <a:lstStyle/>
          <a:p>
            <a:r>
              <a:rPr lang="en-US">
                <a:solidFill>
                  <a:schemeClr val="bg1"/>
                </a:solidFill>
                <a:latin typeface="Times New Roman" panose="02020603050405020304" pitchFamily="18" charset="0"/>
              </a:rPr>
              <a:t>Cách thức đăng nhập của Cổng dịch vụ công Bộ Công an và Cổng dịch vụ công tỉnh tương tự như cách thức đăng nhập của Cổng dịch vụ công Quốc gia.</a:t>
            </a:r>
          </a:p>
        </p:txBody>
      </p:sp>
      <p:pic>
        <p:nvPicPr>
          <p:cNvPr id="2" name="Picture 1">
            <a:extLst>
              <a:ext uri="{FF2B5EF4-FFF2-40B4-BE49-F238E27FC236}">
                <a16:creationId xmlns:a16="http://schemas.microsoft.com/office/drawing/2014/main" id="{CEA63310-4792-EADF-7B52-FD28D55B24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714" y="1245544"/>
            <a:ext cx="428353" cy="369330"/>
          </a:xfrm>
          <a:prstGeom prst="rect">
            <a:avLst/>
          </a:prstGeom>
        </p:spPr>
      </p:pic>
      <p:pic>
        <p:nvPicPr>
          <p:cNvPr id="4" name="Picture 3">
            <a:extLst>
              <a:ext uri="{FF2B5EF4-FFF2-40B4-BE49-F238E27FC236}">
                <a16:creationId xmlns:a16="http://schemas.microsoft.com/office/drawing/2014/main" id="{8EFEAEE8-F701-32BF-E1A9-A7A9D2CBBF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812" y="2329803"/>
            <a:ext cx="2945519" cy="2945519"/>
          </a:xfrm>
          <a:prstGeom prst="rect">
            <a:avLst/>
          </a:prstGeom>
        </p:spPr>
      </p:pic>
      <p:pic>
        <p:nvPicPr>
          <p:cNvPr id="10" name="Picture 9">
            <a:extLst>
              <a:ext uri="{FF2B5EF4-FFF2-40B4-BE49-F238E27FC236}">
                <a16:creationId xmlns:a16="http://schemas.microsoft.com/office/drawing/2014/main" id="{3547E81C-F47D-39AD-8626-861F6D3DDF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59328" y="2329803"/>
            <a:ext cx="2945519" cy="2945519"/>
          </a:xfrm>
          <a:prstGeom prst="rect">
            <a:avLst/>
          </a:prstGeom>
        </p:spPr>
      </p:pic>
      <p:pic>
        <p:nvPicPr>
          <p:cNvPr id="14" name="Picture 13">
            <a:extLst>
              <a:ext uri="{FF2B5EF4-FFF2-40B4-BE49-F238E27FC236}">
                <a16:creationId xmlns:a16="http://schemas.microsoft.com/office/drawing/2014/main" id="{81B8436C-78EB-0642-B619-B6EA381BC6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2070" y="2329802"/>
            <a:ext cx="2945519" cy="2945519"/>
          </a:xfrm>
          <a:prstGeom prst="rect">
            <a:avLst/>
          </a:prstGeom>
        </p:spPr>
      </p:pic>
      <p:pic>
        <p:nvPicPr>
          <p:cNvPr id="16" name="Picture 15">
            <a:extLst>
              <a:ext uri="{FF2B5EF4-FFF2-40B4-BE49-F238E27FC236}">
                <a16:creationId xmlns:a16="http://schemas.microsoft.com/office/drawing/2014/main" id="{6F801986-C78D-95A4-541A-45A6B190717B}"/>
              </a:ext>
            </a:extLst>
          </p:cNvPr>
          <p:cNvPicPr>
            <a:picLocks noChangeAspect="1"/>
          </p:cNvPicPr>
          <p:nvPr/>
        </p:nvPicPr>
        <p:blipFill>
          <a:blip r:embed="rId6"/>
          <a:stretch>
            <a:fillRect/>
          </a:stretch>
        </p:blipFill>
        <p:spPr>
          <a:xfrm>
            <a:off x="269783" y="5544120"/>
            <a:ext cx="3575575" cy="646331"/>
          </a:xfrm>
          <a:prstGeom prst="rect">
            <a:avLst/>
          </a:prstGeom>
        </p:spPr>
      </p:pic>
      <p:pic>
        <p:nvPicPr>
          <p:cNvPr id="18" name="Picture 17">
            <a:extLst>
              <a:ext uri="{FF2B5EF4-FFF2-40B4-BE49-F238E27FC236}">
                <a16:creationId xmlns:a16="http://schemas.microsoft.com/office/drawing/2014/main" id="{B0E2AF9C-02CE-0702-959A-58D51D971BBE}"/>
              </a:ext>
            </a:extLst>
          </p:cNvPr>
          <p:cNvPicPr>
            <a:picLocks noChangeAspect="1"/>
          </p:cNvPicPr>
          <p:nvPr/>
        </p:nvPicPr>
        <p:blipFill>
          <a:blip r:embed="rId7"/>
          <a:stretch>
            <a:fillRect/>
          </a:stretch>
        </p:blipFill>
        <p:spPr>
          <a:xfrm>
            <a:off x="4605345" y="5473140"/>
            <a:ext cx="3078968" cy="788290"/>
          </a:xfrm>
          <a:prstGeom prst="rect">
            <a:avLst/>
          </a:prstGeom>
        </p:spPr>
      </p:pic>
      <p:pic>
        <p:nvPicPr>
          <p:cNvPr id="20" name="Picture 19">
            <a:extLst>
              <a:ext uri="{FF2B5EF4-FFF2-40B4-BE49-F238E27FC236}">
                <a16:creationId xmlns:a16="http://schemas.microsoft.com/office/drawing/2014/main" id="{5359E25A-0F20-528C-6A36-83BB1E4CE219}"/>
              </a:ext>
            </a:extLst>
          </p:cNvPr>
          <p:cNvPicPr>
            <a:picLocks noChangeAspect="1"/>
          </p:cNvPicPr>
          <p:nvPr/>
        </p:nvPicPr>
        <p:blipFill>
          <a:blip r:embed="rId8"/>
          <a:stretch>
            <a:fillRect/>
          </a:stretch>
        </p:blipFill>
        <p:spPr>
          <a:xfrm>
            <a:off x="8441535" y="5599182"/>
            <a:ext cx="3581104" cy="536208"/>
          </a:xfrm>
          <a:prstGeom prst="rect">
            <a:avLst/>
          </a:prstGeom>
        </p:spPr>
      </p:pic>
    </p:spTree>
    <p:extLst>
      <p:ext uri="{BB962C8B-B14F-4D97-AF65-F5344CB8AC3E}">
        <p14:creationId xmlns:p14="http://schemas.microsoft.com/office/powerpoint/2010/main" val="1994458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8604215"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TIỆN ÍCH CỦA ỨNG DỤNG ĐỊNH DANH ĐIỆN TỬ (PHẦN MỀM </a:t>
            </a:r>
            <a:r>
              <a:rPr lang="en-US" b="1" spc="230" dirty="0" err="1">
                <a:solidFill>
                  <a:srgbClr val="FFFF00"/>
                </a:solidFill>
                <a:latin typeface="SF Pro Display" pitchFamily="50" charset="0"/>
                <a:ea typeface="SF Pro Display" pitchFamily="50" charset="0"/>
                <a:cs typeface="SF Pro Display" pitchFamily="50" charset="0"/>
              </a:rPr>
              <a:t>VNeID</a:t>
            </a:r>
            <a:r>
              <a:rPr lang="en-US" b="1" spc="230" dirty="0">
                <a:solidFill>
                  <a:srgbClr val="FFFF00"/>
                </a:solidFill>
                <a:latin typeface="SF Pro Display" pitchFamily="50" charset="0"/>
                <a:ea typeface="SF Pro Display" pitchFamily="50" charset="0"/>
                <a:cs typeface="SF Pro Display" pitchFamily="50" charset="0"/>
              </a:rPr>
              <a:t>)</a:t>
            </a:r>
          </a:p>
        </p:txBody>
      </p:sp>
      <p:pic>
        <p:nvPicPr>
          <p:cNvPr id="5" name="Picture 4">
            <a:extLst>
              <a:ext uri="{FF2B5EF4-FFF2-40B4-BE49-F238E27FC236}">
                <a16:creationId xmlns:a16="http://schemas.microsoft.com/office/drawing/2014/main" id="{054DBC91-9912-AE72-89E4-085B552E13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807" y="1599148"/>
            <a:ext cx="369330" cy="369330"/>
          </a:xfrm>
          <a:prstGeom prst="rect">
            <a:avLst/>
          </a:prstGeom>
        </p:spPr>
      </p:pic>
      <p:sp>
        <p:nvSpPr>
          <p:cNvPr id="7" name="TextBox 6">
            <a:extLst>
              <a:ext uri="{FF2B5EF4-FFF2-40B4-BE49-F238E27FC236}">
                <a16:creationId xmlns:a16="http://schemas.microsoft.com/office/drawing/2014/main" id="{322EB949-5BA6-D3AA-C0F7-4A74E33924DD}"/>
              </a:ext>
            </a:extLst>
          </p:cNvPr>
          <p:cNvSpPr txBox="1"/>
          <p:nvPr/>
        </p:nvSpPr>
        <p:spPr>
          <a:xfrm>
            <a:off x="1117458" y="1237929"/>
            <a:ext cx="4881767" cy="1200329"/>
          </a:xfrm>
          <a:prstGeom prst="rect">
            <a:avLst/>
          </a:prstGeom>
          <a:noFill/>
        </p:spPr>
        <p:txBody>
          <a:bodyPr wrap="square">
            <a:spAutoFit/>
          </a:bodyPr>
          <a:lstStyle/>
          <a:p>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hay</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thế</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thẻ</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CCCD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vật</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lý</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và</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các</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loại</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giấy</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tờ</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như</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giấy</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phép</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lái</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xe</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đăng</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ký</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xe</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bảo</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hiểm</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y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tế</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bảo</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hiểm</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xã</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hội</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chứng</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minh</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thông</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tin </a:t>
            </a:r>
            <a:r>
              <a:rPr lang="en-US"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về</a:t>
            </a:r>
            <a:r>
              <a:rPr lang="en-US"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spc="70" err="1">
                <a:solidFill>
                  <a:schemeClr val="bg1"/>
                </a:solidFill>
                <a:effectLst/>
                <a:latin typeface="Times New Roman" panose="02020603050405020304" pitchFamily="18" charset="0"/>
                <a:ea typeface="SF Pro Display" pitchFamily="50" charset="0"/>
                <a:cs typeface="Times New Roman" panose="02020603050405020304" pitchFamily="18" charset="0"/>
              </a:rPr>
              <a:t>cư</a:t>
            </a:r>
            <a:r>
              <a:rPr lang="en-US" spc="70">
                <a:solidFill>
                  <a:schemeClr val="bg1"/>
                </a:solidFill>
                <a:effectLst/>
                <a:latin typeface="Times New Roman" panose="02020603050405020304" pitchFamily="18" charset="0"/>
                <a:ea typeface="SF Pro Display" pitchFamily="50" charset="0"/>
                <a:cs typeface="Times New Roman" panose="02020603050405020304" pitchFamily="18" charset="0"/>
              </a:rPr>
              <a:t> trú.</a:t>
            </a:r>
            <a:endParaRPr lang="en-US" spc="70" dirty="0">
              <a:solidFill>
                <a:schemeClr val="bg1"/>
              </a:solidFill>
              <a:latin typeface="Times New Roman" panose="02020603050405020304" pitchFamily="18" charset="0"/>
              <a:ea typeface="SF Pro Display" pitchFamily="50" charset="0"/>
              <a:cs typeface="Times New Roman" panose="02020603050405020304" pitchFamily="18" charset="0"/>
            </a:endParaRPr>
          </a:p>
        </p:txBody>
      </p:sp>
      <p:pic>
        <p:nvPicPr>
          <p:cNvPr id="11" name="Picture 10">
            <a:extLst>
              <a:ext uri="{FF2B5EF4-FFF2-40B4-BE49-F238E27FC236}">
                <a16:creationId xmlns:a16="http://schemas.microsoft.com/office/drawing/2014/main" id="{1F1E526D-3EA8-47F9-30B2-E99DE636E0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763" y="2888166"/>
            <a:ext cx="369330" cy="369330"/>
          </a:xfrm>
          <a:prstGeom prst="rect">
            <a:avLst/>
          </a:prstGeom>
        </p:spPr>
      </p:pic>
      <p:sp>
        <p:nvSpPr>
          <p:cNvPr id="12" name="TextBox 11">
            <a:extLst>
              <a:ext uri="{FF2B5EF4-FFF2-40B4-BE49-F238E27FC236}">
                <a16:creationId xmlns:a16="http://schemas.microsoft.com/office/drawing/2014/main" id="{2E78F9B0-E08A-F8B4-D81F-CCBFACFC88B2}"/>
              </a:ext>
            </a:extLst>
          </p:cNvPr>
          <p:cNvSpPr txBox="1"/>
          <p:nvPr/>
        </p:nvSpPr>
        <p:spPr>
          <a:xfrm>
            <a:off x="1130414" y="2497875"/>
            <a:ext cx="4855857" cy="1200329"/>
          </a:xfrm>
          <a:prstGeom prst="rect">
            <a:avLst/>
          </a:prstGeom>
          <a:noFill/>
        </p:spPr>
        <p:txBody>
          <a:bodyPr wrap="square">
            <a:spAutoFit/>
          </a:bodyPr>
          <a:lstStyle/>
          <a:p>
            <a:pPr algn="just"/>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Sử</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dụng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để</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đăng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nhập</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vào</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Cổng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dịch</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vụ</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công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quốc</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gia</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Cổng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dịch</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vụ</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công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Bộ</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Công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an,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Cổng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dịch</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vụ</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công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tỉnh</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để</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giải</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quyết</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thủ</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tục</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hành</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chính</a:t>
            </a:r>
            <a:endParaRPr lang="en-US" spc="70" dirty="0">
              <a:solidFill>
                <a:schemeClr val="bg1"/>
              </a:solidFill>
              <a:latin typeface="Times New Roman" panose="02020603050405020304" pitchFamily="18" charset="0"/>
              <a:ea typeface="SF Pro Display" pitchFamily="50" charset="0"/>
              <a:cs typeface="Times New Roman" panose="02020603050405020304" pitchFamily="18" charset="0"/>
            </a:endParaRPr>
          </a:p>
        </p:txBody>
      </p:sp>
      <p:pic>
        <p:nvPicPr>
          <p:cNvPr id="13" name="Picture 12">
            <a:extLst>
              <a:ext uri="{FF2B5EF4-FFF2-40B4-BE49-F238E27FC236}">
                <a16:creationId xmlns:a16="http://schemas.microsoft.com/office/drawing/2014/main" id="{450712F3-2EB4-6F2B-BCAB-2E64806F84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807" y="4231326"/>
            <a:ext cx="369330" cy="369330"/>
          </a:xfrm>
          <a:prstGeom prst="rect">
            <a:avLst/>
          </a:prstGeom>
        </p:spPr>
      </p:pic>
      <p:sp>
        <p:nvSpPr>
          <p:cNvPr id="14" name="TextBox 13">
            <a:extLst>
              <a:ext uri="{FF2B5EF4-FFF2-40B4-BE49-F238E27FC236}">
                <a16:creationId xmlns:a16="http://schemas.microsoft.com/office/drawing/2014/main" id="{9F87DDD9-34FB-6081-EE2D-66D42A7027F0}"/>
              </a:ext>
            </a:extLst>
          </p:cNvPr>
          <p:cNvSpPr txBox="1"/>
          <p:nvPr/>
        </p:nvSpPr>
        <p:spPr>
          <a:xfrm>
            <a:off x="1117458" y="3811963"/>
            <a:ext cx="4855857" cy="1200329"/>
          </a:xfrm>
          <a:prstGeom prst="rect">
            <a:avLst/>
          </a:prstGeom>
          <a:noFill/>
        </p:spPr>
        <p:txBody>
          <a:bodyPr wrap="square">
            <a:spAutoFit/>
          </a:bodyPr>
          <a:lstStyle/>
          <a:p>
            <a:pPr algn="just"/>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Thực</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hiện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các</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tiện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ích</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trực</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tiếp</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trên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ứng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dụng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VNeID</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như</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khai</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báo</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tạm</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vắng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thông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báo</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lưu</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trú</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kiến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nghị</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phản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ánh</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về</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An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ninh</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trật</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tự</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khai</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báo</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y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tế</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thông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tin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tiêm</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chủng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p>
        </p:txBody>
      </p:sp>
      <p:pic>
        <p:nvPicPr>
          <p:cNvPr id="15" name="Picture 14">
            <a:extLst>
              <a:ext uri="{FF2B5EF4-FFF2-40B4-BE49-F238E27FC236}">
                <a16:creationId xmlns:a16="http://schemas.microsoft.com/office/drawing/2014/main" id="{B894E560-B0CE-BEEB-6CBC-F3BBD3F2C3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763" y="5480799"/>
            <a:ext cx="369330" cy="369330"/>
          </a:xfrm>
          <a:prstGeom prst="rect">
            <a:avLst/>
          </a:prstGeom>
        </p:spPr>
      </p:pic>
      <p:sp>
        <p:nvSpPr>
          <p:cNvPr id="16" name="TextBox 15">
            <a:extLst>
              <a:ext uri="{FF2B5EF4-FFF2-40B4-BE49-F238E27FC236}">
                <a16:creationId xmlns:a16="http://schemas.microsoft.com/office/drawing/2014/main" id="{08B7B370-564B-FD43-96CE-ACC0056E99C7}"/>
              </a:ext>
            </a:extLst>
          </p:cNvPr>
          <p:cNvSpPr txBox="1"/>
          <p:nvPr/>
        </p:nvSpPr>
        <p:spPr>
          <a:xfrm>
            <a:off x="1104505" y="5126051"/>
            <a:ext cx="4881767" cy="1200329"/>
          </a:xfrm>
          <a:prstGeom prst="rect">
            <a:avLst/>
          </a:prstGeom>
          <a:noFill/>
        </p:spPr>
        <p:txBody>
          <a:bodyPr wrap="square">
            <a:spAutoFit/>
          </a:bodyPr>
          <a:lstStyle/>
          <a:p>
            <a:pPr algn="just">
              <a:spcAft>
                <a:spcPts val="600"/>
              </a:spcAft>
            </a:pPr>
            <a:r>
              <a:rPr lang="en-US" kern="100" spc="70" dirty="0" err="1">
                <a:solidFill>
                  <a:schemeClr val="bg1"/>
                </a:solidFill>
                <a:latin typeface="Times New Roman" panose="02020603050405020304" pitchFamily="18" charset="0"/>
                <a:ea typeface="SF Pro Display" pitchFamily="50" charset="0"/>
                <a:cs typeface="Times New Roman" panose="02020603050405020304" pitchFamily="18" charset="0"/>
              </a:rPr>
              <a:t>S</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ử</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dụng</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tài</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khoản</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định</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danh</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điện</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tử</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để</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thực</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hiện</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các</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giao</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dịch</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tài</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chính</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như</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thanh</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toán</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hóa</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đơn</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điện</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và</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nước</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đóng</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bảo</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hiểm</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xã</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hội</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và</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bảo</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hiểm</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y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tế</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chuyển</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 </a:t>
            </a:r>
            <a:r>
              <a:rPr lang="en-US" kern="100" spc="70" dirty="0" err="1">
                <a:solidFill>
                  <a:schemeClr val="bg1"/>
                </a:solidFill>
                <a:effectLst/>
                <a:latin typeface="Times New Roman" panose="02020603050405020304" pitchFamily="18" charset="0"/>
                <a:ea typeface="SF Pro Display" pitchFamily="50" charset="0"/>
                <a:cs typeface="Times New Roman" panose="02020603050405020304" pitchFamily="18" charset="0"/>
              </a:rPr>
              <a:t>tiền</a:t>
            </a:r>
            <a:r>
              <a:rPr lang="en-US" kern="100" spc="70" dirty="0">
                <a:solidFill>
                  <a:schemeClr val="bg1"/>
                </a:solidFill>
                <a:effectLst/>
                <a:latin typeface="Times New Roman" panose="02020603050405020304" pitchFamily="18" charset="0"/>
                <a:ea typeface="SF Pro Display" pitchFamily="50" charset="0"/>
                <a:cs typeface="Times New Roman" panose="02020603050405020304" pitchFamily="18" charset="0"/>
              </a:rPr>
              <a:t>...</a:t>
            </a:r>
          </a:p>
        </p:txBody>
      </p:sp>
      <p:pic>
        <p:nvPicPr>
          <p:cNvPr id="21" name="Picture 20">
            <a:extLst>
              <a:ext uri="{FF2B5EF4-FFF2-40B4-BE49-F238E27FC236}">
                <a16:creationId xmlns:a16="http://schemas.microsoft.com/office/drawing/2014/main" id="{10D29106-69FA-3529-A1BC-619BAB3B7E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1897" y="1916257"/>
            <a:ext cx="5668519" cy="3342684"/>
          </a:xfrm>
          <a:prstGeom prst="rect">
            <a:avLst/>
          </a:prstGeom>
        </p:spPr>
      </p:pic>
    </p:spTree>
    <p:extLst>
      <p:ext uri="{BB962C8B-B14F-4D97-AF65-F5344CB8AC3E}">
        <p14:creationId xmlns:p14="http://schemas.microsoft.com/office/powerpoint/2010/main" val="2809185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500" fill="hold"/>
                                        <p:tgtEl>
                                          <p:spTgt spid="21"/>
                                        </p:tgtEl>
                                        <p:attrNameLst>
                                          <p:attrName>ppt_x</p:attrName>
                                        </p:attrNameLst>
                                      </p:cBhvr>
                                      <p:tavLst>
                                        <p:tav tm="0">
                                          <p:val>
                                            <p:strVal val="#ppt_x"/>
                                          </p:val>
                                        </p:tav>
                                        <p:tav tm="100000">
                                          <p:val>
                                            <p:strVal val="#ppt_x"/>
                                          </p:val>
                                        </p:tav>
                                      </p:tavLst>
                                    </p:anim>
                                    <p:anim calcmode="lin" valueType="num">
                                      <p:cBhvr additive="base">
                                        <p:cTn id="4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4"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591DD29-1922-7C27-4279-5C2FF3A553F5}"/>
              </a:ext>
            </a:extLst>
          </p:cNvPr>
          <p:cNvSpPr txBox="1"/>
          <p:nvPr/>
        </p:nvSpPr>
        <p:spPr>
          <a:xfrm>
            <a:off x="314325" y="1081048"/>
            <a:ext cx="11511914" cy="923330"/>
          </a:xfrm>
          <a:prstGeom prst="rect">
            <a:avLst/>
          </a:prstGeom>
          <a:noFill/>
        </p:spPr>
        <p:txBody>
          <a:bodyPr wrap="square">
            <a:spAutoFit/>
          </a:bodyPr>
          <a:lstStyle/>
          <a:p>
            <a:r>
              <a:rPr lang="en-US" sz="1800" dirty="0" err="1">
                <a:solidFill>
                  <a:schemeClr val="bg1"/>
                </a:solidFill>
                <a:effectLst/>
                <a:latin typeface="Times New Roman" panose="02020603050405020304" pitchFamily="18" charset="0"/>
                <a:ea typeface="Calibri" panose="020F0502020204030204" pitchFamily="34" charset="0"/>
              </a:rPr>
              <a:t>Tài</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khoản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định</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danh</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điện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tử</a:t>
            </a:r>
            <a:r>
              <a:rPr lang="en-US" sz="1800" dirty="0">
                <a:solidFill>
                  <a:schemeClr val="bg1"/>
                </a:solidFill>
                <a:effectLst/>
                <a:latin typeface="Times New Roman" panose="02020603050405020304" pitchFamily="18" charset="0"/>
                <a:ea typeface="Calibri" panose="020F0502020204030204" pitchFamily="34" charset="0"/>
              </a:rPr>
              <a:t> bao </a:t>
            </a:r>
            <a:r>
              <a:rPr lang="en-US" sz="1800" dirty="0" err="1">
                <a:solidFill>
                  <a:schemeClr val="bg1"/>
                </a:solidFill>
                <a:effectLst/>
                <a:latin typeface="Times New Roman" panose="02020603050405020304" pitchFamily="18" charset="0"/>
                <a:ea typeface="Calibri" panose="020F0502020204030204" pitchFamily="34" charset="0"/>
              </a:rPr>
              <a:t>gồm</a:t>
            </a:r>
            <a:r>
              <a:rPr lang="en-US" sz="1800" dirty="0">
                <a:solidFill>
                  <a:schemeClr val="bg1"/>
                </a:solidFill>
                <a:effectLst/>
                <a:latin typeface="Times New Roman" panose="02020603050405020304" pitchFamily="18" charset="0"/>
                <a:ea typeface="Calibri" panose="020F0502020204030204" pitchFamily="34" charset="0"/>
              </a:rPr>
              <a:t> 2 </a:t>
            </a:r>
            <a:r>
              <a:rPr lang="en-US" sz="1800" dirty="0" err="1">
                <a:solidFill>
                  <a:schemeClr val="bg1"/>
                </a:solidFill>
                <a:effectLst/>
                <a:latin typeface="Times New Roman" panose="02020603050405020304" pitchFamily="18" charset="0"/>
                <a:ea typeface="Calibri" panose="020F0502020204030204" pitchFamily="34" charset="0"/>
              </a:rPr>
              <a:t>mức</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độ</a:t>
            </a:r>
            <a:r>
              <a:rPr lang="en-US" dirty="0">
                <a:solidFill>
                  <a:schemeClr val="bg1"/>
                </a:solidFill>
                <a:latin typeface="Times New Roman" panose="02020603050405020304" pitchFamily="18" charset="0"/>
                <a:ea typeface="Calibri" panose="020F0502020204030204" pitchFamily="34" charset="0"/>
              </a:rPr>
              <a:t>.</a:t>
            </a:r>
          </a:p>
          <a:p>
            <a:r>
              <a:rPr lang="en-US" dirty="0" err="1">
                <a:solidFill>
                  <a:schemeClr val="bg1"/>
                </a:solidFill>
                <a:latin typeface="Times New Roman" panose="02020603050405020304" pitchFamily="18" charset="0"/>
                <a:ea typeface="Calibri" panose="020F0502020204030204" pitchFamily="34" charset="0"/>
              </a:rPr>
              <a:t>Tùy</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thuộc</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vào</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mức</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độ</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mà</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công</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dân</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đã</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được</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đăng</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ký</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kích</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hoạt</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tài</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khoản</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định</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danh</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điện</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tử</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công</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dân</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sẽ</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được</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hưởng</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các</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tiện</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ích</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khác</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nhau</a:t>
            </a:r>
            <a:r>
              <a:rPr lang="en-US" dirty="0">
                <a:solidFill>
                  <a:schemeClr val="bg1"/>
                </a:solidFill>
                <a:latin typeface="Times New Roman" panose="02020603050405020304" pitchFamily="18" charset="0"/>
                <a:ea typeface="Calibri" panose="020F0502020204030204" pitchFamily="34" charset="0"/>
              </a:rPr>
              <a:t>.</a:t>
            </a:r>
            <a:endParaRPr lang="en-US" dirty="0">
              <a:solidFill>
                <a:schemeClr val="bg1"/>
              </a:solidFill>
            </a:endParaRPr>
          </a:p>
        </p:txBody>
      </p:sp>
      <p:cxnSp>
        <p:nvCxnSpPr>
          <p:cNvPr id="10" name="Straight Connector 9">
            <a:extLst>
              <a:ext uri="{FF2B5EF4-FFF2-40B4-BE49-F238E27FC236}">
                <a16:creationId xmlns:a16="http://schemas.microsoft.com/office/drawing/2014/main" id="{4A8E1B31-2017-249E-3410-3F6F61BD655D}"/>
              </a:ext>
            </a:extLst>
          </p:cNvPr>
          <p:cNvCxnSpPr>
            <a:cxnSpLocks/>
          </p:cNvCxnSpPr>
          <p:nvPr/>
        </p:nvCxnSpPr>
        <p:spPr>
          <a:xfrm>
            <a:off x="6016752" y="2371725"/>
            <a:ext cx="0" cy="4533900"/>
          </a:xfrm>
          <a:prstGeom prst="line">
            <a:avLst/>
          </a:prstGeom>
          <a:ln w="19050">
            <a:solidFill>
              <a:schemeClr val="bg1"/>
            </a:solidFill>
            <a:prstDash val="dash"/>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32C21E38-52E2-F6E6-386B-0CD478B8C81C}"/>
              </a:ext>
            </a:extLst>
          </p:cNvPr>
          <p:cNvCxnSpPr>
            <a:cxnSpLocks/>
          </p:cNvCxnSpPr>
          <p:nvPr/>
        </p:nvCxnSpPr>
        <p:spPr>
          <a:xfrm>
            <a:off x="6016752" y="2371725"/>
            <a:ext cx="6168105" cy="0"/>
          </a:xfrm>
          <a:prstGeom prst="line">
            <a:avLst/>
          </a:prstGeom>
          <a:ln w="19050">
            <a:solidFill>
              <a:schemeClr val="bg1"/>
            </a:solidFill>
            <a:prstDash val="dash"/>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223E7BFA-4C71-49D7-E6DB-E03B6E714268}"/>
              </a:ext>
            </a:extLst>
          </p:cNvPr>
          <p:cNvCxnSpPr>
            <a:cxnSpLocks/>
          </p:cNvCxnSpPr>
          <p:nvPr/>
        </p:nvCxnSpPr>
        <p:spPr>
          <a:xfrm>
            <a:off x="4761" y="2371725"/>
            <a:ext cx="6011991" cy="0"/>
          </a:xfrm>
          <a:prstGeom prst="line">
            <a:avLst/>
          </a:prstGeom>
          <a:ln w="19050">
            <a:solidFill>
              <a:schemeClr val="bg1"/>
            </a:solidFill>
            <a:prstDash val="dash"/>
          </a:ln>
        </p:spPr>
        <p:style>
          <a:lnRef idx="1">
            <a:schemeClr val="dk1"/>
          </a:lnRef>
          <a:fillRef idx="0">
            <a:schemeClr val="dk1"/>
          </a:fillRef>
          <a:effectRef idx="0">
            <a:schemeClr val="dk1"/>
          </a:effectRef>
          <a:fontRef idx="minor">
            <a:schemeClr val="tx1"/>
          </a:fontRef>
        </p:style>
      </p:cxnSp>
      <p:sp>
        <p:nvSpPr>
          <p:cNvPr id="19" name="Hexagon 18">
            <a:extLst>
              <a:ext uri="{FF2B5EF4-FFF2-40B4-BE49-F238E27FC236}">
                <a16:creationId xmlns:a16="http://schemas.microsoft.com/office/drawing/2014/main" id="{BF5E27DB-C26F-83D8-6757-989816193ADA}"/>
              </a:ext>
            </a:extLst>
          </p:cNvPr>
          <p:cNvSpPr/>
          <p:nvPr/>
        </p:nvSpPr>
        <p:spPr>
          <a:xfrm>
            <a:off x="1760703" y="2084984"/>
            <a:ext cx="2067586" cy="573482"/>
          </a:xfrm>
          <a:prstGeom prst="hexagon">
            <a:avLst/>
          </a:prstGeom>
          <a:solidFill>
            <a:srgbClr val="C00000"/>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300">
                <a:solidFill>
                  <a:schemeClr val="bg1"/>
                </a:solidFill>
                <a:latin typeface="SF Pro Display" pitchFamily="50" charset="0"/>
                <a:ea typeface="SF Pro Display" pitchFamily="50" charset="0"/>
                <a:cs typeface="SF Pro Display" pitchFamily="50" charset="0"/>
              </a:rPr>
              <a:t>MỨC ĐỘ 1</a:t>
            </a:r>
            <a:endParaRPr lang="en-US" b="1" spc="300" dirty="0">
              <a:solidFill>
                <a:schemeClr val="bg1"/>
              </a:solidFill>
              <a:latin typeface="SF Pro Display" pitchFamily="50" charset="0"/>
              <a:ea typeface="SF Pro Display" pitchFamily="50" charset="0"/>
              <a:cs typeface="SF Pro Display" pitchFamily="50" charset="0"/>
            </a:endParaRPr>
          </a:p>
        </p:txBody>
      </p:sp>
      <p:sp>
        <p:nvSpPr>
          <p:cNvPr id="20" name="Hexagon 19">
            <a:extLst>
              <a:ext uri="{FF2B5EF4-FFF2-40B4-BE49-F238E27FC236}">
                <a16:creationId xmlns:a16="http://schemas.microsoft.com/office/drawing/2014/main" id="{8481D4E4-F1AC-F86A-B4B7-EFAA1414FD03}"/>
              </a:ext>
            </a:extLst>
          </p:cNvPr>
          <p:cNvSpPr/>
          <p:nvPr/>
        </p:nvSpPr>
        <p:spPr>
          <a:xfrm>
            <a:off x="8322083" y="2084984"/>
            <a:ext cx="2067586" cy="573482"/>
          </a:xfrm>
          <a:prstGeom prst="hexagon">
            <a:avLst/>
          </a:prstGeom>
          <a:solidFill>
            <a:srgbClr val="C00000"/>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300">
                <a:solidFill>
                  <a:srgbClr val="FFFF00"/>
                </a:solidFill>
                <a:latin typeface="SF Pro Display" pitchFamily="50" charset="0"/>
                <a:ea typeface="SF Pro Display" pitchFamily="50" charset="0"/>
                <a:cs typeface="SF Pro Display" pitchFamily="50" charset="0"/>
              </a:rPr>
              <a:t>MỨC ĐỘ 2</a:t>
            </a:r>
          </a:p>
        </p:txBody>
      </p:sp>
      <p:sp>
        <p:nvSpPr>
          <p:cNvPr id="23" name="TextBox 22">
            <a:extLst>
              <a:ext uri="{FF2B5EF4-FFF2-40B4-BE49-F238E27FC236}">
                <a16:creationId xmlns:a16="http://schemas.microsoft.com/office/drawing/2014/main" id="{6C4C92CD-21C3-9AB8-C73F-D1ACCBEE092A}"/>
              </a:ext>
            </a:extLst>
          </p:cNvPr>
          <p:cNvSpPr txBox="1"/>
          <p:nvPr/>
        </p:nvSpPr>
        <p:spPr>
          <a:xfrm>
            <a:off x="242857" y="5911877"/>
            <a:ext cx="5528071" cy="923330"/>
          </a:xfrm>
          <a:prstGeom prst="rect">
            <a:avLst/>
          </a:prstGeom>
          <a:noFill/>
        </p:spPr>
        <p:txBody>
          <a:bodyPr wrap="square">
            <a:spAutoFit/>
          </a:bodyPr>
          <a:lstStyle/>
          <a:p>
            <a:pPr indent="457200" algn="just"/>
            <a:r>
              <a:rPr lang="en-US" sz="1800" dirty="0" err="1">
                <a:solidFill>
                  <a:schemeClr val="bg1"/>
                </a:solidFill>
                <a:effectLst/>
                <a:latin typeface="Times New Roman" panose="02020603050405020304" pitchFamily="18" charset="0"/>
                <a:ea typeface="Calibri" panose="020F0502020204030204" pitchFamily="34" charset="0"/>
              </a:rPr>
              <a:t>Người</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dân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có</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thể</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tự</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đăng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ký</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tài</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khoản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định</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danh</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mức</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độ</a:t>
            </a:r>
            <a:r>
              <a:rPr lang="en-US" sz="1800" dirty="0">
                <a:solidFill>
                  <a:schemeClr val="bg1"/>
                </a:solidFill>
                <a:effectLst/>
                <a:latin typeface="Times New Roman" panose="02020603050405020304" pitchFamily="18" charset="0"/>
                <a:ea typeface="Calibri" panose="020F0502020204030204" pitchFamily="34" charset="0"/>
              </a:rPr>
              <a:t> 1 </a:t>
            </a:r>
            <a:r>
              <a:rPr lang="en-US" sz="1800" dirty="0" err="1">
                <a:solidFill>
                  <a:schemeClr val="bg1"/>
                </a:solidFill>
                <a:effectLst/>
                <a:latin typeface="Times New Roman" panose="02020603050405020304" pitchFamily="18" charset="0"/>
                <a:ea typeface="Calibri" panose="020F0502020204030204" pitchFamily="34" charset="0"/>
              </a:rPr>
              <a:t>thông</a:t>
            </a:r>
            <a:r>
              <a:rPr lang="en-US" sz="1800" dirty="0">
                <a:solidFill>
                  <a:schemeClr val="bg1"/>
                </a:solidFill>
                <a:effectLst/>
                <a:latin typeface="Times New Roman" panose="02020603050405020304" pitchFamily="18" charset="0"/>
                <a:ea typeface="Calibri" panose="020F0502020204030204" pitchFamily="34" charset="0"/>
              </a:rPr>
              <a:t> qua </a:t>
            </a:r>
            <a:r>
              <a:rPr lang="en-US" sz="1800" dirty="0" err="1">
                <a:solidFill>
                  <a:schemeClr val="bg1"/>
                </a:solidFill>
                <a:effectLst/>
                <a:latin typeface="Times New Roman" panose="02020603050405020304" pitchFamily="18" charset="0"/>
                <a:ea typeface="Calibri" panose="020F0502020204030204" pitchFamily="34" charset="0"/>
              </a:rPr>
              <a:t>ứng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dụng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VNeID</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bằng</a:t>
            </a:r>
            <a:r>
              <a:rPr lang="en-US" dirty="0">
                <a:solidFill>
                  <a:schemeClr val="bg1"/>
                </a:solidFill>
                <a:latin typeface="Times New Roman" panose="02020603050405020304" pitchFamily="18" charset="0"/>
                <a:ea typeface="Calibri" panose="020F0502020204030204" pitchFamily="34" charset="0"/>
              </a:rPr>
              <a:t> CCCD </a:t>
            </a:r>
            <a:r>
              <a:rPr lang="en-US" dirty="0" err="1">
                <a:solidFill>
                  <a:schemeClr val="bg1"/>
                </a:solidFill>
                <a:latin typeface="Times New Roman" panose="02020603050405020304" pitchFamily="18" charset="0"/>
                <a:ea typeface="Calibri" panose="020F0502020204030204" pitchFamily="34" charset="0"/>
              </a:rPr>
              <a:t>có</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gắn</a:t>
            </a:r>
            <a:r>
              <a:rPr lang="en-US" dirty="0">
                <a:solidFill>
                  <a:schemeClr val="bg1"/>
                </a:solidFill>
                <a:latin typeface="Times New Roman" panose="02020603050405020304" pitchFamily="18" charset="0"/>
                <a:ea typeface="Calibri" panose="020F0502020204030204" pitchFamily="34" charset="0"/>
              </a:rPr>
              <a:t> chip</a:t>
            </a:r>
            <a:endParaRPr lang="en-US" dirty="0">
              <a:solidFill>
                <a:schemeClr val="bg1"/>
              </a:solidFill>
            </a:endParaRPr>
          </a:p>
        </p:txBody>
      </p:sp>
      <p:sp>
        <p:nvSpPr>
          <p:cNvPr id="25" name="TextBox 24">
            <a:extLst>
              <a:ext uri="{FF2B5EF4-FFF2-40B4-BE49-F238E27FC236}">
                <a16:creationId xmlns:a16="http://schemas.microsoft.com/office/drawing/2014/main" id="{F68BC35E-39CF-1014-4D38-AEF316E74EEF}"/>
              </a:ext>
            </a:extLst>
          </p:cNvPr>
          <p:cNvSpPr txBox="1"/>
          <p:nvPr/>
        </p:nvSpPr>
        <p:spPr>
          <a:xfrm>
            <a:off x="131949" y="2961520"/>
            <a:ext cx="4051498" cy="369332"/>
          </a:xfrm>
          <a:prstGeom prst="rect">
            <a:avLst/>
          </a:prstGeom>
          <a:noFill/>
        </p:spPr>
        <p:txBody>
          <a:bodyPr wrap="square">
            <a:spAutoFit/>
          </a:bodyPr>
          <a:lstStyle/>
          <a:p>
            <a:pPr indent="457200" algn="just"/>
            <a:r>
              <a:rPr lang="en-US" dirty="0" err="1">
                <a:solidFill>
                  <a:schemeClr val="bg1"/>
                </a:solidFill>
                <a:latin typeface="Times New Roman" panose="02020603050405020304" pitchFamily="18" charset="0"/>
              </a:rPr>
              <a:t>Sử</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dụng</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được</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một</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số</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tính</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năng</a:t>
            </a:r>
            <a:r>
              <a:rPr lang="en-US" dirty="0">
                <a:solidFill>
                  <a:schemeClr val="bg1"/>
                </a:solidFill>
                <a:latin typeface="Times New Roman" panose="02020603050405020304" pitchFamily="18" charset="0"/>
              </a:rPr>
              <a:t>:</a:t>
            </a:r>
            <a:endParaRPr lang="en-US" dirty="0">
              <a:solidFill>
                <a:schemeClr val="bg1"/>
              </a:solidFill>
            </a:endParaRPr>
          </a:p>
        </p:txBody>
      </p:sp>
      <p:sp>
        <p:nvSpPr>
          <p:cNvPr id="26" name="Diamond 25">
            <a:extLst>
              <a:ext uri="{FF2B5EF4-FFF2-40B4-BE49-F238E27FC236}">
                <a16:creationId xmlns:a16="http://schemas.microsoft.com/office/drawing/2014/main" id="{32B1364E-EE03-EA64-F781-774E095FA50C}"/>
              </a:ext>
            </a:extLst>
          </p:cNvPr>
          <p:cNvSpPr/>
          <p:nvPr/>
        </p:nvSpPr>
        <p:spPr>
          <a:xfrm>
            <a:off x="259345" y="3024505"/>
            <a:ext cx="228600" cy="228600"/>
          </a:xfrm>
          <a:prstGeom prst="diamon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98EEF4A9-53B7-B13C-89FE-2720173C9E45}"/>
              </a:ext>
            </a:extLst>
          </p:cNvPr>
          <p:cNvPicPr>
            <a:picLocks noChangeAspect="1"/>
          </p:cNvPicPr>
          <p:nvPr/>
        </p:nvPicPr>
        <p:blipFill rotWithShape="1">
          <a:blip r:embed="rId2">
            <a:extLst>
              <a:ext uri="{28A0092B-C50C-407E-A947-70E740481C1C}">
                <a14:useLocalDpi xmlns:a14="http://schemas.microsoft.com/office/drawing/2010/main" val="0"/>
              </a:ext>
            </a:extLst>
          </a:blip>
          <a:srcRect l="602" t="4747" r="50000" b="3124"/>
          <a:stretch/>
        </p:blipFill>
        <p:spPr>
          <a:xfrm>
            <a:off x="4249314" y="2680708"/>
            <a:ext cx="1544343" cy="3089390"/>
          </a:xfrm>
          <a:prstGeom prst="rect">
            <a:avLst/>
          </a:prstGeom>
        </p:spPr>
      </p:pic>
      <p:sp>
        <p:nvSpPr>
          <p:cNvPr id="30" name="TextBox 29">
            <a:extLst>
              <a:ext uri="{FF2B5EF4-FFF2-40B4-BE49-F238E27FC236}">
                <a16:creationId xmlns:a16="http://schemas.microsoft.com/office/drawing/2014/main" id="{7BB00938-7993-A8A9-F3DD-E4562E1EC7F7}"/>
              </a:ext>
            </a:extLst>
          </p:cNvPr>
          <p:cNvSpPr txBox="1"/>
          <p:nvPr/>
        </p:nvSpPr>
        <p:spPr>
          <a:xfrm>
            <a:off x="630473" y="3730389"/>
            <a:ext cx="3335734" cy="369332"/>
          </a:xfrm>
          <a:prstGeom prst="rect">
            <a:avLst/>
          </a:prstGeom>
          <a:noFill/>
        </p:spPr>
        <p:txBody>
          <a:bodyPr wrap="square">
            <a:spAutoFit/>
          </a:bodyPr>
          <a:lstStyle/>
          <a:p>
            <a:pPr algn="just"/>
            <a:r>
              <a:rPr lang="en-US" dirty="0" err="1">
                <a:solidFill>
                  <a:schemeClr val="bg1"/>
                </a:solidFill>
                <a:latin typeface="Times New Roman" panose="02020603050405020304" pitchFamily="18" charset="0"/>
              </a:rPr>
              <a:t>Kiến</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nghị</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phản</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ánh</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về</a:t>
            </a:r>
            <a:r>
              <a:rPr lang="en-US" dirty="0">
                <a:solidFill>
                  <a:schemeClr val="bg1"/>
                </a:solidFill>
                <a:latin typeface="Times New Roman" panose="02020603050405020304" pitchFamily="18" charset="0"/>
              </a:rPr>
              <a:t> ANTT</a:t>
            </a:r>
            <a:endParaRPr lang="en-US" dirty="0">
              <a:solidFill>
                <a:schemeClr val="bg1"/>
              </a:solidFill>
            </a:endParaRPr>
          </a:p>
        </p:txBody>
      </p:sp>
      <p:sp>
        <p:nvSpPr>
          <p:cNvPr id="31" name="TextBox 30">
            <a:extLst>
              <a:ext uri="{FF2B5EF4-FFF2-40B4-BE49-F238E27FC236}">
                <a16:creationId xmlns:a16="http://schemas.microsoft.com/office/drawing/2014/main" id="{CDBC7F69-EFCD-0CBD-A7DA-3D6D96B09085}"/>
              </a:ext>
            </a:extLst>
          </p:cNvPr>
          <p:cNvSpPr txBox="1"/>
          <p:nvPr/>
        </p:nvSpPr>
        <p:spPr>
          <a:xfrm>
            <a:off x="674314" y="4143083"/>
            <a:ext cx="3430185" cy="646331"/>
          </a:xfrm>
          <a:prstGeom prst="rect">
            <a:avLst/>
          </a:prstGeom>
          <a:noFill/>
        </p:spPr>
        <p:txBody>
          <a:bodyPr wrap="square">
            <a:spAutoFit/>
          </a:bodyPr>
          <a:lstStyle/>
          <a:p>
            <a:pPr algn="just"/>
            <a:r>
              <a:rPr lang="en-US" dirty="0" err="1">
                <a:solidFill>
                  <a:schemeClr val="bg1"/>
                </a:solidFill>
                <a:latin typeface="Times New Roman" panose="02020603050405020304" pitchFamily="18" charset="0"/>
              </a:rPr>
              <a:t>Đăng</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nhập</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vào</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Cổng</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dịch</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vụ</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công</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để</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giải</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quyết</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thủ</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tục</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hành</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chính</a:t>
            </a:r>
            <a:endParaRPr lang="en-US" dirty="0">
              <a:solidFill>
                <a:schemeClr val="bg1"/>
              </a:solidFill>
            </a:endParaRPr>
          </a:p>
        </p:txBody>
      </p:sp>
      <p:sp>
        <p:nvSpPr>
          <p:cNvPr id="32" name="TextBox 31">
            <a:extLst>
              <a:ext uri="{FF2B5EF4-FFF2-40B4-BE49-F238E27FC236}">
                <a16:creationId xmlns:a16="http://schemas.microsoft.com/office/drawing/2014/main" id="{7101CD90-A4B2-1695-B0A9-74B07C7E2823}"/>
              </a:ext>
            </a:extLst>
          </p:cNvPr>
          <p:cNvSpPr txBox="1"/>
          <p:nvPr/>
        </p:nvSpPr>
        <p:spPr>
          <a:xfrm>
            <a:off x="660615" y="4959515"/>
            <a:ext cx="3335734" cy="646331"/>
          </a:xfrm>
          <a:prstGeom prst="rect">
            <a:avLst/>
          </a:prstGeom>
          <a:noFill/>
        </p:spPr>
        <p:txBody>
          <a:bodyPr wrap="square">
            <a:spAutoFit/>
          </a:bodyPr>
          <a:lstStyle/>
          <a:p>
            <a:pPr algn="just"/>
            <a:r>
              <a:rPr lang="en-US">
                <a:solidFill>
                  <a:schemeClr val="bg1"/>
                </a:solidFill>
                <a:latin typeface="Times New Roman" panose="02020603050405020304" pitchFamily="18" charset="0"/>
              </a:rPr>
              <a:t>Phòng chống dịch: khai báo y tế, thông tin tiêm chủng, …</a:t>
            </a:r>
            <a:endParaRPr lang="en-US">
              <a:solidFill>
                <a:schemeClr val="bg1"/>
              </a:solidFill>
            </a:endParaRPr>
          </a:p>
        </p:txBody>
      </p:sp>
      <p:grpSp>
        <p:nvGrpSpPr>
          <p:cNvPr id="37" name="Group 36">
            <a:extLst>
              <a:ext uri="{FF2B5EF4-FFF2-40B4-BE49-F238E27FC236}">
                <a16:creationId xmlns:a16="http://schemas.microsoft.com/office/drawing/2014/main" id="{8995376C-16EC-A4DB-079E-6A611E9FC666}"/>
              </a:ext>
            </a:extLst>
          </p:cNvPr>
          <p:cNvGrpSpPr/>
          <p:nvPr/>
        </p:nvGrpSpPr>
        <p:grpSpPr>
          <a:xfrm>
            <a:off x="520300" y="3346642"/>
            <a:ext cx="2174131" cy="369332"/>
            <a:chOff x="814298" y="3928579"/>
            <a:chExt cx="2113052" cy="369332"/>
          </a:xfrm>
        </p:grpSpPr>
        <p:sp>
          <p:nvSpPr>
            <p:cNvPr id="29" name="TextBox 28">
              <a:extLst>
                <a:ext uri="{FF2B5EF4-FFF2-40B4-BE49-F238E27FC236}">
                  <a16:creationId xmlns:a16="http://schemas.microsoft.com/office/drawing/2014/main" id="{C8D5E181-9BB5-1478-E209-18D4C57C4FFA}"/>
                </a:ext>
              </a:extLst>
            </p:cNvPr>
            <p:cNvSpPr txBox="1"/>
            <p:nvPr/>
          </p:nvSpPr>
          <p:spPr>
            <a:xfrm>
              <a:off x="983065" y="3928579"/>
              <a:ext cx="1944285" cy="369332"/>
            </a:xfrm>
            <a:prstGeom prst="rect">
              <a:avLst/>
            </a:prstGeom>
            <a:noFill/>
          </p:spPr>
          <p:txBody>
            <a:bodyPr wrap="square">
              <a:spAutoFit/>
            </a:bodyPr>
            <a:lstStyle/>
            <a:p>
              <a:pPr algn="just"/>
              <a:r>
                <a:rPr lang="en-US" dirty="0" err="1">
                  <a:solidFill>
                    <a:schemeClr val="bg1"/>
                  </a:solidFill>
                  <a:latin typeface="Times New Roman" panose="02020603050405020304" pitchFamily="18" charset="0"/>
                </a:rPr>
                <a:t>Thông</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báo</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lưu</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trú</a:t>
              </a:r>
              <a:endParaRPr lang="en-US" dirty="0">
                <a:solidFill>
                  <a:schemeClr val="bg1"/>
                </a:solidFill>
              </a:endParaRPr>
            </a:p>
          </p:txBody>
        </p:sp>
        <p:sp>
          <p:nvSpPr>
            <p:cNvPr id="33" name="Oval 32">
              <a:extLst>
                <a:ext uri="{FF2B5EF4-FFF2-40B4-BE49-F238E27FC236}">
                  <a16:creationId xmlns:a16="http://schemas.microsoft.com/office/drawing/2014/main" id="{98459972-3284-A061-4D1A-642E245D4F6B}"/>
                </a:ext>
              </a:extLst>
            </p:cNvPr>
            <p:cNvSpPr/>
            <p:nvPr/>
          </p:nvSpPr>
          <p:spPr>
            <a:xfrm>
              <a:off x="814298" y="4054568"/>
              <a:ext cx="133350" cy="1333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Oval 33">
            <a:extLst>
              <a:ext uri="{FF2B5EF4-FFF2-40B4-BE49-F238E27FC236}">
                <a16:creationId xmlns:a16="http://schemas.microsoft.com/office/drawing/2014/main" id="{00D685B8-8D58-7906-E6F3-3E6CE5378AFA}"/>
              </a:ext>
            </a:extLst>
          </p:cNvPr>
          <p:cNvSpPr/>
          <p:nvPr/>
        </p:nvSpPr>
        <p:spPr>
          <a:xfrm>
            <a:off x="520300" y="3874649"/>
            <a:ext cx="133350" cy="1333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73BAED0B-7692-0BEE-05EA-11C398F7D491}"/>
              </a:ext>
            </a:extLst>
          </p:cNvPr>
          <p:cNvSpPr/>
          <p:nvPr/>
        </p:nvSpPr>
        <p:spPr>
          <a:xfrm>
            <a:off x="510214" y="4399573"/>
            <a:ext cx="133350" cy="1333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323B48BA-6513-F589-2AD4-592471AE5B3B}"/>
              </a:ext>
            </a:extLst>
          </p:cNvPr>
          <p:cNvSpPr/>
          <p:nvPr/>
        </p:nvSpPr>
        <p:spPr>
          <a:xfrm>
            <a:off x="502461" y="5195497"/>
            <a:ext cx="133350" cy="1333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1D0C03A5-1A5B-BFC9-D781-FF5B2B3FE39D}"/>
              </a:ext>
            </a:extLst>
          </p:cNvPr>
          <p:cNvSpPr txBox="1"/>
          <p:nvPr/>
        </p:nvSpPr>
        <p:spPr>
          <a:xfrm>
            <a:off x="6096000" y="5933493"/>
            <a:ext cx="5989769" cy="646331"/>
          </a:xfrm>
          <a:prstGeom prst="rect">
            <a:avLst/>
          </a:prstGeom>
          <a:noFill/>
        </p:spPr>
        <p:txBody>
          <a:bodyPr wrap="square">
            <a:spAutoFit/>
          </a:bodyPr>
          <a:lstStyle/>
          <a:p>
            <a:pPr indent="342900" algn="just"/>
            <a:r>
              <a:rPr lang="en-US" sz="1800" dirty="0" err="1">
                <a:solidFill>
                  <a:schemeClr val="bg1"/>
                </a:solidFill>
                <a:effectLst/>
                <a:latin typeface="Times New Roman" panose="02020603050405020304" pitchFamily="18" charset="0"/>
                <a:ea typeface="Calibri" panose="020F0502020204030204" pitchFamily="34" charset="0"/>
              </a:rPr>
              <a:t>Người</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dân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bắt</a:t>
            </a:r>
            <a:r>
              <a:rPr lang="en-US" sz="1800"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buộc</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phải</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đến</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cơ</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quan</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Công</a:t>
            </a:r>
            <a:r>
              <a:rPr lang="en-US" dirty="0">
                <a:solidFill>
                  <a:schemeClr val="bg1"/>
                </a:solidFill>
                <a:latin typeface="Times New Roman" panose="02020603050405020304" pitchFamily="18" charset="0"/>
                <a:ea typeface="Calibri" panose="020F0502020204030204" pitchFamily="34" charset="0"/>
              </a:rPr>
              <a:t> an </a:t>
            </a:r>
            <a:r>
              <a:rPr lang="en-US" dirty="0" err="1">
                <a:solidFill>
                  <a:schemeClr val="bg1"/>
                </a:solidFill>
                <a:latin typeface="Times New Roman" panose="02020603050405020304" pitchFamily="18" charset="0"/>
                <a:ea typeface="Calibri" panose="020F0502020204030204" pitchFamily="34" charset="0"/>
              </a:rPr>
              <a:t>để</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thu</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nhận</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hồ</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sơ</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đăng</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ký</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tài</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khoản</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định</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danh</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mức</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độ</a:t>
            </a:r>
            <a:r>
              <a:rPr lang="en-US" dirty="0">
                <a:solidFill>
                  <a:schemeClr val="bg1"/>
                </a:solidFill>
                <a:latin typeface="Times New Roman" panose="02020603050405020304" pitchFamily="18" charset="0"/>
                <a:ea typeface="Calibri" panose="020F0502020204030204" pitchFamily="34" charset="0"/>
              </a:rPr>
              <a:t> 2.</a:t>
            </a:r>
            <a:endParaRPr lang="en-US" dirty="0">
              <a:solidFill>
                <a:schemeClr val="bg1"/>
              </a:solidFill>
            </a:endParaRPr>
          </a:p>
        </p:txBody>
      </p:sp>
      <p:sp>
        <p:nvSpPr>
          <p:cNvPr id="41" name="Diamond 40">
            <a:extLst>
              <a:ext uri="{FF2B5EF4-FFF2-40B4-BE49-F238E27FC236}">
                <a16:creationId xmlns:a16="http://schemas.microsoft.com/office/drawing/2014/main" id="{BEC9695D-C33D-838C-6C03-3AB936CCDBCB}"/>
              </a:ext>
            </a:extLst>
          </p:cNvPr>
          <p:cNvSpPr/>
          <p:nvPr/>
        </p:nvSpPr>
        <p:spPr>
          <a:xfrm>
            <a:off x="7767029" y="3007139"/>
            <a:ext cx="228600" cy="228600"/>
          </a:xfrm>
          <a:prstGeom prst="diamon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63C6CBF6-23B5-E240-A131-E6FAFFD92655}"/>
              </a:ext>
            </a:extLst>
          </p:cNvPr>
          <p:cNvSpPr txBox="1"/>
          <p:nvPr/>
        </p:nvSpPr>
        <p:spPr>
          <a:xfrm>
            <a:off x="7639633" y="2929939"/>
            <a:ext cx="4420418" cy="646331"/>
          </a:xfrm>
          <a:prstGeom prst="rect">
            <a:avLst/>
          </a:prstGeom>
          <a:noFill/>
        </p:spPr>
        <p:txBody>
          <a:bodyPr wrap="square">
            <a:spAutoFit/>
          </a:bodyPr>
          <a:lstStyle/>
          <a:p>
            <a:pPr indent="342900" algn="just"/>
            <a:r>
              <a:rPr lang="en-US" dirty="0" err="1">
                <a:solidFill>
                  <a:schemeClr val="bg1"/>
                </a:solidFill>
                <a:latin typeface="Times New Roman" panose="02020603050405020304" pitchFamily="18" charset="0"/>
              </a:rPr>
              <a:t>Sử</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dụng</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được</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toàn</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bộ</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các</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tính</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năng</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của</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ứng</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dụng</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VNeID</a:t>
            </a:r>
            <a:endParaRPr lang="en-US" dirty="0">
              <a:solidFill>
                <a:schemeClr val="bg1"/>
              </a:solidFill>
            </a:endParaRPr>
          </a:p>
        </p:txBody>
      </p:sp>
      <p:pic>
        <p:nvPicPr>
          <p:cNvPr id="44" name="Picture 43">
            <a:extLst>
              <a:ext uri="{FF2B5EF4-FFF2-40B4-BE49-F238E27FC236}">
                <a16:creationId xmlns:a16="http://schemas.microsoft.com/office/drawing/2014/main" id="{581110A7-C490-4902-27EC-3BB006EE1D53}"/>
              </a:ext>
            </a:extLst>
          </p:cNvPr>
          <p:cNvPicPr>
            <a:picLocks noChangeAspect="1"/>
          </p:cNvPicPr>
          <p:nvPr/>
        </p:nvPicPr>
        <p:blipFill rotWithShape="1">
          <a:blip r:embed="rId2">
            <a:extLst>
              <a:ext uri="{28A0092B-C50C-407E-A947-70E740481C1C}">
                <a14:useLocalDpi xmlns:a14="http://schemas.microsoft.com/office/drawing/2010/main" val="0"/>
              </a:ext>
            </a:extLst>
          </a:blip>
          <a:srcRect l="50769" t="4139" b="1518"/>
          <a:stretch/>
        </p:blipFill>
        <p:spPr>
          <a:xfrm>
            <a:off x="6176799" y="2665015"/>
            <a:ext cx="1510648" cy="3105083"/>
          </a:xfrm>
          <a:prstGeom prst="rect">
            <a:avLst/>
          </a:prstGeom>
        </p:spPr>
      </p:pic>
      <p:sp>
        <p:nvSpPr>
          <p:cNvPr id="45" name="TextBox 44">
            <a:extLst>
              <a:ext uri="{FF2B5EF4-FFF2-40B4-BE49-F238E27FC236}">
                <a16:creationId xmlns:a16="http://schemas.microsoft.com/office/drawing/2014/main" id="{BE666181-35B8-1729-B0A9-472C62696C0F}"/>
              </a:ext>
            </a:extLst>
          </p:cNvPr>
          <p:cNvSpPr txBox="1"/>
          <p:nvPr/>
        </p:nvSpPr>
        <p:spPr>
          <a:xfrm>
            <a:off x="8202402" y="3565556"/>
            <a:ext cx="3963381" cy="646331"/>
          </a:xfrm>
          <a:prstGeom prst="rect">
            <a:avLst/>
          </a:prstGeom>
          <a:noFill/>
        </p:spPr>
        <p:txBody>
          <a:bodyPr wrap="square">
            <a:spAutoFit/>
          </a:bodyPr>
          <a:lstStyle/>
          <a:p>
            <a:pPr algn="just"/>
            <a:r>
              <a:rPr lang="en-US" dirty="0" err="1">
                <a:solidFill>
                  <a:schemeClr val="bg1"/>
                </a:solidFill>
                <a:latin typeface="Times New Roman" panose="02020603050405020304" pitchFamily="18" charset="0"/>
              </a:rPr>
              <a:t>Tích</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hợp</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hiển</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thị</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các</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loại</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giấy</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tờ</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giấy</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phép</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lái</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xe</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đăng</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ký</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xe</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bảo</a:t>
            </a:r>
            <a:r>
              <a:rPr lang="en-US" dirty="0">
                <a:solidFill>
                  <a:schemeClr val="bg1"/>
                </a:solidFill>
                <a:latin typeface="Times New Roman" panose="02020603050405020304" pitchFamily="18" charset="0"/>
              </a:rPr>
              <a:t> </a:t>
            </a:r>
            <a:r>
              <a:rPr lang="en-US" dirty="0" err="1">
                <a:solidFill>
                  <a:schemeClr val="bg1"/>
                </a:solidFill>
                <a:latin typeface="Times New Roman" panose="02020603050405020304" pitchFamily="18" charset="0"/>
              </a:rPr>
              <a:t>hiểm</a:t>
            </a:r>
            <a:r>
              <a:rPr lang="en-US" dirty="0">
                <a:solidFill>
                  <a:schemeClr val="bg1"/>
                </a:solidFill>
                <a:latin typeface="Times New Roman" panose="02020603050405020304" pitchFamily="18" charset="0"/>
              </a:rPr>
              <a:t> y </a:t>
            </a:r>
            <a:r>
              <a:rPr lang="en-US" dirty="0" err="1">
                <a:solidFill>
                  <a:schemeClr val="bg1"/>
                </a:solidFill>
                <a:latin typeface="Times New Roman" panose="02020603050405020304" pitchFamily="18" charset="0"/>
              </a:rPr>
              <a:t>tế</a:t>
            </a:r>
            <a:r>
              <a:rPr lang="en-US" dirty="0">
                <a:solidFill>
                  <a:schemeClr val="bg1"/>
                </a:solidFill>
                <a:latin typeface="Times New Roman" panose="02020603050405020304" pitchFamily="18" charset="0"/>
              </a:rPr>
              <a:t>...)</a:t>
            </a:r>
            <a:endParaRPr lang="en-US" dirty="0">
              <a:solidFill>
                <a:schemeClr val="bg1"/>
              </a:solidFill>
            </a:endParaRPr>
          </a:p>
        </p:txBody>
      </p:sp>
      <p:sp>
        <p:nvSpPr>
          <p:cNvPr id="46" name="Oval 45">
            <a:extLst>
              <a:ext uri="{FF2B5EF4-FFF2-40B4-BE49-F238E27FC236}">
                <a16:creationId xmlns:a16="http://schemas.microsoft.com/office/drawing/2014/main" id="{3EB94058-821F-9489-3D5A-5915D40A4396}"/>
              </a:ext>
            </a:extLst>
          </p:cNvPr>
          <p:cNvSpPr/>
          <p:nvPr/>
        </p:nvSpPr>
        <p:spPr>
          <a:xfrm>
            <a:off x="8038302" y="3822046"/>
            <a:ext cx="140792" cy="1333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ABF75392-1301-532C-696D-E5BF52DCBDD8}"/>
              </a:ext>
            </a:extLst>
          </p:cNvPr>
          <p:cNvSpPr txBox="1"/>
          <p:nvPr/>
        </p:nvSpPr>
        <p:spPr>
          <a:xfrm>
            <a:off x="8202402" y="4278367"/>
            <a:ext cx="4022511" cy="369332"/>
          </a:xfrm>
          <a:prstGeom prst="rect">
            <a:avLst/>
          </a:prstGeom>
          <a:noFill/>
        </p:spPr>
        <p:txBody>
          <a:bodyPr wrap="square">
            <a:spAutoFit/>
          </a:bodyPr>
          <a:lstStyle/>
          <a:p>
            <a:pPr algn="just"/>
            <a:r>
              <a:rPr lang="en-US" dirty="0" err="1">
                <a:solidFill>
                  <a:schemeClr val="bg1"/>
                </a:solidFill>
                <a:latin typeface="Times New Roman" panose="02020603050405020304" pitchFamily="18" charset="0"/>
              </a:rPr>
              <a:t>Xem</a:t>
            </a:r>
            <a:r>
              <a:rPr lang="en-US" dirty="0">
                <a:solidFill>
                  <a:schemeClr val="bg1"/>
                </a:solidFill>
                <a:latin typeface="Times New Roman" panose="02020603050405020304" pitchFamily="18" charset="0"/>
              </a:rPr>
              <a:t> </a:t>
            </a:r>
            <a:r>
              <a:rPr lang="en-US" err="1">
                <a:solidFill>
                  <a:schemeClr val="bg1"/>
                </a:solidFill>
                <a:latin typeface="Times New Roman" panose="02020603050405020304" pitchFamily="18" charset="0"/>
              </a:rPr>
              <a:t>thông</a:t>
            </a:r>
            <a:r>
              <a:rPr lang="en-US">
                <a:solidFill>
                  <a:schemeClr val="bg1"/>
                </a:solidFill>
                <a:latin typeface="Times New Roman" panose="02020603050405020304" pitchFamily="18" charset="0"/>
              </a:rPr>
              <a:t> tin về cư trú, </a:t>
            </a:r>
            <a:r>
              <a:rPr lang="en-US" dirty="0" err="1">
                <a:solidFill>
                  <a:schemeClr val="bg1"/>
                </a:solidFill>
                <a:latin typeface="Times New Roman" panose="02020603050405020304" pitchFamily="18" charset="0"/>
              </a:rPr>
              <a:t>hộ</a:t>
            </a:r>
            <a:r>
              <a:rPr lang="en-US" dirty="0">
                <a:solidFill>
                  <a:schemeClr val="bg1"/>
                </a:solidFill>
                <a:latin typeface="Times New Roman" panose="02020603050405020304" pitchFamily="18" charset="0"/>
              </a:rPr>
              <a:t> </a:t>
            </a:r>
            <a:r>
              <a:rPr lang="en-US" err="1">
                <a:solidFill>
                  <a:schemeClr val="bg1"/>
                </a:solidFill>
                <a:latin typeface="Times New Roman" panose="02020603050405020304" pitchFamily="18" charset="0"/>
              </a:rPr>
              <a:t>gia</a:t>
            </a:r>
            <a:r>
              <a:rPr lang="en-US">
                <a:solidFill>
                  <a:schemeClr val="bg1"/>
                </a:solidFill>
                <a:latin typeface="Times New Roman" panose="02020603050405020304" pitchFamily="18" charset="0"/>
              </a:rPr>
              <a:t> đình </a:t>
            </a:r>
            <a:endParaRPr lang="en-US" dirty="0">
              <a:solidFill>
                <a:schemeClr val="bg1"/>
              </a:solidFill>
            </a:endParaRPr>
          </a:p>
        </p:txBody>
      </p:sp>
      <p:sp>
        <p:nvSpPr>
          <p:cNvPr id="48" name="Oval 47">
            <a:extLst>
              <a:ext uri="{FF2B5EF4-FFF2-40B4-BE49-F238E27FC236}">
                <a16:creationId xmlns:a16="http://schemas.microsoft.com/office/drawing/2014/main" id="{5D850DDB-4858-2A8A-F52B-E06C621077C3}"/>
              </a:ext>
            </a:extLst>
          </p:cNvPr>
          <p:cNvSpPr/>
          <p:nvPr/>
        </p:nvSpPr>
        <p:spPr>
          <a:xfrm>
            <a:off x="8055393" y="4396358"/>
            <a:ext cx="140792" cy="1333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61C95856-FCDF-E115-8C02-BC43E2987028}"/>
              </a:ext>
            </a:extLst>
          </p:cNvPr>
          <p:cNvSpPr txBox="1"/>
          <p:nvPr/>
        </p:nvSpPr>
        <p:spPr>
          <a:xfrm>
            <a:off x="8179094" y="4714179"/>
            <a:ext cx="3963381" cy="1200329"/>
          </a:xfrm>
          <a:prstGeom prst="rect">
            <a:avLst/>
          </a:prstGeom>
          <a:noFill/>
        </p:spPr>
        <p:txBody>
          <a:bodyPr wrap="square">
            <a:spAutoFit/>
          </a:bodyPr>
          <a:lstStyle/>
          <a:p>
            <a:pPr algn="just"/>
            <a:r>
              <a:rPr lang="en-US" dirty="0">
                <a:solidFill>
                  <a:schemeClr val="bg1"/>
                </a:solidFill>
                <a:latin typeface="Times New Roman" panose="02020603050405020304" pitchFamily="18" charset="0"/>
              </a:rPr>
              <a:t>T</a:t>
            </a:r>
            <a:r>
              <a:rPr lang="vi-VN" dirty="0">
                <a:solidFill>
                  <a:schemeClr val="bg1"/>
                </a:solidFill>
                <a:latin typeface="Times New Roman" panose="02020603050405020304" pitchFamily="18" charset="0"/>
              </a:rPr>
              <a:t>hực hiện các giao dịch tài chính như thanh toán hóa đơn điện, nước, đóng bảo hiểm xã hội và bảo hiểm y tế, chuyển tiền... </a:t>
            </a:r>
            <a:endParaRPr lang="en-US" dirty="0">
              <a:solidFill>
                <a:schemeClr val="bg1"/>
              </a:solidFill>
            </a:endParaRPr>
          </a:p>
        </p:txBody>
      </p:sp>
      <p:sp>
        <p:nvSpPr>
          <p:cNvPr id="50" name="Oval 49">
            <a:extLst>
              <a:ext uri="{FF2B5EF4-FFF2-40B4-BE49-F238E27FC236}">
                <a16:creationId xmlns:a16="http://schemas.microsoft.com/office/drawing/2014/main" id="{3BFC299F-BC70-88B8-055E-4A773E988B50}"/>
              </a:ext>
            </a:extLst>
          </p:cNvPr>
          <p:cNvSpPr/>
          <p:nvPr/>
        </p:nvSpPr>
        <p:spPr>
          <a:xfrm>
            <a:off x="8055393" y="5149991"/>
            <a:ext cx="140792" cy="1333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2880A16E-DB5B-0E51-2CE1-64ACA9BED655}"/>
              </a:ext>
            </a:extLst>
          </p:cNvPr>
          <p:cNvSpPr txBox="1"/>
          <p:nvPr/>
        </p:nvSpPr>
        <p:spPr>
          <a:xfrm>
            <a:off x="314325" y="333375"/>
            <a:ext cx="9444830"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CHI TIẾT TIỆN ÍCH CỦA ỨNG DỤNG ĐỊNH DANH ĐIỆN TỬ (PHẦN MỀM </a:t>
            </a:r>
            <a:r>
              <a:rPr lang="en-US" b="1" spc="230" dirty="0" err="1">
                <a:solidFill>
                  <a:srgbClr val="FFFF00"/>
                </a:solidFill>
                <a:latin typeface="SF Pro Display" pitchFamily="50" charset="0"/>
                <a:ea typeface="SF Pro Display" pitchFamily="50" charset="0"/>
                <a:cs typeface="SF Pro Display" pitchFamily="50" charset="0"/>
              </a:rPr>
              <a:t>VNeID</a:t>
            </a:r>
            <a:r>
              <a:rPr lang="en-US" b="1" spc="230" dirty="0">
                <a:solidFill>
                  <a:srgbClr val="FFFF00"/>
                </a:solidFill>
                <a:latin typeface="SF Pro Display" pitchFamily="50" charset="0"/>
                <a:ea typeface="SF Pro Display" pitchFamily="50" charset="0"/>
                <a:cs typeface="SF Pro Display" pitchFamily="50" charset="0"/>
              </a:rPr>
              <a:t>)</a:t>
            </a:r>
          </a:p>
        </p:txBody>
      </p:sp>
    </p:spTree>
    <p:extLst>
      <p:ext uri="{BB962C8B-B14F-4D97-AF65-F5344CB8AC3E}">
        <p14:creationId xmlns:p14="http://schemas.microsoft.com/office/powerpoint/2010/main" val="482618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left)">
                                      <p:cBhvr>
                                        <p:cTn id="14" dur="500"/>
                                        <p:tgtEl>
                                          <p:spTgt spid="1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par>
                                <p:cTn id="24" presetID="10" presetClass="entr" presetSubtype="0" fill="hold" nodeType="with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500"/>
                                        <p:tgtEl>
                                          <p:spTgt spid="3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fade">
                                      <p:cBhvr>
                                        <p:cTn id="38" dur="500"/>
                                        <p:tgtEl>
                                          <p:spTgt spid="3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fade">
                                      <p:cBhvr>
                                        <p:cTn id="41" dur="500"/>
                                        <p:tgtEl>
                                          <p:spTgt spid="3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500"/>
                                        <p:tgtEl>
                                          <p:spTgt spid="36"/>
                                        </p:tgtEl>
                                      </p:cBhvr>
                                    </p:animEffect>
                                  </p:childTnLst>
                                </p:cTn>
                              </p:par>
                              <p:par>
                                <p:cTn id="45" presetID="10" presetClass="entr" presetSubtype="0" fill="hold" nodeType="with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wipe(up)">
                                      <p:cBhvr>
                                        <p:cTn id="52" dur="900"/>
                                        <p:tgtEl>
                                          <p:spTgt spid="10"/>
                                        </p:tgtEl>
                                      </p:cBhvr>
                                    </p:animEffect>
                                  </p:childTnLst>
                                </p:cTn>
                              </p:par>
                              <p:par>
                                <p:cTn id="53" presetID="22" presetClass="entr" presetSubtype="8" fill="hold"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wipe(left)">
                                      <p:cBhvr>
                                        <p:cTn id="55" dur="500"/>
                                        <p:tgtEl>
                                          <p:spTgt spid="13"/>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wipe(left)">
                                      <p:cBhvr>
                                        <p:cTn id="58" dur="500"/>
                                        <p:tgtEl>
                                          <p:spTgt spid="20"/>
                                        </p:tgtEl>
                                      </p:cBhvr>
                                    </p:animEffect>
                                  </p:childTnLst>
                                </p:cTn>
                              </p:par>
                              <p:par>
                                <p:cTn id="59" presetID="2" presetClass="entr" presetSubtype="4" fill="hold" grpId="0" nodeType="withEffect">
                                  <p:stCondLst>
                                    <p:cond delay="0"/>
                                  </p:stCondLst>
                                  <p:childTnLst>
                                    <p:set>
                                      <p:cBhvr>
                                        <p:cTn id="60" dur="1" fill="hold">
                                          <p:stCondLst>
                                            <p:cond delay="0"/>
                                          </p:stCondLst>
                                        </p:cTn>
                                        <p:tgtEl>
                                          <p:spTgt spid="39"/>
                                        </p:tgtEl>
                                        <p:attrNameLst>
                                          <p:attrName>style.visibility</p:attrName>
                                        </p:attrNameLst>
                                      </p:cBhvr>
                                      <p:to>
                                        <p:strVal val="visible"/>
                                      </p:to>
                                    </p:set>
                                    <p:anim calcmode="lin" valueType="num">
                                      <p:cBhvr additive="base">
                                        <p:cTn id="61" dur="500" fill="hold"/>
                                        <p:tgtEl>
                                          <p:spTgt spid="39"/>
                                        </p:tgtEl>
                                        <p:attrNameLst>
                                          <p:attrName>ppt_x</p:attrName>
                                        </p:attrNameLst>
                                      </p:cBhvr>
                                      <p:tavLst>
                                        <p:tav tm="0">
                                          <p:val>
                                            <p:strVal val="#ppt_x"/>
                                          </p:val>
                                        </p:tav>
                                        <p:tav tm="100000">
                                          <p:val>
                                            <p:strVal val="#ppt_x"/>
                                          </p:val>
                                        </p:tav>
                                      </p:tavLst>
                                    </p:anim>
                                    <p:anim calcmode="lin" valueType="num">
                                      <p:cBhvr additive="base">
                                        <p:cTn id="62" dur="500" fill="hold"/>
                                        <p:tgtEl>
                                          <p:spTgt spid="39"/>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42"/>
                                        </p:tgtEl>
                                        <p:attrNameLst>
                                          <p:attrName>style.visibility</p:attrName>
                                        </p:attrNameLst>
                                      </p:cBhvr>
                                      <p:to>
                                        <p:strVal val="visible"/>
                                      </p:to>
                                    </p:set>
                                    <p:anim calcmode="lin" valueType="num">
                                      <p:cBhvr additive="base">
                                        <p:cTn id="65" dur="500" fill="hold"/>
                                        <p:tgtEl>
                                          <p:spTgt spid="42"/>
                                        </p:tgtEl>
                                        <p:attrNameLst>
                                          <p:attrName>ppt_x</p:attrName>
                                        </p:attrNameLst>
                                      </p:cBhvr>
                                      <p:tavLst>
                                        <p:tav tm="0">
                                          <p:val>
                                            <p:strVal val="#ppt_x"/>
                                          </p:val>
                                        </p:tav>
                                        <p:tav tm="100000">
                                          <p:val>
                                            <p:strVal val="#ppt_x"/>
                                          </p:val>
                                        </p:tav>
                                      </p:tavLst>
                                    </p:anim>
                                    <p:anim calcmode="lin" valueType="num">
                                      <p:cBhvr additive="base">
                                        <p:cTn id="66" dur="500" fill="hold"/>
                                        <p:tgtEl>
                                          <p:spTgt spid="42"/>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41"/>
                                        </p:tgtEl>
                                        <p:attrNameLst>
                                          <p:attrName>style.visibility</p:attrName>
                                        </p:attrNameLst>
                                      </p:cBhvr>
                                      <p:to>
                                        <p:strVal val="visible"/>
                                      </p:to>
                                    </p:set>
                                    <p:anim calcmode="lin" valueType="num">
                                      <p:cBhvr additive="base">
                                        <p:cTn id="69" dur="500" fill="hold"/>
                                        <p:tgtEl>
                                          <p:spTgt spid="41"/>
                                        </p:tgtEl>
                                        <p:attrNameLst>
                                          <p:attrName>ppt_x</p:attrName>
                                        </p:attrNameLst>
                                      </p:cBhvr>
                                      <p:tavLst>
                                        <p:tav tm="0">
                                          <p:val>
                                            <p:strVal val="#ppt_x"/>
                                          </p:val>
                                        </p:tav>
                                        <p:tav tm="100000">
                                          <p:val>
                                            <p:strVal val="#ppt_x"/>
                                          </p:val>
                                        </p:tav>
                                      </p:tavLst>
                                    </p:anim>
                                    <p:anim calcmode="lin" valueType="num">
                                      <p:cBhvr additive="base">
                                        <p:cTn id="70" dur="500" fill="hold"/>
                                        <p:tgtEl>
                                          <p:spTgt spid="41"/>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46"/>
                                        </p:tgtEl>
                                        <p:attrNameLst>
                                          <p:attrName>style.visibility</p:attrName>
                                        </p:attrNameLst>
                                      </p:cBhvr>
                                      <p:to>
                                        <p:strVal val="visible"/>
                                      </p:to>
                                    </p:set>
                                    <p:anim calcmode="lin" valueType="num">
                                      <p:cBhvr additive="base">
                                        <p:cTn id="73" dur="500" fill="hold"/>
                                        <p:tgtEl>
                                          <p:spTgt spid="46"/>
                                        </p:tgtEl>
                                        <p:attrNameLst>
                                          <p:attrName>ppt_x</p:attrName>
                                        </p:attrNameLst>
                                      </p:cBhvr>
                                      <p:tavLst>
                                        <p:tav tm="0">
                                          <p:val>
                                            <p:strVal val="#ppt_x"/>
                                          </p:val>
                                        </p:tav>
                                        <p:tav tm="100000">
                                          <p:val>
                                            <p:strVal val="#ppt_x"/>
                                          </p:val>
                                        </p:tav>
                                      </p:tavLst>
                                    </p:anim>
                                    <p:anim calcmode="lin" valueType="num">
                                      <p:cBhvr additive="base">
                                        <p:cTn id="74" dur="500" fill="hold"/>
                                        <p:tgtEl>
                                          <p:spTgt spid="46"/>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45"/>
                                        </p:tgtEl>
                                        <p:attrNameLst>
                                          <p:attrName>style.visibility</p:attrName>
                                        </p:attrNameLst>
                                      </p:cBhvr>
                                      <p:to>
                                        <p:strVal val="visible"/>
                                      </p:to>
                                    </p:set>
                                    <p:anim calcmode="lin" valueType="num">
                                      <p:cBhvr additive="base">
                                        <p:cTn id="77" dur="500" fill="hold"/>
                                        <p:tgtEl>
                                          <p:spTgt spid="45"/>
                                        </p:tgtEl>
                                        <p:attrNameLst>
                                          <p:attrName>ppt_x</p:attrName>
                                        </p:attrNameLst>
                                      </p:cBhvr>
                                      <p:tavLst>
                                        <p:tav tm="0">
                                          <p:val>
                                            <p:strVal val="#ppt_x"/>
                                          </p:val>
                                        </p:tav>
                                        <p:tav tm="100000">
                                          <p:val>
                                            <p:strVal val="#ppt_x"/>
                                          </p:val>
                                        </p:tav>
                                      </p:tavLst>
                                    </p:anim>
                                    <p:anim calcmode="lin" valueType="num">
                                      <p:cBhvr additive="base">
                                        <p:cTn id="78" dur="500" fill="hold"/>
                                        <p:tgtEl>
                                          <p:spTgt spid="45"/>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48"/>
                                        </p:tgtEl>
                                        <p:attrNameLst>
                                          <p:attrName>style.visibility</p:attrName>
                                        </p:attrNameLst>
                                      </p:cBhvr>
                                      <p:to>
                                        <p:strVal val="visible"/>
                                      </p:to>
                                    </p:set>
                                    <p:anim calcmode="lin" valueType="num">
                                      <p:cBhvr additive="base">
                                        <p:cTn id="81" dur="500" fill="hold"/>
                                        <p:tgtEl>
                                          <p:spTgt spid="48"/>
                                        </p:tgtEl>
                                        <p:attrNameLst>
                                          <p:attrName>ppt_x</p:attrName>
                                        </p:attrNameLst>
                                      </p:cBhvr>
                                      <p:tavLst>
                                        <p:tav tm="0">
                                          <p:val>
                                            <p:strVal val="#ppt_x"/>
                                          </p:val>
                                        </p:tav>
                                        <p:tav tm="100000">
                                          <p:val>
                                            <p:strVal val="#ppt_x"/>
                                          </p:val>
                                        </p:tav>
                                      </p:tavLst>
                                    </p:anim>
                                    <p:anim calcmode="lin" valueType="num">
                                      <p:cBhvr additive="base">
                                        <p:cTn id="82" dur="500" fill="hold"/>
                                        <p:tgtEl>
                                          <p:spTgt spid="48"/>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47"/>
                                        </p:tgtEl>
                                        <p:attrNameLst>
                                          <p:attrName>style.visibility</p:attrName>
                                        </p:attrNameLst>
                                      </p:cBhvr>
                                      <p:to>
                                        <p:strVal val="visible"/>
                                      </p:to>
                                    </p:set>
                                    <p:anim calcmode="lin" valueType="num">
                                      <p:cBhvr additive="base">
                                        <p:cTn id="85" dur="500" fill="hold"/>
                                        <p:tgtEl>
                                          <p:spTgt spid="47"/>
                                        </p:tgtEl>
                                        <p:attrNameLst>
                                          <p:attrName>ppt_x</p:attrName>
                                        </p:attrNameLst>
                                      </p:cBhvr>
                                      <p:tavLst>
                                        <p:tav tm="0">
                                          <p:val>
                                            <p:strVal val="#ppt_x"/>
                                          </p:val>
                                        </p:tav>
                                        <p:tav tm="100000">
                                          <p:val>
                                            <p:strVal val="#ppt_x"/>
                                          </p:val>
                                        </p:tav>
                                      </p:tavLst>
                                    </p:anim>
                                    <p:anim calcmode="lin" valueType="num">
                                      <p:cBhvr additive="base">
                                        <p:cTn id="86" dur="500" fill="hold"/>
                                        <p:tgtEl>
                                          <p:spTgt spid="47"/>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50"/>
                                        </p:tgtEl>
                                        <p:attrNameLst>
                                          <p:attrName>style.visibility</p:attrName>
                                        </p:attrNameLst>
                                      </p:cBhvr>
                                      <p:to>
                                        <p:strVal val="visible"/>
                                      </p:to>
                                    </p:set>
                                    <p:anim calcmode="lin" valueType="num">
                                      <p:cBhvr additive="base">
                                        <p:cTn id="89" dur="500" fill="hold"/>
                                        <p:tgtEl>
                                          <p:spTgt spid="50"/>
                                        </p:tgtEl>
                                        <p:attrNameLst>
                                          <p:attrName>ppt_x</p:attrName>
                                        </p:attrNameLst>
                                      </p:cBhvr>
                                      <p:tavLst>
                                        <p:tav tm="0">
                                          <p:val>
                                            <p:strVal val="#ppt_x"/>
                                          </p:val>
                                        </p:tav>
                                        <p:tav tm="100000">
                                          <p:val>
                                            <p:strVal val="#ppt_x"/>
                                          </p:val>
                                        </p:tav>
                                      </p:tavLst>
                                    </p:anim>
                                    <p:anim calcmode="lin" valueType="num">
                                      <p:cBhvr additive="base">
                                        <p:cTn id="90" dur="500" fill="hold"/>
                                        <p:tgtEl>
                                          <p:spTgt spid="50"/>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49"/>
                                        </p:tgtEl>
                                        <p:attrNameLst>
                                          <p:attrName>style.visibility</p:attrName>
                                        </p:attrNameLst>
                                      </p:cBhvr>
                                      <p:to>
                                        <p:strVal val="visible"/>
                                      </p:to>
                                    </p:set>
                                    <p:anim calcmode="lin" valueType="num">
                                      <p:cBhvr additive="base">
                                        <p:cTn id="93" dur="500" fill="hold"/>
                                        <p:tgtEl>
                                          <p:spTgt spid="49"/>
                                        </p:tgtEl>
                                        <p:attrNameLst>
                                          <p:attrName>ppt_x</p:attrName>
                                        </p:attrNameLst>
                                      </p:cBhvr>
                                      <p:tavLst>
                                        <p:tav tm="0">
                                          <p:val>
                                            <p:strVal val="#ppt_x"/>
                                          </p:val>
                                        </p:tav>
                                        <p:tav tm="100000">
                                          <p:val>
                                            <p:strVal val="#ppt_x"/>
                                          </p:val>
                                        </p:tav>
                                      </p:tavLst>
                                    </p:anim>
                                    <p:anim calcmode="lin" valueType="num">
                                      <p:cBhvr additive="base">
                                        <p:cTn id="94" dur="500" fill="hold"/>
                                        <p:tgtEl>
                                          <p:spTgt spid="49"/>
                                        </p:tgtEl>
                                        <p:attrNameLst>
                                          <p:attrName>ppt_y</p:attrName>
                                        </p:attrNameLst>
                                      </p:cBhvr>
                                      <p:tavLst>
                                        <p:tav tm="0">
                                          <p:val>
                                            <p:strVal val="1+#ppt_h/2"/>
                                          </p:val>
                                        </p:tav>
                                        <p:tav tm="100000">
                                          <p:val>
                                            <p:strVal val="#ppt_y"/>
                                          </p:val>
                                        </p:tav>
                                      </p:tavLst>
                                    </p:anim>
                                  </p:childTnLst>
                                </p:cTn>
                              </p:par>
                              <p:par>
                                <p:cTn id="95" presetID="2" presetClass="entr" presetSubtype="4" fill="hold" nodeType="withEffect">
                                  <p:stCondLst>
                                    <p:cond delay="0"/>
                                  </p:stCondLst>
                                  <p:childTnLst>
                                    <p:set>
                                      <p:cBhvr>
                                        <p:cTn id="96" dur="1" fill="hold">
                                          <p:stCondLst>
                                            <p:cond delay="0"/>
                                          </p:stCondLst>
                                        </p:cTn>
                                        <p:tgtEl>
                                          <p:spTgt spid="44"/>
                                        </p:tgtEl>
                                        <p:attrNameLst>
                                          <p:attrName>style.visibility</p:attrName>
                                        </p:attrNameLst>
                                      </p:cBhvr>
                                      <p:to>
                                        <p:strVal val="visible"/>
                                      </p:to>
                                    </p:set>
                                    <p:anim calcmode="lin" valueType="num">
                                      <p:cBhvr additive="base">
                                        <p:cTn id="97" dur="500" fill="hold"/>
                                        <p:tgtEl>
                                          <p:spTgt spid="44"/>
                                        </p:tgtEl>
                                        <p:attrNameLst>
                                          <p:attrName>ppt_x</p:attrName>
                                        </p:attrNameLst>
                                      </p:cBhvr>
                                      <p:tavLst>
                                        <p:tav tm="0">
                                          <p:val>
                                            <p:strVal val="#ppt_x"/>
                                          </p:val>
                                        </p:tav>
                                        <p:tav tm="100000">
                                          <p:val>
                                            <p:strVal val="#ppt_x"/>
                                          </p:val>
                                        </p:tav>
                                      </p:tavLst>
                                    </p:anim>
                                    <p:anim calcmode="lin" valueType="num">
                                      <p:cBhvr additive="base">
                                        <p:cTn id="98"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9" grpId="0" animBg="1"/>
      <p:bldP spid="20" grpId="0" animBg="1"/>
      <p:bldP spid="23" grpId="0"/>
      <p:bldP spid="25" grpId="0"/>
      <p:bldP spid="26" grpId="0" animBg="1"/>
      <p:bldP spid="30" grpId="0"/>
      <p:bldP spid="31" grpId="0"/>
      <p:bldP spid="32" grpId="0"/>
      <p:bldP spid="34" grpId="0" animBg="1"/>
      <p:bldP spid="35" grpId="0" animBg="1"/>
      <p:bldP spid="36" grpId="0" animBg="1"/>
      <p:bldP spid="39" grpId="0"/>
      <p:bldP spid="41" grpId="0" animBg="1"/>
      <p:bldP spid="42" grpId="0"/>
      <p:bldP spid="45" grpId="0"/>
      <p:bldP spid="46" grpId="0" animBg="1"/>
      <p:bldP spid="47" grpId="0"/>
      <p:bldP spid="48" grpId="0" animBg="1"/>
      <p:bldP spid="49" grpId="0"/>
      <p:bldP spid="5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2880A16E-DB5B-0E51-2CE1-64ACA9BED655}"/>
              </a:ext>
            </a:extLst>
          </p:cNvPr>
          <p:cNvSpPr txBox="1"/>
          <p:nvPr/>
        </p:nvSpPr>
        <p:spPr>
          <a:xfrm>
            <a:off x="314325" y="333375"/>
            <a:ext cx="9444830"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CHI TIẾT TIỆN ÍCH CỦA ỨNG DỤNG ĐỊNH DANH ĐIỆN TỬ (PHẦN MỀM </a:t>
            </a:r>
            <a:r>
              <a:rPr lang="en-US" b="1" spc="230" dirty="0" err="1">
                <a:solidFill>
                  <a:srgbClr val="FFFF00"/>
                </a:solidFill>
                <a:latin typeface="SF Pro Display" pitchFamily="50" charset="0"/>
                <a:ea typeface="SF Pro Display" pitchFamily="50" charset="0"/>
                <a:cs typeface="SF Pro Display" pitchFamily="50" charset="0"/>
              </a:rPr>
              <a:t>VNeID</a:t>
            </a:r>
            <a:r>
              <a:rPr lang="en-US" b="1" spc="230" dirty="0">
                <a:solidFill>
                  <a:srgbClr val="FFFF00"/>
                </a:solidFill>
                <a:latin typeface="SF Pro Display" pitchFamily="50" charset="0"/>
                <a:ea typeface="SF Pro Display" pitchFamily="50" charset="0"/>
                <a:cs typeface="SF Pro Display" pitchFamily="50" charset="0"/>
              </a:rPr>
              <a:t>)</a:t>
            </a:r>
          </a:p>
        </p:txBody>
      </p:sp>
      <p:pic>
        <p:nvPicPr>
          <p:cNvPr id="3" name="Picture 2">
            <a:extLst>
              <a:ext uri="{FF2B5EF4-FFF2-40B4-BE49-F238E27FC236}">
                <a16:creationId xmlns:a16="http://schemas.microsoft.com/office/drawing/2014/main" id="{119E64C7-A246-9196-4C96-2C3C1AABA8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0376" y="1173626"/>
            <a:ext cx="2088484" cy="4517455"/>
          </a:xfrm>
          <a:prstGeom prst="rect">
            <a:avLst/>
          </a:prstGeom>
        </p:spPr>
      </p:pic>
      <p:pic>
        <p:nvPicPr>
          <p:cNvPr id="5" name="Picture 4">
            <a:extLst>
              <a:ext uri="{FF2B5EF4-FFF2-40B4-BE49-F238E27FC236}">
                <a16:creationId xmlns:a16="http://schemas.microsoft.com/office/drawing/2014/main" id="{3565B78A-F671-E5ED-BC90-93086733C5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5775" y="1171390"/>
            <a:ext cx="2088485" cy="4517456"/>
          </a:xfrm>
          <a:prstGeom prst="rect">
            <a:avLst/>
          </a:prstGeom>
        </p:spPr>
      </p:pic>
      <p:pic>
        <p:nvPicPr>
          <p:cNvPr id="9" name="Picture 8">
            <a:extLst>
              <a:ext uri="{FF2B5EF4-FFF2-40B4-BE49-F238E27FC236}">
                <a16:creationId xmlns:a16="http://schemas.microsoft.com/office/drawing/2014/main" id="{4559ABDA-0CF4-5370-B047-5F8B434394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14913" y="1169154"/>
            <a:ext cx="2088483" cy="4519692"/>
          </a:xfrm>
          <a:prstGeom prst="rect">
            <a:avLst/>
          </a:prstGeom>
        </p:spPr>
      </p:pic>
      <p:pic>
        <p:nvPicPr>
          <p:cNvPr id="12" name="Picture 11">
            <a:extLst>
              <a:ext uri="{FF2B5EF4-FFF2-40B4-BE49-F238E27FC236}">
                <a16:creationId xmlns:a16="http://schemas.microsoft.com/office/drawing/2014/main" id="{0BB6F802-BF76-731E-68D4-B633499E0A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99513" y="1169154"/>
            <a:ext cx="2088483" cy="4519692"/>
          </a:xfrm>
          <a:prstGeom prst="rect">
            <a:avLst/>
          </a:prstGeom>
        </p:spPr>
      </p:pic>
      <p:sp>
        <p:nvSpPr>
          <p:cNvPr id="14" name="TextBox 13">
            <a:extLst>
              <a:ext uri="{FF2B5EF4-FFF2-40B4-BE49-F238E27FC236}">
                <a16:creationId xmlns:a16="http://schemas.microsoft.com/office/drawing/2014/main" id="{ACC10D7A-1F3B-DBC4-FA09-1AD63528A7AC}"/>
              </a:ext>
            </a:extLst>
          </p:cNvPr>
          <p:cNvSpPr txBox="1"/>
          <p:nvPr/>
        </p:nvSpPr>
        <p:spPr>
          <a:xfrm>
            <a:off x="1699404" y="5999346"/>
            <a:ext cx="3027872" cy="369332"/>
          </a:xfrm>
          <a:prstGeom prst="rect">
            <a:avLst/>
          </a:prstGeom>
          <a:noFill/>
        </p:spPr>
        <p:txBody>
          <a:bodyPr wrap="square" rtlCol="0">
            <a:spAutoFit/>
          </a:bodyPr>
          <a:lstStyle/>
          <a:p>
            <a:r>
              <a:rPr lang="en-US">
                <a:solidFill>
                  <a:schemeClr val="bg1"/>
                </a:solidFill>
                <a:latin typeface="Times New Roman" panose="02020603050405020304" pitchFamily="18" charset="0"/>
                <a:cs typeface="Times New Roman" panose="02020603050405020304" pitchFamily="18" charset="0"/>
              </a:rPr>
              <a:t>GIẤY TỜ ĐƯỢC TÍCH HỢP</a:t>
            </a:r>
          </a:p>
        </p:txBody>
      </p:sp>
      <p:sp>
        <p:nvSpPr>
          <p:cNvPr id="15" name="TextBox 14">
            <a:extLst>
              <a:ext uri="{FF2B5EF4-FFF2-40B4-BE49-F238E27FC236}">
                <a16:creationId xmlns:a16="http://schemas.microsoft.com/office/drawing/2014/main" id="{707A894C-900E-A55F-79D5-0226B745E19D}"/>
              </a:ext>
            </a:extLst>
          </p:cNvPr>
          <p:cNvSpPr txBox="1"/>
          <p:nvPr/>
        </p:nvSpPr>
        <p:spPr>
          <a:xfrm>
            <a:off x="6684830" y="5860847"/>
            <a:ext cx="4060165" cy="646331"/>
          </a:xfrm>
          <a:prstGeom prst="rect">
            <a:avLst/>
          </a:prstGeom>
          <a:noFill/>
        </p:spPr>
        <p:txBody>
          <a:bodyPr wrap="square" rtlCol="0">
            <a:spAutoFit/>
          </a:bodyPr>
          <a:lstStyle/>
          <a:p>
            <a:pPr algn="ctr"/>
            <a:r>
              <a:rPr lang="en-US">
                <a:solidFill>
                  <a:schemeClr val="bg1"/>
                </a:solidFill>
                <a:latin typeface="Times New Roman" panose="02020603050405020304" pitchFamily="18" charset="0"/>
                <a:cs typeface="Times New Roman" panose="02020603050405020304" pitchFamily="18" charset="0"/>
              </a:rPr>
              <a:t>THÔNG TIN VỀ CƯ TRÚ, </a:t>
            </a:r>
          </a:p>
          <a:p>
            <a:pPr algn="ctr"/>
            <a:r>
              <a:rPr lang="en-US">
                <a:solidFill>
                  <a:schemeClr val="bg1"/>
                </a:solidFill>
                <a:latin typeface="Times New Roman" panose="02020603050405020304" pitchFamily="18" charset="0"/>
                <a:cs typeface="Times New Roman" panose="02020603050405020304" pitchFamily="18" charset="0"/>
              </a:rPr>
              <a:t>THÀNH VIÊN TRONG HỘ GIA ĐÌNH</a:t>
            </a:r>
          </a:p>
        </p:txBody>
      </p:sp>
    </p:spTree>
    <p:extLst>
      <p:ext uri="{BB962C8B-B14F-4D97-AF65-F5344CB8AC3E}">
        <p14:creationId xmlns:p14="http://schemas.microsoft.com/office/powerpoint/2010/main" val="3155156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3302B36-EEDB-15B9-9A3E-44FC084105BD}"/>
              </a:ext>
            </a:extLst>
          </p:cNvPr>
          <p:cNvSpPr txBox="1"/>
          <p:nvPr/>
        </p:nvSpPr>
        <p:spPr>
          <a:xfrm>
            <a:off x="314325" y="333375"/>
            <a:ext cx="10948510"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CÁC YÊU CẦU, LƯU Ý KHI SỬ DỤNG ỨNG DỤNG ĐỊNH DANH ĐIỆN TỬ (PHẦN MỀM </a:t>
            </a:r>
            <a:r>
              <a:rPr lang="en-US" b="1" spc="230" dirty="0" err="1">
                <a:solidFill>
                  <a:srgbClr val="FFFF00"/>
                </a:solidFill>
                <a:latin typeface="SF Pro Display" pitchFamily="50" charset="0"/>
                <a:ea typeface="SF Pro Display" pitchFamily="50" charset="0"/>
                <a:cs typeface="SF Pro Display" pitchFamily="50" charset="0"/>
              </a:rPr>
              <a:t>VNeID</a:t>
            </a:r>
            <a:r>
              <a:rPr lang="en-US" b="1" spc="230" dirty="0">
                <a:solidFill>
                  <a:srgbClr val="FFFF00"/>
                </a:solidFill>
                <a:latin typeface="SF Pro Display" pitchFamily="50" charset="0"/>
                <a:ea typeface="SF Pro Display" pitchFamily="50" charset="0"/>
                <a:cs typeface="SF Pro Display" pitchFamily="50" charset="0"/>
              </a:rPr>
              <a:t>)</a:t>
            </a:r>
          </a:p>
        </p:txBody>
      </p:sp>
      <p:pic>
        <p:nvPicPr>
          <p:cNvPr id="9" name="Picture 8">
            <a:extLst>
              <a:ext uri="{FF2B5EF4-FFF2-40B4-BE49-F238E27FC236}">
                <a16:creationId xmlns:a16="http://schemas.microsoft.com/office/drawing/2014/main" id="{3E070F95-4881-439F-B571-C61F21E10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834" y="1468263"/>
            <a:ext cx="369330" cy="369330"/>
          </a:xfrm>
          <a:prstGeom prst="rect">
            <a:avLst/>
          </a:prstGeom>
        </p:spPr>
      </p:pic>
      <p:sp>
        <p:nvSpPr>
          <p:cNvPr id="10" name="TextBox 9">
            <a:extLst>
              <a:ext uri="{FF2B5EF4-FFF2-40B4-BE49-F238E27FC236}">
                <a16:creationId xmlns:a16="http://schemas.microsoft.com/office/drawing/2014/main" id="{F41973D1-7C5E-40DF-A9E7-19108B82610D}"/>
              </a:ext>
            </a:extLst>
          </p:cNvPr>
          <p:cNvSpPr txBox="1"/>
          <p:nvPr/>
        </p:nvSpPr>
        <p:spPr>
          <a:xfrm>
            <a:off x="1278484" y="1107044"/>
            <a:ext cx="9810139" cy="923330"/>
          </a:xfrm>
          <a:prstGeom prst="rect">
            <a:avLst/>
          </a:prstGeom>
          <a:noFill/>
        </p:spPr>
        <p:txBody>
          <a:bodyPr wrap="square">
            <a:spAutoFit/>
          </a:bodyPr>
          <a:lstStyle/>
          <a:p>
            <a:pPr algn="just"/>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Phải</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có</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điện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thoại</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thông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minh</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a:solidFill>
                  <a:schemeClr val="bg1"/>
                </a:solidFill>
                <a:latin typeface="Times New Roman" panose="02020603050405020304" pitchFamily="18" charset="0"/>
                <a:ea typeface="SF Pro Display" pitchFamily="50" charset="0"/>
                <a:cs typeface="Times New Roman" panose="02020603050405020304" pitchFamily="18" charset="0"/>
              </a:rPr>
              <a:t>(sSmartphone</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sử</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dụng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hệ</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điều</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hành</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Android 5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hoặc</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IOS 13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trở</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lên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Khuyến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khích</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sử</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dụng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thiết</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bị</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có</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dirty="0">
                <a:solidFill>
                  <a:schemeClr val="bg1"/>
                </a:solidFill>
                <a:latin typeface="Times New Roman" panose="02020603050405020304" pitchFamily="18" charset="0"/>
                <a:cs typeface="Times New Roman" panose="02020603050405020304" pitchFamily="18" charset="0"/>
              </a:rPr>
              <a:t>camera </a:t>
            </a:r>
            <a:r>
              <a:rPr lang="en-US" dirty="0" err="1">
                <a:solidFill>
                  <a:schemeClr val="bg1"/>
                </a:solidFill>
                <a:latin typeface="Times New Roman" panose="02020603050405020304" pitchFamily="18" charset="0"/>
                <a:cs typeface="Times New Roman" panose="02020603050405020304" pitchFamily="18" charset="0"/>
              </a:rPr>
              <a:t>tốt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cấu</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hình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thiết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bị</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từ</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trung</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bình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trở</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lên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và</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đảm</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bảo</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kết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nối</a:t>
            </a:r>
            <a:r>
              <a:rPr lang="en-US" dirty="0">
                <a:solidFill>
                  <a:schemeClr val="bg1"/>
                </a:solidFill>
                <a:latin typeface="Times New Roman" panose="02020603050405020304" pitchFamily="18" charset="0"/>
                <a:cs typeface="Times New Roman" panose="02020603050405020304" pitchFamily="18" charset="0"/>
              </a:rPr>
              <a:t> internet </a:t>
            </a:r>
            <a:r>
              <a:rPr lang="en-US" dirty="0" err="1">
                <a:solidFill>
                  <a:schemeClr val="bg1"/>
                </a:solidFill>
                <a:latin typeface="Times New Roman" panose="02020603050405020304" pitchFamily="18" charset="0"/>
                <a:cs typeface="Times New Roman" panose="02020603050405020304" pitchFamily="18" charset="0"/>
              </a:rPr>
              <a:t>để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có</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trải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nghiệm</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tốt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nhất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trong</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quá</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trình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sử</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dụng</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ứng</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dụng</a:t>
            </a:r>
            <a:r>
              <a:rPr lang="en-US" dirty="0">
                <a:solidFill>
                  <a:schemeClr val="bg1"/>
                </a:solidFill>
                <a:latin typeface="Times New Roman" panose="02020603050405020304" pitchFamily="18" charset="0"/>
                <a:cs typeface="Times New Roman" panose="02020603050405020304" pitchFamily="18" charset="0"/>
              </a:rPr>
              <a:t>.</a:t>
            </a:r>
            <a:endParaRPr lang="en-US" spc="70" dirty="0">
              <a:solidFill>
                <a:schemeClr val="bg1"/>
              </a:solidFill>
              <a:latin typeface="Times New Roman" panose="02020603050405020304" pitchFamily="18" charset="0"/>
              <a:ea typeface="SF Pro Display" pitchFamily="50" charset="0"/>
              <a:cs typeface="Times New Roman" panose="02020603050405020304" pitchFamily="18" charset="0"/>
            </a:endParaRPr>
          </a:p>
        </p:txBody>
      </p:sp>
      <p:pic>
        <p:nvPicPr>
          <p:cNvPr id="12" name="Picture 11">
            <a:extLst>
              <a:ext uri="{FF2B5EF4-FFF2-40B4-BE49-F238E27FC236}">
                <a16:creationId xmlns:a16="http://schemas.microsoft.com/office/drawing/2014/main" id="{E35555D1-116B-4B4C-B456-822FC2D883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834" y="2371912"/>
            <a:ext cx="369330" cy="369330"/>
          </a:xfrm>
          <a:prstGeom prst="rect">
            <a:avLst/>
          </a:prstGeom>
        </p:spPr>
      </p:pic>
      <p:sp>
        <p:nvSpPr>
          <p:cNvPr id="13" name="TextBox 12">
            <a:extLst>
              <a:ext uri="{FF2B5EF4-FFF2-40B4-BE49-F238E27FC236}">
                <a16:creationId xmlns:a16="http://schemas.microsoft.com/office/drawing/2014/main" id="{0C6CD4D0-364F-45D6-9827-D6ACAB038C0A}"/>
              </a:ext>
            </a:extLst>
          </p:cNvPr>
          <p:cNvSpPr txBox="1"/>
          <p:nvPr/>
        </p:nvSpPr>
        <p:spPr>
          <a:xfrm>
            <a:off x="1247059" y="2227946"/>
            <a:ext cx="9841563" cy="646331"/>
          </a:xfrm>
          <a:prstGeom prst="rect">
            <a:avLst/>
          </a:prstGeom>
          <a:noFill/>
        </p:spPr>
        <p:txBody>
          <a:bodyPr wrap="square">
            <a:spAutoFit/>
          </a:bodyPr>
          <a:lstStyle/>
          <a:p>
            <a:pPr algn="just"/>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Cần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có</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Căn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cước</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công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dân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có</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gắn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chip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để</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đăng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ký</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kích</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hoạt</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tài</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khoản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định</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danh</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điện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tử</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trên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ứng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dụng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VNeID</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a:t>
            </a:r>
          </a:p>
        </p:txBody>
      </p:sp>
      <p:pic>
        <p:nvPicPr>
          <p:cNvPr id="14" name="Picture 13">
            <a:extLst>
              <a:ext uri="{FF2B5EF4-FFF2-40B4-BE49-F238E27FC236}">
                <a16:creationId xmlns:a16="http://schemas.microsoft.com/office/drawing/2014/main" id="{C6060616-DB18-4676-BB1E-F07116CD5C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834" y="3208547"/>
            <a:ext cx="369330" cy="369330"/>
          </a:xfrm>
          <a:prstGeom prst="rect">
            <a:avLst/>
          </a:prstGeom>
        </p:spPr>
      </p:pic>
      <p:sp>
        <p:nvSpPr>
          <p:cNvPr id="15" name="TextBox 14">
            <a:extLst>
              <a:ext uri="{FF2B5EF4-FFF2-40B4-BE49-F238E27FC236}">
                <a16:creationId xmlns:a16="http://schemas.microsoft.com/office/drawing/2014/main" id="{7E0EED87-02FA-4005-83A6-5D366D1C3A9A}"/>
              </a:ext>
            </a:extLst>
          </p:cNvPr>
          <p:cNvSpPr txBox="1"/>
          <p:nvPr/>
        </p:nvSpPr>
        <p:spPr>
          <a:xfrm>
            <a:off x="1247060" y="3064581"/>
            <a:ext cx="9792796" cy="646331"/>
          </a:xfrm>
          <a:prstGeom prst="rect">
            <a:avLst/>
          </a:prstGeom>
          <a:noFill/>
        </p:spPr>
        <p:txBody>
          <a:bodyPr wrap="square">
            <a:spAutoFit/>
          </a:bodyPr>
          <a:lstStyle/>
          <a:p>
            <a:pPr algn="just"/>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Cùng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một</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thời</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điểm</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công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dân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chỉ</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có</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thể</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đăng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nhập</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trên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một</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thiết</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bị</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để</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sử</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dụng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ứng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dụng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định</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danh</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điện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tử</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để</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đảm</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bảo</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bảo</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mật</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thông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tin. </a:t>
            </a:r>
          </a:p>
        </p:txBody>
      </p:sp>
      <p:pic>
        <p:nvPicPr>
          <p:cNvPr id="16" name="Picture 15">
            <a:extLst>
              <a:ext uri="{FF2B5EF4-FFF2-40B4-BE49-F238E27FC236}">
                <a16:creationId xmlns:a16="http://schemas.microsoft.com/office/drawing/2014/main" id="{6E6782C0-7D64-446F-AC35-9113BB8DE3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834" y="3996441"/>
            <a:ext cx="369330" cy="369330"/>
          </a:xfrm>
          <a:prstGeom prst="rect">
            <a:avLst/>
          </a:prstGeom>
        </p:spPr>
      </p:pic>
      <p:sp>
        <p:nvSpPr>
          <p:cNvPr id="17" name="TextBox 16">
            <a:extLst>
              <a:ext uri="{FF2B5EF4-FFF2-40B4-BE49-F238E27FC236}">
                <a16:creationId xmlns:a16="http://schemas.microsoft.com/office/drawing/2014/main" id="{15C64D09-383D-40FE-89D4-2446DF5F3040}"/>
              </a:ext>
            </a:extLst>
          </p:cNvPr>
          <p:cNvSpPr txBox="1"/>
          <p:nvPr/>
        </p:nvSpPr>
        <p:spPr>
          <a:xfrm>
            <a:off x="1199602" y="3983724"/>
            <a:ext cx="9792796" cy="369332"/>
          </a:xfrm>
          <a:prstGeom prst="rect">
            <a:avLst/>
          </a:prstGeom>
          <a:noFill/>
        </p:spPr>
        <p:txBody>
          <a:bodyPr wrap="square">
            <a:spAutoFit/>
          </a:bodyPr>
          <a:lstStyle/>
          <a:p>
            <a:pPr algn="just"/>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Chỉ</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được</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sử</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dụng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01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số</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điện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thoại</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để</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đăng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ký</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kích</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hoạt</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sử</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dụng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tài</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khoản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định</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danh</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điện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tử</a:t>
            </a:r>
            <a:endParaRPr lang="en-US" spc="70" dirty="0">
              <a:solidFill>
                <a:schemeClr val="bg1"/>
              </a:solidFill>
              <a:latin typeface="Times New Roman" panose="02020603050405020304" pitchFamily="18" charset="0"/>
              <a:ea typeface="SF Pro Display" pitchFamily="50" charset="0"/>
              <a:cs typeface="Times New Roman" panose="02020603050405020304" pitchFamily="18" charset="0"/>
            </a:endParaRPr>
          </a:p>
        </p:txBody>
      </p:sp>
      <p:pic>
        <p:nvPicPr>
          <p:cNvPr id="18" name="Picture 17">
            <a:extLst>
              <a:ext uri="{FF2B5EF4-FFF2-40B4-BE49-F238E27FC236}">
                <a16:creationId xmlns:a16="http://schemas.microsoft.com/office/drawing/2014/main" id="{0D8C8316-6F17-4538-BD9E-70FB87D314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259" y="4769834"/>
            <a:ext cx="369330" cy="369330"/>
          </a:xfrm>
          <a:prstGeom prst="rect">
            <a:avLst/>
          </a:prstGeom>
        </p:spPr>
      </p:pic>
      <p:sp>
        <p:nvSpPr>
          <p:cNvPr id="19" name="TextBox 18">
            <a:extLst>
              <a:ext uri="{FF2B5EF4-FFF2-40B4-BE49-F238E27FC236}">
                <a16:creationId xmlns:a16="http://schemas.microsoft.com/office/drawing/2014/main" id="{7A22D710-CB20-4407-ABC9-4566EB21EB0E}"/>
              </a:ext>
            </a:extLst>
          </p:cNvPr>
          <p:cNvSpPr txBox="1"/>
          <p:nvPr/>
        </p:nvSpPr>
        <p:spPr>
          <a:xfrm>
            <a:off x="1278484" y="4625868"/>
            <a:ext cx="9841563" cy="923330"/>
          </a:xfrm>
          <a:prstGeom prst="rect">
            <a:avLst/>
          </a:prstGeom>
          <a:noFill/>
        </p:spPr>
        <p:txBody>
          <a:bodyPr wrap="square">
            <a:spAutoFit/>
          </a:bodyPr>
          <a:lstStyle/>
          <a:p>
            <a:pPr algn="just"/>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Trong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trường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hợp</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mất</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thiết</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bị</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thì</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công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dân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có</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thể</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yêu</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cầu</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khóa</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tạm</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thời</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tài</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khoản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trên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trang</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thông</a:t>
            </a:r>
            <a:r>
              <a:rPr lang="en-US" dirty="0">
                <a:solidFill>
                  <a:schemeClr val="bg1"/>
                </a:solidFill>
                <a:latin typeface="Times New Roman" panose="02020603050405020304" pitchFamily="18" charset="0"/>
                <a:cs typeface="Times New Roman" panose="02020603050405020304" pitchFamily="18" charset="0"/>
              </a:rPr>
              <a:t> tin </a:t>
            </a:r>
            <a:r>
              <a:rPr lang="en-US" dirty="0" err="1">
                <a:solidFill>
                  <a:schemeClr val="bg1"/>
                </a:solidFill>
                <a:latin typeface="Times New Roman" panose="02020603050405020304" pitchFamily="18" charset="0"/>
                <a:cs typeface="Times New Roman" panose="02020603050405020304" pitchFamily="18" charset="0"/>
              </a:rPr>
              <a:t>Định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danh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điện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tử</a:t>
            </a:r>
            <a:r>
              <a:rPr lang="en-US" dirty="0">
                <a:solidFill>
                  <a:schemeClr val="bg1"/>
                </a:solidFill>
                <a:latin typeface="Times New Roman" panose="02020603050405020304" pitchFamily="18" charset="0"/>
                <a:cs typeface="Times New Roman" panose="02020603050405020304" pitchFamily="18" charset="0"/>
              </a:rPr>
              <a:t> </a:t>
            </a:r>
            <a:r>
              <a:rPr lang="en-US" dirty="0">
                <a:solidFill>
                  <a:schemeClr val="bg1"/>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http://vneid.gov.vn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hoặc</a:t>
            </a:r>
            <a:r>
              <a:rPr lang="en-US" dirty="0">
                <a:solidFill>
                  <a:schemeClr val="bg1"/>
                </a:solidFill>
                <a:latin typeface="Times New Roman" panose="02020603050405020304" pitchFamily="18" charset="0"/>
                <a:cs typeface="Times New Roman" panose="02020603050405020304" pitchFamily="18" charset="0"/>
              </a:rPr>
              <a:t> l</a:t>
            </a:r>
            <a:r>
              <a:rPr lang="vi-VN" dirty="0">
                <a:solidFill>
                  <a:schemeClr val="bg1"/>
                </a:solidFill>
                <a:latin typeface="Times New Roman" panose="02020603050405020304" pitchFamily="18" charset="0"/>
                <a:cs typeface="Times New Roman" panose="02020603050405020304" pitchFamily="18" charset="0"/>
              </a:rPr>
              <a:t>iên hệ cơ quan công an hoặc qua số Hotline 1900.0368 để được hỗ trợ</a:t>
            </a:r>
            <a:r>
              <a:rPr lang="en-US" dirty="0">
                <a:solidFill>
                  <a:schemeClr val="bg1"/>
                </a:solidFill>
                <a:latin typeface="Times New Roman" panose="02020603050405020304" pitchFamily="18" charset="0"/>
                <a:cs typeface="Times New Roman" panose="02020603050405020304" pitchFamily="18" charset="0"/>
              </a:rPr>
              <a:t>.</a:t>
            </a:r>
            <a:endParaRPr lang="en-US" spc="70" dirty="0">
              <a:solidFill>
                <a:schemeClr val="bg1"/>
              </a:solidFill>
              <a:latin typeface="Times New Roman" panose="02020603050405020304" pitchFamily="18" charset="0"/>
              <a:ea typeface="SF Pro Display" pitchFamily="50" charset="0"/>
              <a:cs typeface="Times New Roman" panose="02020603050405020304" pitchFamily="18" charset="0"/>
            </a:endParaRPr>
          </a:p>
        </p:txBody>
      </p:sp>
      <p:pic>
        <p:nvPicPr>
          <p:cNvPr id="20" name="Picture 19">
            <a:extLst>
              <a:ext uri="{FF2B5EF4-FFF2-40B4-BE49-F238E27FC236}">
                <a16:creationId xmlns:a16="http://schemas.microsoft.com/office/drawing/2014/main" id="{F02E63A4-9A45-4B1A-AFB0-83D9D1B9A5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259" y="5818016"/>
            <a:ext cx="369330" cy="369330"/>
          </a:xfrm>
          <a:prstGeom prst="rect">
            <a:avLst/>
          </a:prstGeom>
        </p:spPr>
      </p:pic>
      <p:sp>
        <p:nvSpPr>
          <p:cNvPr id="21" name="TextBox 20">
            <a:extLst>
              <a:ext uri="{FF2B5EF4-FFF2-40B4-BE49-F238E27FC236}">
                <a16:creationId xmlns:a16="http://schemas.microsoft.com/office/drawing/2014/main" id="{179CA8D5-DB23-4928-B0BF-B8F35F40AEDF}"/>
              </a:ext>
            </a:extLst>
          </p:cNvPr>
          <p:cNvSpPr txBox="1"/>
          <p:nvPr/>
        </p:nvSpPr>
        <p:spPr>
          <a:xfrm>
            <a:off x="1278485" y="5674050"/>
            <a:ext cx="9792796" cy="646331"/>
          </a:xfrm>
          <a:prstGeom prst="rect">
            <a:avLst/>
          </a:prstGeom>
          <a:noFill/>
        </p:spPr>
        <p:txBody>
          <a:bodyPr wrap="square">
            <a:spAutoFit/>
          </a:bodyPr>
          <a:lstStyle/>
          <a:p>
            <a:pPr algn="just"/>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Để</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đảm</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bảo</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thông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tin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cá</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nhân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công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dân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không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chia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sẻ</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thông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tin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tài</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khoản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cho</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người</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khác</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đăng</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xuất</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tài</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khoản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khi</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cho</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người</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khác</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mượn</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thiết</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 </a:t>
            </a:r>
            <a:r>
              <a:rPr lang="en-US" spc="70" dirty="0" err="1">
                <a:solidFill>
                  <a:schemeClr val="bg1"/>
                </a:solidFill>
                <a:latin typeface="Times New Roman" panose="02020603050405020304" pitchFamily="18" charset="0"/>
                <a:ea typeface="SF Pro Display" pitchFamily="50" charset="0"/>
                <a:cs typeface="Times New Roman" panose="02020603050405020304" pitchFamily="18" charset="0"/>
              </a:rPr>
              <a:t>bị</a:t>
            </a:r>
            <a:r>
              <a:rPr lang="en-US" spc="70" dirty="0">
                <a:solidFill>
                  <a:schemeClr val="bg1"/>
                </a:solidFill>
                <a:latin typeface="Times New Roman" panose="02020603050405020304" pitchFamily="18" charset="0"/>
                <a:ea typeface="SF Pro Display" pitchFamily="50" charset="0"/>
                <a:cs typeface="Times New Roman" panose="02020603050405020304" pitchFamily="18" charset="0"/>
              </a:rPr>
              <a:t>.</a:t>
            </a:r>
          </a:p>
        </p:txBody>
      </p:sp>
    </p:spTree>
    <p:extLst>
      <p:ext uri="{BB962C8B-B14F-4D97-AF65-F5344CB8AC3E}">
        <p14:creationId xmlns:p14="http://schemas.microsoft.com/office/powerpoint/2010/main" val="3343390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down)">
                                      <p:cBhvr>
                                        <p:cTn id="16" dur="500"/>
                                        <p:tgtEl>
                                          <p:spTgt spid="13"/>
                                        </p:tgtEl>
                                      </p:cBhvr>
                                    </p:animEffect>
                                  </p:childTnLst>
                                </p:cTn>
                              </p:par>
                              <p:par>
                                <p:cTn id="17" presetID="22" presetClass="entr" presetSubtype="4"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par>
                                <p:cTn id="23" presetID="22" presetClass="entr" presetSubtype="4"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down)">
                                      <p:cBhvr>
                                        <p:cTn id="25" dur="500"/>
                                        <p:tgtEl>
                                          <p:spTgt spid="16"/>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down)">
                                      <p:cBhvr>
                                        <p:cTn id="28" dur="500"/>
                                        <p:tgtEl>
                                          <p:spTgt spid="17"/>
                                        </p:tgtEl>
                                      </p:cBhvr>
                                    </p:animEffect>
                                  </p:childTnLst>
                                </p:cTn>
                              </p:par>
                              <p:par>
                                <p:cTn id="29" presetID="22" presetClass="entr" presetSubtype="4"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down)">
                                      <p:cBhvr>
                                        <p:cTn id="31" dur="500"/>
                                        <p:tgtEl>
                                          <p:spTgt spid="18"/>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down)">
                                      <p:cBhvr>
                                        <p:cTn id="34" dur="500"/>
                                        <p:tgtEl>
                                          <p:spTgt spid="19"/>
                                        </p:tgtEl>
                                      </p:cBhvr>
                                    </p:animEffect>
                                  </p:childTnLst>
                                </p:cTn>
                              </p:par>
                              <p:par>
                                <p:cTn id="35" presetID="22" presetClass="entr" presetSubtype="4"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down)">
                                      <p:cBhvr>
                                        <p:cTn id="37" dur="500"/>
                                        <p:tgtEl>
                                          <p:spTgt spid="20"/>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wipe(down)">
                                      <p:cBhvr>
                                        <p:cTn id="4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5" grpId="0"/>
      <p:bldP spid="17" grpId="0"/>
      <p:bldP spid="19"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9279528"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DẪN CÀI ĐẶT ỨNG DỤNG ĐỊNH DANH ĐIỆN TỬ (PHẦN MỀM </a:t>
            </a:r>
            <a:r>
              <a:rPr lang="en-US" b="1" spc="230" dirty="0" err="1">
                <a:solidFill>
                  <a:srgbClr val="FFFF00"/>
                </a:solidFill>
                <a:latin typeface="SF Pro Display" pitchFamily="50" charset="0"/>
                <a:ea typeface="SF Pro Display" pitchFamily="50" charset="0"/>
                <a:cs typeface="SF Pro Display" pitchFamily="50" charset="0"/>
              </a:rPr>
              <a:t>VNeID</a:t>
            </a:r>
            <a:r>
              <a:rPr lang="en-US" b="1" spc="230" dirty="0">
                <a:solidFill>
                  <a:srgbClr val="FFFF00"/>
                </a:solidFill>
                <a:latin typeface="SF Pro Display" pitchFamily="50" charset="0"/>
                <a:ea typeface="SF Pro Display" pitchFamily="50" charset="0"/>
                <a:cs typeface="SF Pro Display" pitchFamily="50" charset="0"/>
              </a:rPr>
              <a:t>)</a:t>
            </a:r>
          </a:p>
        </p:txBody>
      </p:sp>
      <p:sp>
        <p:nvSpPr>
          <p:cNvPr id="2" name="TextBox 1">
            <a:extLst>
              <a:ext uri="{FF2B5EF4-FFF2-40B4-BE49-F238E27FC236}">
                <a16:creationId xmlns:a16="http://schemas.microsoft.com/office/drawing/2014/main" id="{8F5DB821-A2A6-D001-3262-6F5D9D061215}"/>
              </a:ext>
            </a:extLst>
          </p:cNvPr>
          <p:cNvSpPr txBox="1"/>
          <p:nvPr/>
        </p:nvSpPr>
        <p:spPr>
          <a:xfrm>
            <a:off x="561974" y="1107044"/>
            <a:ext cx="4528804" cy="369332"/>
          </a:xfrm>
          <a:prstGeom prst="rect">
            <a:avLst/>
          </a:prstGeom>
          <a:noFill/>
        </p:spPr>
        <p:txBody>
          <a:bodyPr wrap="none" rtlCol="0">
            <a:spAutoFit/>
          </a:bodyPr>
          <a:lstStyle/>
          <a:p>
            <a:r>
              <a:rPr lang="en-US" b="1" spc="150" dirty="0">
                <a:solidFill>
                  <a:srgbClr val="FFFF00"/>
                </a:solidFill>
                <a:latin typeface="SF Pro Display" pitchFamily="50" charset="0"/>
                <a:ea typeface="SF Pro Display" pitchFamily="50" charset="0"/>
                <a:cs typeface="SF Pro Display" pitchFamily="50" charset="0"/>
              </a:rPr>
              <a:t>1. </a:t>
            </a:r>
            <a:r>
              <a:rPr lang="en-US" b="1" spc="150" dirty="0" err="1">
                <a:solidFill>
                  <a:srgbClr val="FFFF00"/>
                </a:solidFill>
                <a:latin typeface="SF Pro Display" pitchFamily="50" charset="0"/>
                <a:ea typeface="SF Pro Display" pitchFamily="50" charset="0"/>
                <a:cs typeface="SF Pro Display" pitchFamily="50" charset="0"/>
              </a:rPr>
              <a:t>Đối</a:t>
            </a:r>
            <a:r>
              <a:rPr lang="en-US" b="1" spc="150" dirty="0">
                <a:solidFill>
                  <a:srgbClr val="FFFF00"/>
                </a:solidFill>
                <a:latin typeface="SF Pro Display" pitchFamily="50" charset="0"/>
                <a:ea typeface="SF Pro Display" pitchFamily="50" charset="0"/>
                <a:cs typeface="SF Pro Display" pitchFamily="50" charset="0"/>
              </a:rPr>
              <a:t> </a:t>
            </a:r>
            <a:r>
              <a:rPr lang="en-US" b="1" spc="150" dirty="0" err="1">
                <a:solidFill>
                  <a:srgbClr val="FFFF00"/>
                </a:solidFill>
                <a:latin typeface="SF Pro Display" pitchFamily="50" charset="0"/>
                <a:ea typeface="SF Pro Display" pitchFamily="50" charset="0"/>
                <a:cs typeface="SF Pro Display" pitchFamily="50" charset="0"/>
              </a:rPr>
              <a:t>với</a:t>
            </a:r>
            <a:r>
              <a:rPr lang="en-US" b="1" spc="150" dirty="0">
                <a:solidFill>
                  <a:srgbClr val="FFFF00"/>
                </a:solidFill>
                <a:latin typeface="SF Pro Display" pitchFamily="50" charset="0"/>
                <a:ea typeface="SF Pro Display" pitchFamily="50" charset="0"/>
                <a:cs typeface="SF Pro Display" pitchFamily="50" charset="0"/>
              </a:rPr>
              <a:t> </a:t>
            </a:r>
            <a:r>
              <a:rPr lang="en-US" b="1" spc="150" dirty="0" err="1">
                <a:solidFill>
                  <a:srgbClr val="FFFF00"/>
                </a:solidFill>
                <a:latin typeface="SF Pro Display" pitchFamily="50" charset="0"/>
                <a:ea typeface="SF Pro Display" pitchFamily="50" charset="0"/>
                <a:cs typeface="SF Pro Display" pitchFamily="50" charset="0"/>
              </a:rPr>
              <a:t>hệ</a:t>
            </a:r>
            <a:r>
              <a:rPr lang="en-US" b="1" spc="150" dirty="0">
                <a:solidFill>
                  <a:srgbClr val="FFFF00"/>
                </a:solidFill>
                <a:latin typeface="SF Pro Display" pitchFamily="50" charset="0"/>
                <a:ea typeface="SF Pro Display" pitchFamily="50" charset="0"/>
                <a:cs typeface="SF Pro Display" pitchFamily="50" charset="0"/>
              </a:rPr>
              <a:t> </a:t>
            </a:r>
            <a:r>
              <a:rPr lang="en-US" b="1" spc="150" dirty="0" err="1">
                <a:solidFill>
                  <a:srgbClr val="FFFF00"/>
                </a:solidFill>
                <a:latin typeface="SF Pro Display" pitchFamily="50" charset="0"/>
                <a:ea typeface="SF Pro Display" pitchFamily="50" charset="0"/>
                <a:cs typeface="SF Pro Display" pitchFamily="50" charset="0"/>
              </a:rPr>
              <a:t>điều</a:t>
            </a:r>
            <a:r>
              <a:rPr lang="en-US" b="1" spc="150" dirty="0">
                <a:solidFill>
                  <a:srgbClr val="FFFF00"/>
                </a:solidFill>
                <a:latin typeface="SF Pro Display" pitchFamily="50" charset="0"/>
                <a:ea typeface="SF Pro Display" pitchFamily="50" charset="0"/>
                <a:cs typeface="SF Pro Display" pitchFamily="50" charset="0"/>
              </a:rPr>
              <a:t> </a:t>
            </a:r>
            <a:r>
              <a:rPr lang="en-US" b="1" spc="150" dirty="0" err="1">
                <a:solidFill>
                  <a:srgbClr val="FFFF00"/>
                </a:solidFill>
                <a:latin typeface="SF Pro Display" pitchFamily="50" charset="0"/>
                <a:ea typeface="SF Pro Display" pitchFamily="50" charset="0"/>
                <a:cs typeface="SF Pro Display" pitchFamily="50" charset="0"/>
              </a:rPr>
              <a:t>hành</a:t>
            </a:r>
            <a:r>
              <a:rPr lang="en-US" b="1" spc="150" dirty="0">
                <a:solidFill>
                  <a:srgbClr val="FFFF00"/>
                </a:solidFill>
                <a:latin typeface="SF Pro Display" pitchFamily="50" charset="0"/>
                <a:ea typeface="SF Pro Display" pitchFamily="50" charset="0"/>
                <a:cs typeface="SF Pro Display" pitchFamily="50" charset="0"/>
              </a:rPr>
              <a:t> IOS (</a:t>
            </a:r>
            <a:r>
              <a:rPr lang="en-US" b="1" spc="150" dirty="0" err="1">
                <a:solidFill>
                  <a:srgbClr val="FFFF00"/>
                </a:solidFill>
                <a:latin typeface="SF Pro Display" pitchFamily="50" charset="0"/>
                <a:ea typeface="SF Pro Display" pitchFamily="50" charset="0"/>
                <a:cs typeface="SF Pro Display" pitchFamily="50" charset="0"/>
              </a:rPr>
              <a:t>Iphone</a:t>
            </a:r>
            <a:r>
              <a:rPr lang="en-US" b="1" spc="150" dirty="0">
                <a:solidFill>
                  <a:srgbClr val="FFFF00"/>
                </a:solidFill>
                <a:latin typeface="SF Pro Display" pitchFamily="50" charset="0"/>
                <a:ea typeface="SF Pro Display" pitchFamily="50" charset="0"/>
                <a:cs typeface="SF Pro Display" pitchFamily="50" charset="0"/>
              </a:rPr>
              <a:t>)</a:t>
            </a:r>
          </a:p>
        </p:txBody>
      </p:sp>
      <p:sp>
        <p:nvSpPr>
          <p:cNvPr id="4" name="TextBox 3">
            <a:extLst>
              <a:ext uri="{FF2B5EF4-FFF2-40B4-BE49-F238E27FC236}">
                <a16:creationId xmlns:a16="http://schemas.microsoft.com/office/drawing/2014/main" id="{688471BB-2551-6043-52A4-49C4338D3754}"/>
              </a:ext>
            </a:extLst>
          </p:cNvPr>
          <p:cNvSpPr txBox="1"/>
          <p:nvPr/>
        </p:nvSpPr>
        <p:spPr>
          <a:xfrm>
            <a:off x="1107801" y="1714026"/>
            <a:ext cx="5177175" cy="369332"/>
          </a:xfrm>
          <a:prstGeom prst="rect">
            <a:avLst/>
          </a:prstGeom>
          <a:noFill/>
        </p:spPr>
        <p:txBody>
          <a:bodyPr wrap="square">
            <a:spAutoFit/>
          </a:bodyPr>
          <a:lstStyle/>
          <a:p>
            <a:pPr indent="457200" algn="just">
              <a:spcAft>
                <a:spcPts val="600"/>
              </a:spcAft>
            </a:pP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Bước</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Truy</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cập</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Appstore</a:t>
            </a:r>
          </a:p>
        </p:txBody>
      </p:sp>
      <p:sp>
        <p:nvSpPr>
          <p:cNvPr id="6" name="TextBox 5">
            <a:extLst>
              <a:ext uri="{FF2B5EF4-FFF2-40B4-BE49-F238E27FC236}">
                <a16:creationId xmlns:a16="http://schemas.microsoft.com/office/drawing/2014/main" id="{A26855F0-60D5-395A-350B-A61CD0B059F4}"/>
              </a:ext>
            </a:extLst>
          </p:cNvPr>
          <p:cNvSpPr txBox="1"/>
          <p:nvPr/>
        </p:nvSpPr>
        <p:spPr>
          <a:xfrm>
            <a:off x="1488185" y="3182065"/>
            <a:ext cx="3826283" cy="646331"/>
          </a:xfrm>
          <a:prstGeom prst="rect">
            <a:avLst/>
          </a:prstGeom>
          <a:noFill/>
        </p:spPr>
        <p:txBody>
          <a:bodyPr wrap="square">
            <a:spAutoFit/>
          </a:bodyPr>
          <a:lstStyle/>
          <a:p>
            <a:r>
              <a:rPr lang="en-US" sz="1800" dirty="0" err="1">
                <a:solidFill>
                  <a:schemeClr val="bg1"/>
                </a:solidFill>
                <a:effectLst/>
                <a:latin typeface="Times New Roman" panose="02020603050405020304" pitchFamily="18" charset="0"/>
                <a:ea typeface="Calibri" panose="020F0502020204030204" pitchFamily="34" charset="0"/>
              </a:rPr>
              <a:t>Bước</a:t>
            </a:r>
            <a:r>
              <a:rPr lang="en-US" sz="1800" dirty="0">
                <a:solidFill>
                  <a:schemeClr val="bg1"/>
                </a:solidFill>
                <a:effectLst/>
                <a:latin typeface="Times New Roman" panose="02020603050405020304" pitchFamily="18" charset="0"/>
                <a:ea typeface="Calibri" panose="020F0502020204030204" pitchFamily="34" charset="0"/>
              </a:rPr>
              <a:t> 2: </a:t>
            </a:r>
            <a:r>
              <a:rPr lang="en-US" sz="1800" dirty="0" err="1">
                <a:solidFill>
                  <a:schemeClr val="bg1"/>
                </a:solidFill>
                <a:effectLst/>
                <a:latin typeface="Times New Roman" panose="02020603050405020304" pitchFamily="18" charset="0"/>
                <a:ea typeface="Calibri" panose="020F0502020204030204" pitchFamily="34" charset="0"/>
              </a:rPr>
              <a:t>Tìm</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kiếm</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ứng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dụng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VNeID</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và</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chọn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Nhận</a:t>
            </a:r>
            <a:r>
              <a:rPr lang="en-US" sz="1800" dirty="0">
                <a:solidFill>
                  <a:schemeClr val="bg1"/>
                </a:solidFill>
                <a:effectLst/>
                <a:latin typeface="Times New Roman" panose="02020603050405020304" pitchFamily="18" charset="0"/>
                <a:ea typeface="Calibri" panose="020F0502020204030204" pitchFamily="34" charset="0"/>
              </a:rPr>
              <a:t>”.</a:t>
            </a:r>
            <a:endParaRPr lang="en-US" dirty="0">
              <a:solidFill>
                <a:schemeClr val="bg1"/>
              </a:solidFill>
            </a:endParaRPr>
          </a:p>
        </p:txBody>
      </p:sp>
      <p:pic>
        <p:nvPicPr>
          <p:cNvPr id="10" name="Picture 9">
            <a:extLst>
              <a:ext uri="{FF2B5EF4-FFF2-40B4-BE49-F238E27FC236}">
                <a16:creationId xmlns:a16="http://schemas.microsoft.com/office/drawing/2014/main" id="{33E734DE-21F1-4C2D-E0DB-0399A1F775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3415" y="2847353"/>
            <a:ext cx="2833402" cy="2833402"/>
          </a:xfrm>
          <a:prstGeom prst="rect">
            <a:avLst/>
          </a:prstGeom>
        </p:spPr>
      </p:pic>
      <p:pic>
        <p:nvPicPr>
          <p:cNvPr id="14" name="Picture 13">
            <a:extLst>
              <a:ext uri="{FF2B5EF4-FFF2-40B4-BE49-F238E27FC236}">
                <a16:creationId xmlns:a16="http://schemas.microsoft.com/office/drawing/2014/main" id="{FCDAFB95-1883-AB3D-E69B-27BF8397AF3C}"/>
              </a:ext>
            </a:extLst>
          </p:cNvPr>
          <p:cNvPicPr>
            <a:picLocks noChangeAspect="1"/>
          </p:cNvPicPr>
          <p:nvPr/>
        </p:nvPicPr>
        <p:blipFill rotWithShape="1">
          <a:blip r:embed="rId3">
            <a:extLst>
              <a:ext uri="{28A0092B-C50C-407E-A947-70E740481C1C}">
                <a14:useLocalDpi xmlns:a14="http://schemas.microsoft.com/office/drawing/2010/main" val="0"/>
              </a:ext>
            </a:extLst>
          </a:blip>
          <a:srcRect t="6026" r="66634" b="80609"/>
          <a:stretch/>
        </p:blipFill>
        <p:spPr>
          <a:xfrm>
            <a:off x="2884563" y="2161104"/>
            <a:ext cx="1057357" cy="916544"/>
          </a:xfrm>
          <a:prstGeom prst="rect">
            <a:avLst/>
          </a:prstGeom>
        </p:spPr>
      </p:pic>
      <p:pic>
        <p:nvPicPr>
          <p:cNvPr id="16" name="Picture 15">
            <a:extLst>
              <a:ext uri="{FF2B5EF4-FFF2-40B4-BE49-F238E27FC236}">
                <a16:creationId xmlns:a16="http://schemas.microsoft.com/office/drawing/2014/main" id="{45DBB38C-CF52-7E3B-5FAA-C57398C610C6}"/>
              </a:ext>
            </a:extLst>
          </p:cNvPr>
          <p:cNvPicPr>
            <a:picLocks noChangeAspect="1"/>
          </p:cNvPicPr>
          <p:nvPr/>
        </p:nvPicPr>
        <p:blipFill rotWithShape="1">
          <a:blip r:embed="rId4">
            <a:extLst>
              <a:ext uri="{28A0092B-C50C-407E-A947-70E740481C1C}">
                <a14:useLocalDpi xmlns:a14="http://schemas.microsoft.com/office/drawing/2010/main" val="0"/>
              </a:ext>
            </a:extLst>
          </a:blip>
          <a:srcRect t="278" r="406" b="74583"/>
          <a:stretch/>
        </p:blipFill>
        <p:spPr>
          <a:xfrm>
            <a:off x="1835183" y="4176355"/>
            <a:ext cx="3156116" cy="1724022"/>
          </a:xfrm>
          <a:prstGeom prst="rect">
            <a:avLst/>
          </a:prstGeom>
        </p:spPr>
      </p:pic>
      <p:sp>
        <p:nvSpPr>
          <p:cNvPr id="17" name="TextBox 16">
            <a:extLst>
              <a:ext uri="{FF2B5EF4-FFF2-40B4-BE49-F238E27FC236}">
                <a16:creationId xmlns:a16="http://schemas.microsoft.com/office/drawing/2014/main" id="{7E16682A-2E15-5C4F-81DF-28AB57020C32}"/>
              </a:ext>
            </a:extLst>
          </p:cNvPr>
          <p:cNvSpPr txBox="1"/>
          <p:nvPr/>
        </p:nvSpPr>
        <p:spPr>
          <a:xfrm>
            <a:off x="6623783" y="1760192"/>
            <a:ext cx="5071871" cy="646331"/>
          </a:xfrm>
          <a:prstGeom prst="rect">
            <a:avLst/>
          </a:prstGeom>
          <a:noFill/>
        </p:spPr>
        <p:txBody>
          <a:bodyPr wrap="square">
            <a:spAutoFit/>
          </a:bodyPr>
          <a:lstStyle/>
          <a:p>
            <a:pPr algn="just"/>
            <a:r>
              <a:rPr lang="en-US" sz="1800" dirty="0" err="1">
                <a:solidFill>
                  <a:schemeClr val="bg1"/>
                </a:solidFill>
                <a:effectLst/>
                <a:latin typeface="Times New Roman" panose="02020603050405020304" pitchFamily="18" charset="0"/>
                <a:ea typeface="Calibri" panose="020F0502020204030204" pitchFamily="34" charset="0"/>
              </a:rPr>
              <a:t>Hoặc</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sử</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dụng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tính</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năng</a:t>
            </a:r>
            <a:r>
              <a:rPr lang="en-US" sz="1800" dirty="0">
                <a:solidFill>
                  <a:schemeClr val="bg1"/>
                </a:solidFill>
                <a:effectLst/>
                <a:latin typeface="Times New Roman" panose="02020603050405020304" pitchFamily="18" charset="0"/>
                <a:ea typeface="Calibri" panose="020F0502020204030204" pitchFamily="34" charset="0"/>
              </a:rPr>
              <a:t> Camera </a:t>
            </a:r>
            <a:r>
              <a:rPr lang="en-US" sz="1800" dirty="0" err="1">
                <a:solidFill>
                  <a:schemeClr val="bg1"/>
                </a:solidFill>
                <a:effectLst/>
                <a:latin typeface="Times New Roman" panose="02020603050405020304" pitchFamily="18" charset="0"/>
                <a:ea typeface="Calibri" panose="020F0502020204030204" pitchFamily="34" charset="0"/>
              </a:rPr>
              <a:t>của</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điện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thoại</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để</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quét</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mã</a:t>
            </a:r>
            <a:r>
              <a:rPr lang="en-US" sz="1800" dirty="0">
                <a:solidFill>
                  <a:schemeClr val="bg1"/>
                </a:solidFill>
                <a:effectLst/>
                <a:latin typeface="Times New Roman" panose="02020603050405020304" pitchFamily="18" charset="0"/>
                <a:ea typeface="Calibri" panose="020F0502020204030204" pitchFamily="34" charset="0"/>
              </a:rPr>
              <a:t> QR code </a:t>
            </a:r>
            <a:r>
              <a:rPr lang="en-US" sz="1800" dirty="0" err="1">
                <a:solidFill>
                  <a:schemeClr val="bg1"/>
                </a:solidFill>
                <a:effectLst/>
                <a:latin typeface="Times New Roman" panose="02020603050405020304" pitchFamily="18" charset="0"/>
                <a:ea typeface="Calibri" panose="020F0502020204030204" pitchFamily="34" charset="0"/>
              </a:rPr>
              <a:t>tải</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ứng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dụng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về</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điện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thoại</a:t>
            </a:r>
            <a:endParaRPr lang="en-US" dirty="0">
              <a:solidFill>
                <a:schemeClr val="bg1"/>
              </a:solidFill>
            </a:endParaRPr>
          </a:p>
        </p:txBody>
      </p:sp>
      <p:pic>
        <p:nvPicPr>
          <p:cNvPr id="11" name="Picture 10">
            <a:extLst>
              <a:ext uri="{FF2B5EF4-FFF2-40B4-BE49-F238E27FC236}">
                <a16:creationId xmlns:a16="http://schemas.microsoft.com/office/drawing/2014/main" id="{B8953232-C3A7-4E99-827D-A12748951C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4368" y="1730840"/>
            <a:ext cx="369330" cy="369330"/>
          </a:xfrm>
          <a:prstGeom prst="rect">
            <a:avLst/>
          </a:prstGeom>
        </p:spPr>
      </p:pic>
      <p:pic>
        <p:nvPicPr>
          <p:cNvPr id="12" name="Picture 11">
            <a:extLst>
              <a:ext uri="{FF2B5EF4-FFF2-40B4-BE49-F238E27FC236}">
                <a16:creationId xmlns:a16="http://schemas.microsoft.com/office/drawing/2014/main" id="{47989AA2-FB2E-4D9D-98D6-BACF51A601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4368" y="3320565"/>
            <a:ext cx="369330" cy="369330"/>
          </a:xfrm>
          <a:prstGeom prst="rect">
            <a:avLst/>
          </a:prstGeom>
        </p:spPr>
      </p:pic>
      <p:cxnSp>
        <p:nvCxnSpPr>
          <p:cNvPr id="13" name="Straight Connector 12">
            <a:extLst>
              <a:ext uri="{FF2B5EF4-FFF2-40B4-BE49-F238E27FC236}">
                <a16:creationId xmlns:a16="http://schemas.microsoft.com/office/drawing/2014/main" id="{C73C5A5D-DA24-4E96-A507-55B41471B05B}"/>
              </a:ext>
            </a:extLst>
          </p:cNvPr>
          <p:cNvCxnSpPr>
            <a:cxnSpLocks/>
          </p:cNvCxnSpPr>
          <p:nvPr/>
        </p:nvCxnSpPr>
        <p:spPr>
          <a:xfrm>
            <a:off x="5699760" y="1730840"/>
            <a:ext cx="0" cy="4533900"/>
          </a:xfrm>
          <a:prstGeom prst="line">
            <a:avLst/>
          </a:prstGeom>
          <a:ln w="19050">
            <a:solidFill>
              <a:schemeClr val="bg1"/>
            </a:solidFill>
            <a:prstDash val="dash"/>
          </a:ln>
        </p:spPr>
        <p:style>
          <a:lnRef idx="1">
            <a:schemeClr val="dk1"/>
          </a:lnRef>
          <a:fillRef idx="0">
            <a:schemeClr val="dk1"/>
          </a:fillRef>
          <a:effectRef idx="0">
            <a:schemeClr val="dk1"/>
          </a:effectRef>
          <a:fontRef idx="minor">
            <a:schemeClr val="tx1"/>
          </a:fontRef>
        </p:style>
      </p:cxnSp>
      <p:pic>
        <p:nvPicPr>
          <p:cNvPr id="15" name="Picture 14">
            <a:extLst>
              <a:ext uri="{FF2B5EF4-FFF2-40B4-BE49-F238E27FC236}">
                <a16:creationId xmlns:a16="http://schemas.microsoft.com/office/drawing/2014/main" id="{782060AD-D330-4456-A7E5-95ECEE36AD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85050" y="1895742"/>
            <a:ext cx="369330" cy="369330"/>
          </a:xfrm>
          <a:prstGeom prst="rect">
            <a:avLst/>
          </a:prstGeom>
        </p:spPr>
      </p:pic>
    </p:spTree>
    <p:extLst>
      <p:ext uri="{BB962C8B-B14F-4D97-AF65-F5344CB8AC3E}">
        <p14:creationId xmlns:p14="http://schemas.microsoft.com/office/powerpoint/2010/main" val="627865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500" fill="hold"/>
                                        <p:tgtEl>
                                          <p:spTgt spid="14"/>
                                        </p:tgtEl>
                                        <p:attrNameLst>
                                          <p:attrName>ppt_x</p:attrName>
                                        </p:attrNameLst>
                                      </p:cBhvr>
                                      <p:tavLst>
                                        <p:tav tm="0">
                                          <p:val>
                                            <p:strVal val="#ppt_x"/>
                                          </p:val>
                                        </p:tav>
                                        <p:tav tm="100000">
                                          <p:val>
                                            <p:strVal val="#ppt_x"/>
                                          </p:val>
                                        </p:tav>
                                      </p:tavLst>
                                    </p:anim>
                                    <p:anim calcmode="lin" valueType="num">
                                      <p:cBhvr additive="base">
                                        <p:cTn id="17" dur="500" fill="hold"/>
                                        <p:tgtEl>
                                          <p:spTgt spid="14"/>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ppt_x"/>
                                          </p:val>
                                        </p:tav>
                                        <p:tav tm="100000">
                                          <p:val>
                                            <p:strVal val="#ppt_x"/>
                                          </p:val>
                                        </p:tav>
                                      </p:tavLst>
                                    </p:anim>
                                    <p:anim calcmode="lin" valueType="num">
                                      <p:cBhvr additive="base">
                                        <p:cTn id="25" dur="500" fill="hold"/>
                                        <p:tgtEl>
                                          <p:spTgt spid="16"/>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500" fill="hold"/>
                                        <p:tgtEl>
                                          <p:spTgt spid="17"/>
                                        </p:tgtEl>
                                        <p:attrNameLst>
                                          <p:attrName>ppt_x</p:attrName>
                                        </p:attrNameLst>
                                      </p:cBhvr>
                                      <p:tavLst>
                                        <p:tav tm="0">
                                          <p:val>
                                            <p:strVal val="#ppt_x"/>
                                          </p:val>
                                        </p:tav>
                                        <p:tav tm="100000">
                                          <p:val>
                                            <p:strVal val="#ppt_x"/>
                                          </p:val>
                                        </p:tav>
                                      </p:tavLst>
                                    </p:anim>
                                    <p:anim calcmode="lin" valueType="num">
                                      <p:cBhvr additive="base">
                                        <p:cTn id="29" dur="500" fill="hold"/>
                                        <p:tgtEl>
                                          <p:spTgt spid="17"/>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ppt_x"/>
                                          </p:val>
                                        </p:tav>
                                        <p:tav tm="100000">
                                          <p:val>
                                            <p:strVal val="#ppt_x"/>
                                          </p:val>
                                        </p:tav>
                                      </p:tavLst>
                                    </p:anim>
                                    <p:anim calcmode="lin" valueType="num">
                                      <p:cBhvr additive="base">
                                        <p:cTn id="33" dur="500" fill="hold"/>
                                        <p:tgtEl>
                                          <p:spTgt spid="10"/>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500" fill="hold"/>
                                        <p:tgtEl>
                                          <p:spTgt spid="11"/>
                                        </p:tgtEl>
                                        <p:attrNameLst>
                                          <p:attrName>ppt_x</p:attrName>
                                        </p:attrNameLst>
                                      </p:cBhvr>
                                      <p:tavLst>
                                        <p:tav tm="0">
                                          <p:val>
                                            <p:strVal val="#ppt_x"/>
                                          </p:val>
                                        </p:tav>
                                        <p:tav tm="100000">
                                          <p:val>
                                            <p:strVal val="#ppt_x"/>
                                          </p:val>
                                        </p:tav>
                                      </p:tavLst>
                                    </p:anim>
                                    <p:anim calcmode="lin" valueType="num">
                                      <p:cBhvr additive="base">
                                        <p:cTn id="37" dur="500" fill="hold"/>
                                        <p:tgtEl>
                                          <p:spTgt spid="11"/>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500" fill="hold"/>
                                        <p:tgtEl>
                                          <p:spTgt spid="12"/>
                                        </p:tgtEl>
                                        <p:attrNameLst>
                                          <p:attrName>ppt_x</p:attrName>
                                        </p:attrNameLst>
                                      </p:cBhvr>
                                      <p:tavLst>
                                        <p:tav tm="0">
                                          <p:val>
                                            <p:strVal val="#ppt_x"/>
                                          </p:val>
                                        </p:tav>
                                        <p:tav tm="100000">
                                          <p:val>
                                            <p:strVal val="#ppt_x"/>
                                          </p:val>
                                        </p:tav>
                                      </p:tavLst>
                                    </p:anim>
                                    <p:anim calcmode="lin" valueType="num">
                                      <p:cBhvr additive="base">
                                        <p:cTn id="41" dur="500" fill="hold"/>
                                        <p:tgtEl>
                                          <p:spTgt spid="12"/>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additive="base">
                                        <p:cTn id="44" dur="500" fill="hold"/>
                                        <p:tgtEl>
                                          <p:spTgt spid="13"/>
                                        </p:tgtEl>
                                        <p:attrNameLst>
                                          <p:attrName>ppt_x</p:attrName>
                                        </p:attrNameLst>
                                      </p:cBhvr>
                                      <p:tavLst>
                                        <p:tav tm="0">
                                          <p:val>
                                            <p:strVal val="#ppt_x"/>
                                          </p:val>
                                        </p:tav>
                                        <p:tav tm="100000">
                                          <p:val>
                                            <p:strVal val="#ppt_x"/>
                                          </p:val>
                                        </p:tav>
                                      </p:tavLst>
                                    </p:anim>
                                    <p:anim calcmode="lin" valueType="num">
                                      <p:cBhvr additive="base">
                                        <p:cTn id="45" dur="500" fill="hold"/>
                                        <p:tgtEl>
                                          <p:spTgt spid="13"/>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additive="base">
                                        <p:cTn id="48" dur="500" fill="hold"/>
                                        <p:tgtEl>
                                          <p:spTgt spid="15"/>
                                        </p:tgtEl>
                                        <p:attrNameLst>
                                          <p:attrName>ppt_x</p:attrName>
                                        </p:attrNameLst>
                                      </p:cBhvr>
                                      <p:tavLst>
                                        <p:tav tm="0">
                                          <p:val>
                                            <p:strVal val="#ppt_x"/>
                                          </p:val>
                                        </p:tav>
                                        <p:tav tm="100000">
                                          <p:val>
                                            <p:strVal val="#ppt_x"/>
                                          </p:val>
                                        </p:tav>
                                      </p:tavLst>
                                    </p:anim>
                                    <p:anim calcmode="lin" valueType="num">
                                      <p:cBhvr additive="base">
                                        <p:cTn id="4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9279528"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DẪN CÀI ĐẶT ỨNG DỤNG ĐỊNH DANH ĐIỆN TỬ (PHẦN MỀM </a:t>
            </a:r>
            <a:r>
              <a:rPr lang="en-US" b="1" spc="230" dirty="0" err="1">
                <a:solidFill>
                  <a:srgbClr val="FFFF00"/>
                </a:solidFill>
                <a:latin typeface="SF Pro Display" pitchFamily="50" charset="0"/>
                <a:ea typeface="SF Pro Display" pitchFamily="50" charset="0"/>
                <a:cs typeface="SF Pro Display" pitchFamily="50" charset="0"/>
              </a:rPr>
              <a:t>VNeID</a:t>
            </a:r>
            <a:r>
              <a:rPr lang="en-US" b="1" spc="230" dirty="0">
                <a:solidFill>
                  <a:srgbClr val="FFFF00"/>
                </a:solidFill>
                <a:latin typeface="SF Pro Display" pitchFamily="50" charset="0"/>
                <a:ea typeface="SF Pro Display" pitchFamily="50" charset="0"/>
                <a:cs typeface="SF Pro Display" pitchFamily="50" charset="0"/>
              </a:rPr>
              <a:t>)</a:t>
            </a:r>
          </a:p>
        </p:txBody>
      </p:sp>
      <p:sp>
        <p:nvSpPr>
          <p:cNvPr id="2" name="TextBox 1">
            <a:extLst>
              <a:ext uri="{FF2B5EF4-FFF2-40B4-BE49-F238E27FC236}">
                <a16:creationId xmlns:a16="http://schemas.microsoft.com/office/drawing/2014/main" id="{8F5DB821-A2A6-D001-3262-6F5D9D061215}"/>
              </a:ext>
            </a:extLst>
          </p:cNvPr>
          <p:cNvSpPr txBox="1"/>
          <p:nvPr/>
        </p:nvSpPr>
        <p:spPr>
          <a:xfrm>
            <a:off x="561974" y="1107044"/>
            <a:ext cx="9419695" cy="369332"/>
          </a:xfrm>
          <a:prstGeom prst="rect">
            <a:avLst/>
          </a:prstGeom>
          <a:noFill/>
        </p:spPr>
        <p:txBody>
          <a:bodyPr wrap="none" rtlCol="0">
            <a:spAutoFit/>
          </a:bodyPr>
          <a:lstStyle/>
          <a:p>
            <a:r>
              <a:rPr lang="en-US" b="1" spc="150" dirty="0">
                <a:solidFill>
                  <a:srgbClr val="FFFF00"/>
                </a:solidFill>
                <a:latin typeface="SF Pro Display" pitchFamily="50" charset="0"/>
                <a:ea typeface="SF Pro Display" pitchFamily="50" charset="0"/>
                <a:cs typeface="SF Pro Display" pitchFamily="50" charset="0"/>
              </a:rPr>
              <a:t>2. </a:t>
            </a:r>
            <a:r>
              <a:rPr lang="en-US" b="1" spc="150" dirty="0" err="1">
                <a:solidFill>
                  <a:srgbClr val="FFFF00"/>
                </a:solidFill>
                <a:latin typeface="SF Pro Display" pitchFamily="50" charset="0"/>
                <a:ea typeface="SF Pro Display" pitchFamily="50" charset="0"/>
                <a:cs typeface="SF Pro Display" pitchFamily="50" charset="0"/>
              </a:rPr>
              <a:t>Đối</a:t>
            </a:r>
            <a:r>
              <a:rPr lang="en-US" b="1" spc="150" dirty="0">
                <a:solidFill>
                  <a:srgbClr val="FFFF00"/>
                </a:solidFill>
                <a:latin typeface="SF Pro Display" pitchFamily="50" charset="0"/>
                <a:ea typeface="SF Pro Display" pitchFamily="50" charset="0"/>
                <a:cs typeface="SF Pro Display" pitchFamily="50" charset="0"/>
              </a:rPr>
              <a:t> </a:t>
            </a:r>
            <a:r>
              <a:rPr lang="en-US" b="1" spc="150" dirty="0" err="1">
                <a:solidFill>
                  <a:srgbClr val="FFFF00"/>
                </a:solidFill>
                <a:latin typeface="SF Pro Display" pitchFamily="50" charset="0"/>
                <a:ea typeface="SF Pro Display" pitchFamily="50" charset="0"/>
                <a:cs typeface="SF Pro Display" pitchFamily="50" charset="0"/>
              </a:rPr>
              <a:t>với</a:t>
            </a:r>
            <a:r>
              <a:rPr lang="en-US" b="1" spc="150" dirty="0">
                <a:solidFill>
                  <a:srgbClr val="FFFF00"/>
                </a:solidFill>
                <a:latin typeface="SF Pro Display" pitchFamily="50" charset="0"/>
                <a:ea typeface="SF Pro Display" pitchFamily="50" charset="0"/>
                <a:cs typeface="SF Pro Display" pitchFamily="50" charset="0"/>
              </a:rPr>
              <a:t> </a:t>
            </a:r>
            <a:r>
              <a:rPr lang="en-US" b="1" spc="150" dirty="0" err="1">
                <a:solidFill>
                  <a:srgbClr val="FFFF00"/>
                </a:solidFill>
                <a:latin typeface="SF Pro Display" pitchFamily="50" charset="0"/>
                <a:ea typeface="SF Pro Display" pitchFamily="50" charset="0"/>
                <a:cs typeface="SF Pro Display" pitchFamily="50" charset="0"/>
              </a:rPr>
              <a:t>hệ</a:t>
            </a:r>
            <a:r>
              <a:rPr lang="en-US" b="1" spc="150" dirty="0">
                <a:solidFill>
                  <a:srgbClr val="FFFF00"/>
                </a:solidFill>
                <a:latin typeface="SF Pro Display" pitchFamily="50" charset="0"/>
                <a:ea typeface="SF Pro Display" pitchFamily="50" charset="0"/>
                <a:cs typeface="SF Pro Display" pitchFamily="50" charset="0"/>
              </a:rPr>
              <a:t> </a:t>
            </a:r>
            <a:r>
              <a:rPr lang="en-US" b="1" spc="150" dirty="0" err="1">
                <a:solidFill>
                  <a:srgbClr val="FFFF00"/>
                </a:solidFill>
                <a:latin typeface="SF Pro Display" pitchFamily="50" charset="0"/>
                <a:ea typeface="SF Pro Display" pitchFamily="50" charset="0"/>
                <a:cs typeface="SF Pro Display" pitchFamily="50" charset="0"/>
              </a:rPr>
              <a:t>điều</a:t>
            </a:r>
            <a:r>
              <a:rPr lang="en-US" b="1" spc="150" dirty="0">
                <a:solidFill>
                  <a:srgbClr val="FFFF00"/>
                </a:solidFill>
                <a:latin typeface="SF Pro Display" pitchFamily="50" charset="0"/>
                <a:ea typeface="SF Pro Display" pitchFamily="50" charset="0"/>
                <a:cs typeface="SF Pro Display" pitchFamily="50" charset="0"/>
              </a:rPr>
              <a:t> </a:t>
            </a:r>
            <a:r>
              <a:rPr lang="en-US" b="1" spc="150" dirty="0" err="1">
                <a:solidFill>
                  <a:srgbClr val="FFFF00"/>
                </a:solidFill>
                <a:latin typeface="SF Pro Display" pitchFamily="50" charset="0"/>
                <a:ea typeface="SF Pro Display" pitchFamily="50" charset="0"/>
                <a:cs typeface="SF Pro Display" pitchFamily="50" charset="0"/>
              </a:rPr>
              <a:t>hành</a:t>
            </a:r>
            <a:r>
              <a:rPr lang="en-US" b="1" spc="150" dirty="0">
                <a:solidFill>
                  <a:srgbClr val="FFFF00"/>
                </a:solidFill>
                <a:latin typeface="SF Pro Display" pitchFamily="50" charset="0"/>
                <a:ea typeface="SF Pro Display" pitchFamily="50" charset="0"/>
                <a:cs typeface="SF Pro Display" pitchFamily="50" charset="0"/>
              </a:rPr>
              <a:t> Android (</a:t>
            </a:r>
            <a:r>
              <a:rPr lang="en-US" b="1" spc="150" dirty="0" err="1">
                <a:solidFill>
                  <a:srgbClr val="FFFF00"/>
                </a:solidFill>
                <a:latin typeface="SF Pro Display" pitchFamily="50" charset="0"/>
                <a:ea typeface="SF Pro Display" pitchFamily="50" charset="0"/>
                <a:cs typeface="SF Pro Display" pitchFamily="50" charset="0"/>
              </a:rPr>
              <a:t>các</a:t>
            </a:r>
            <a:r>
              <a:rPr lang="en-US" b="1" spc="150" dirty="0">
                <a:solidFill>
                  <a:srgbClr val="FFFF00"/>
                </a:solidFill>
                <a:latin typeface="SF Pro Display" pitchFamily="50" charset="0"/>
                <a:ea typeface="SF Pro Display" pitchFamily="50" charset="0"/>
                <a:cs typeface="SF Pro Display" pitchFamily="50" charset="0"/>
              </a:rPr>
              <a:t> </a:t>
            </a:r>
            <a:r>
              <a:rPr lang="en-US" b="1" spc="150" dirty="0" err="1">
                <a:solidFill>
                  <a:srgbClr val="FFFF00"/>
                </a:solidFill>
                <a:latin typeface="SF Pro Display" pitchFamily="50" charset="0"/>
                <a:ea typeface="SF Pro Display" pitchFamily="50" charset="0"/>
                <a:cs typeface="SF Pro Display" pitchFamily="50" charset="0"/>
              </a:rPr>
              <a:t>điện</a:t>
            </a:r>
            <a:r>
              <a:rPr lang="en-US" b="1" spc="150" dirty="0">
                <a:solidFill>
                  <a:srgbClr val="FFFF00"/>
                </a:solidFill>
                <a:latin typeface="SF Pro Display" pitchFamily="50" charset="0"/>
                <a:ea typeface="SF Pro Display" pitchFamily="50" charset="0"/>
                <a:cs typeface="SF Pro Display" pitchFamily="50" charset="0"/>
              </a:rPr>
              <a:t> </a:t>
            </a:r>
            <a:r>
              <a:rPr lang="en-US" b="1" spc="150" dirty="0" err="1">
                <a:solidFill>
                  <a:srgbClr val="FFFF00"/>
                </a:solidFill>
                <a:latin typeface="SF Pro Display" pitchFamily="50" charset="0"/>
                <a:ea typeface="SF Pro Display" pitchFamily="50" charset="0"/>
                <a:cs typeface="SF Pro Display" pitchFamily="50" charset="0"/>
              </a:rPr>
              <a:t>thoại</a:t>
            </a:r>
            <a:r>
              <a:rPr lang="en-US" b="1" spc="150" dirty="0">
                <a:solidFill>
                  <a:srgbClr val="FFFF00"/>
                </a:solidFill>
                <a:latin typeface="SF Pro Display" pitchFamily="50" charset="0"/>
                <a:ea typeface="SF Pro Display" pitchFamily="50" charset="0"/>
                <a:cs typeface="SF Pro Display" pitchFamily="50" charset="0"/>
              </a:rPr>
              <a:t> Samsung, Oppo, Xiaomi, Asus, ...)</a:t>
            </a:r>
          </a:p>
        </p:txBody>
      </p:sp>
      <p:sp>
        <p:nvSpPr>
          <p:cNvPr id="4" name="TextBox 3">
            <a:extLst>
              <a:ext uri="{FF2B5EF4-FFF2-40B4-BE49-F238E27FC236}">
                <a16:creationId xmlns:a16="http://schemas.microsoft.com/office/drawing/2014/main" id="{688471BB-2551-6043-52A4-49C4338D3754}"/>
              </a:ext>
            </a:extLst>
          </p:cNvPr>
          <p:cNvSpPr txBox="1"/>
          <p:nvPr/>
        </p:nvSpPr>
        <p:spPr>
          <a:xfrm>
            <a:off x="385758" y="1830195"/>
            <a:ext cx="5623505" cy="369332"/>
          </a:xfrm>
          <a:prstGeom prst="rect">
            <a:avLst/>
          </a:prstGeom>
          <a:noFill/>
        </p:spPr>
        <p:txBody>
          <a:bodyPr wrap="square">
            <a:spAutoFit/>
          </a:bodyPr>
          <a:lstStyle/>
          <a:p>
            <a:pPr indent="457200" algn="just">
              <a:spcAft>
                <a:spcPts val="600"/>
              </a:spcAft>
            </a:pP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Bước</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Truy</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cập</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1800" kern="1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CHPlay ( Google Play)</a:t>
            </a:r>
            <a:endPar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A26855F0-60D5-395A-350B-A61CD0B059F4}"/>
              </a:ext>
            </a:extLst>
          </p:cNvPr>
          <p:cNvSpPr txBox="1"/>
          <p:nvPr/>
        </p:nvSpPr>
        <p:spPr>
          <a:xfrm>
            <a:off x="860209" y="3245732"/>
            <a:ext cx="4427873" cy="646331"/>
          </a:xfrm>
          <a:prstGeom prst="rect">
            <a:avLst/>
          </a:prstGeom>
          <a:noFill/>
        </p:spPr>
        <p:txBody>
          <a:bodyPr wrap="square">
            <a:spAutoFit/>
          </a:bodyPr>
          <a:lstStyle/>
          <a:p>
            <a:r>
              <a:rPr lang="en-US" sz="1800" dirty="0" err="1">
                <a:solidFill>
                  <a:schemeClr val="bg1"/>
                </a:solidFill>
                <a:effectLst/>
                <a:latin typeface="Times New Roman" panose="02020603050405020304" pitchFamily="18" charset="0"/>
                <a:ea typeface="Calibri" panose="020F0502020204030204" pitchFamily="34" charset="0"/>
              </a:rPr>
              <a:t>Bước</a:t>
            </a:r>
            <a:r>
              <a:rPr lang="en-US" sz="1800" dirty="0">
                <a:solidFill>
                  <a:schemeClr val="bg1"/>
                </a:solidFill>
                <a:effectLst/>
                <a:latin typeface="Times New Roman" panose="02020603050405020304" pitchFamily="18" charset="0"/>
                <a:ea typeface="Calibri" panose="020F0502020204030204" pitchFamily="34" charset="0"/>
              </a:rPr>
              <a:t> 2: </a:t>
            </a:r>
            <a:r>
              <a:rPr lang="en-US" sz="1800" dirty="0" err="1">
                <a:solidFill>
                  <a:schemeClr val="bg1"/>
                </a:solidFill>
                <a:effectLst/>
                <a:latin typeface="Times New Roman" panose="02020603050405020304" pitchFamily="18" charset="0"/>
                <a:ea typeface="Calibri" panose="020F0502020204030204" pitchFamily="34" charset="0"/>
              </a:rPr>
              <a:t>Tìm</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kiếm</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ứng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dụng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VNeID</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và</a:t>
            </a:r>
            <a:r>
              <a:rPr lang="en-US" sz="1800" dirty="0">
                <a:solidFill>
                  <a:schemeClr val="bg1"/>
                </a:solidFill>
                <a:effectLst/>
                <a:latin typeface="Times New Roman" panose="02020603050405020304" pitchFamily="18" charset="0"/>
                <a:ea typeface="Calibri" panose="020F0502020204030204" pitchFamily="34" charset="0"/>
              </a:rPr>
              <a:t> </a:t>
            </a:r>
            <a:r>
              <a:rPr lang="en-US" sz="1800" err="1">
                <a:solidFill>
                  <a:schemeClr val="bg1"/>
                </a:solidFill>
                <a:effectLst/>
                <a:latin typeface="Times New Roman" panose="02020603050405020304" pitchFamily="18" charset="0"/>
                <a:ea typeface="Calibri" panose="020F0502020204030204" pitchFamily="34" charset="0"/>
              </a:rPr>
              <a:t>chọn</a:t>
            </a:r>
            <a:r>
              <a:rPr lang="en-US" sz="1800">
                <a:solidFill>
                  <a:schemeClr val="bg1"/>
                </a:solidFill>
                <a:effectLst/>
                <a:latin typeface="Times New Roman" panose="02020603050405020304" pitchFamily="18" charset="0"/>
                <a:ea typeface="Calibri" panose="020F0502020204030204" pitchFamily="34" charset="0"/>
              </a:rPr>
              <a:t> “Cài đặt”.</a:t>
            </a:r>
            <a:endParaRPr lang="en-US" dirty="0">
              <a:solidFill>
                <a:schemeClr val="bg1"/>
              </a:solidFill>
            </a:endParaRPr>
          </a:p>
        </p:txBody>
      </p:sp>
      <p:sp>
        <p:nvSpPr>
          <p:cNvPr id="17" name="TextBox 16">
            <a:extLst>
              <a:ext uri="{FF2B5EF4-FFF2-40B4-BE49-F238E27FC236}">
                <a16:creationId xmlns:a16="http://schemas.microsoft.com/office/drawing/2014/main" id="{7E16682A-2E15-5C4F-81DF-28AB57020C32}"/>
              </a:ext>
            </a:extLst>
          </p:cNvPr>
          <p:cNvSpPr txBox="1"/>
          <p:nvPr/>
        </p:nvSpPr>
        <p:spPr>
          <a:xfrm>
            <a:off x="6775577" y="1777004"/>
            <a:ext cx="5071871" cy="646331"/>
          </a:xfrm>
          <a:prstGeom prst="rect">
            <a:avLst/>
          </a:prstGeom>
          <a:noFill/>
        </p:spPr>
        <p:txBody>
          <a:bodyPr wrap="square">
            <a:spAutoFit/>
          </a:bodyPr>
          <a:lstStyle/>
          <a:p>
            <a:pPr algn="just"/>
            <a:r>
              <a:rPr lang="en-US" sz="1800" dirty="0" err="1">
                <a:solidFill>
                  <a:schemeClr val="bg1"/>
                </a:solidFill>
                <a:effectLst/>
                <a:latin typeface="Times New Roman" panose="02020603050405020304" pitchFamily="18" charset="0"/>
                <a:ea typeface="Calibri" panose="020F0502020204030204" pitchFamily="34" charset="0"/>
              </a:rPr>
              <a:t>Hoặc</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sử</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dụng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tính</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năng</a:t>
            </a:r>
            <a:r>
              <a:rPr lang="en-US" sz="1800" dirty="0">
                <a:solidFill>
                  <a:schemeClr val="bg1"/>
                </a:solidFill>
                <a:effectLst/>
                <a:latin typeface="Times New Roman" panose="02020603050405020304" pitchFamily="18" charset="0"/>
                <a:ea typeface="Calibri" panose="020F0502020204030204" pitchFamily="34" charset="0"/>
              </a:rPr>
              <a:t> Camera </a:t>
            </a:r>
            <a:r>
              <a:rPr lang="en-US" sz="1800" dirty="0" err="1">
                <a:solidFill>
                  <a:schemeClr val="bg1"/>
                </a:solidFill>
                <a:effectLst/>
                <a:latin typeface="Times New Roman" panose="02020603050405020304" pitchFamily="18" charset="0"/>
                <a:ea typeface="Calibri" panose="020F0502020204030204" pitchFamily="34" charset="0"/>
              </a:rPr>
              <a:t>của</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điện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thoại</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để</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quét</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mã</a:t>
            </a:r>
            <a:r>
              <a:rPr lang="en-US" sz="1800" dirty="0">
                <a:solidFill>
                  <a:schemeClr val="bg1"/>
                </a:solidFill>
                <a:effectLst/>
                <a:latin typeface="Times New Roman" panose="02020603050405020304" pitchFamily="18" charset="0"/>
                <a:ea typeface="Calibri" panose="020F0502020204030204" pitchFamily="34" charset="0"/>
              </a:rPr>
              <a:t> QR code </a:t>
            </a:r>
            <a:r>
              <a:rPr lang="en-US" sz="1800" dirty="0" err="1">
                <a:solidFill>
                  <a:schemeClr val="bg1"/>
                </a:solidFill>
                <a:effectLst/>
                <a:latin typeface="Times New Roman" panose="02020603050405020304" pitchFamily="18" charset="0"/>
                <a:ea typeface="Calibri" panose="020F0502020204030204" pitchFamily="34" charset="0"/>
              </a:rPr>
              <a:t>tải</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ứng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dụng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về</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điện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thoại</a:t>
            </a:r>
            <a:endParaRPr lang="en-US" dirty="0">
              <a:solidFill>
                <a:schemeClr val="bg1"/>
              </a:solidFill>
            </a:endParaRPr>
          </a:p>
        </p:txBody>
      </p:sp>
      <p:pic>
        <p:nvPicPr>
          <p:cNvPr id="11" name="Picture 10">
            <a:extLst>
              <a:ext uri="{FF2B5EF4-FFF2-40B4-BE49-F238E27FC236}">
                <a16:creationId xmlns:a16="http://schemas.microsoft.com/office/drawing/2014/main" id="{B8953232-C3A7-4E99-827D-A12748951C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758" y="1839988"/>
            <a:ext cx="369330" cy="369330"/>
          </a:xfrm>
          <a:prstGeom prst="rect">
            <a:avLst/>
          </a:prstGeom>
        </p:spPr>
      </p:pic>
      <p:pic>
        <p:nvPicPr>
          <p:cNvPr id="12" name="Picture 11">
            <a:extLst>
              <a:ext uri="{FF2B5EF4-FFF2-40B4-BE49-F238E27FC236}">
                <a16:creationId xmlns:a16="http://schemas.microsoft.com/office/drawing/2014/main" id="{47989AA2-FB2E-4D9D-98D6-BACF51A601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328" y="3320565"/>
            <a:ext cx="369330" cy="369330"/>
          </a:xfrm>
          <a:prstGeom prst="rect">
            <a:avLst/>
          </a:prstGeom>
        </p:spPr>
      </p:pic>
      <p:cxnSp>
        <p:nvCxnSpPr>
          <p:cNvPr id="13" name="Straight Connector 12">
            <a:extLst>
              <a:ext uri="{FF2B5EF4-FFF2-40B4-BE49-F238E27FC236}">
                <a16:creationId xmlns:a16="http://schemas.microsoft.com/office/drawing/2014/main" id="{C73C5A5D-DA24-4E96-A507-55B41471B05B}"/>
              </a:ext>
            </a:extLst>
          </p:cNvPr>
          <p:cNvCxnSpPr>
            <a:cxnSpLocks/>
          </p:cNvCxnSpPr>
          <p:nvPr/>
        </p:nvCxnSpPr>
        <p:spPr>
          <a:xfrm>
            <a:off x="6045022" y="1730840"/>
            <a:ext cx="0" cy="4533900"/>
          </a:xfrm>
          <a:prstGeom prst="line">
            <a:avLst/>
          </a:prstGeom>
          <a:ln w="19050">
            <a:solidFill>
              <a:schemeClr val="bg1"/>
            </a:solidFill>
            <a:prstDash val="dash"/>
          </a:ln>
        </p:spPr>
        <p:style>
          <a:lnRef idx="1">
            <a:schemeClr val="dk1"/>
          </a:lnRef>
          <a:fillRef idx="0">
            <a:schemeClr val="dk1"/>
          </a:fillRef>
          <a:effectRef idx="0">
            <a:schemeClr val="dk1"/>
          </a:effectRef>
          <a:fontRef idx="minor">
            <a:schemeClr val="tx1"/>
          </a:fontRef>
        </p:style>
      </p:cxnSp>
      <p:pic>
        <p:nvPicPr>
          <p:cNvPr id="15" name="Picture 14">
            <a:extLst>
              <a:ext uri="{FF2B5EF4-FFF2-40B4-BE49-F238E27FC236}">
                <a16:creationId xmlns:a16="http://schemas.microsoft.com/office/drawing/2014/main" id="{782060AD-D330-4456-A7E5-95ECEE36AD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5570" y="1894846"/>
            <a:ext cx="369330" cy="369330"/>
          </a:xfrm>
          <a:prstGeom prst="rect">
            <a:avLst/>
          </a:prstGeom>
        </p:spPr>
      </p:pic>
      <p:pic>
        <p:nvPicPr>
          <p:cNvPr id="18" name="Picture 17">
            <a:extLst>
              <a:ext uri="{FF2B5EF4-FFF2-40B4-BE49-F238E27FC236}">
                <a16:creationId xmlns:a16="http://schemas.microsoft.com/office/drawing/2014/main" id="{5A6A34AD-5F31-491B-B201-D0179C32A5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5551" y="2326861"/>
            <a:ext cx="1357187" cy="866369"/>
          </a:xfrm>
          <a:prstGeom prst="rect">
            <a:avLst/>
          </a:prstGeom>
        </p:spPr>
      </p:pic>
      <p:pic>
        <p:nvPicPr>
          <p:cNvPr id="19" name="Picture 18">
            <a:extLst>
              <a:ext uri="{FF2B5EF4-FFF2-40B4-BE49-F238E27FC236}">
                <a16:creationId xmlns:a16="http://schemas.microsoft.com/office/drawing/2014/main" id="{CADA389A-9730-4173-9CA7-0C0B0638E66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464077" y="2759654"/>
            <a:ext cx="2833402" cy="2833402"/>
          </a:xfrm>
          <a:prstGeom prst="rect">
            <a:avLst/>
          </a:prstGeom>
        </p:spPr>
      </p:pic>
      <p:pic>
        <p:nvPicPr>
          <p:cNvPr id="3" name="Picture 2">
            <a:extLst>
              <a:ext uri="{FF2B5EF4-FFF2-40B4-BE49-F238E27FC236}">
                <a16:creationId xmlns:a16="http://schemas.microsoft.com/office/drawing/2014/main" id="{08080E52-2E2C-B122-3D9B-E4CFFDC83F76}"/>
              </a:ext>
            </a:extLst>
          </p:cNvPr>
          <p:cNvPicPr>
            <a:picLocks/>
          </p:cNvPicPr>
          <p:nvPr/>
        </p:nvPicPr>
        <p:blipFill rotWithShape="1">
          <a:blip r:embed="rId5">
            <a:extLst>
              <a:ext uri="{28A0092B-C50C-407E-A947-70E740481C1C}">
                <a14:useLocalDpi xmlns:a14="http://schemas.microsoft.com/office/drawing/2010/main" val="0"/>
              </a:ext>
            </a:extLst>
          </a:blip>
          <a:srcRect r="56006" b="19882"/>
          <a:stretch/>
        </p:blipFill>
        <p:spPr bwMode="auto">
          <a:xfrm>
            <a:off x="2238296" y="4176355"/>
            <a:ext cx="2081773" cy="2430391"/>
          </a:xfrm>
          <a:prstGeom prst="rect">
            <a:avLst/>
          </a:prstGeom>
          <a:noFill/>
          <a:ln>
            <a:noFill/>
          </a:ln>
        </p:spPr>
      </p:pic>
    </p:spTree>
    <p:extLst>
      <p:ext uri="{BB962C8B-B14F-4D97-AF65-F5344CB8AC3E}">
        <p14:creationId xmlns:p14="http://schemas.microsoft.com/office/powerpoint/2010/main" val="3218474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randombar(horizontal)">
                                      <p:cBhvr>
                                        <p:cTn id="16" dur="500"/>
                                        <p:tgtEl>
                                          <p:spTgt spid="17"/>
                                        </p:tgtEl>
                                      </p:cBhvr>
                                    </p:animEffect>
                                  </p:childTnLst>
                                </p:cTn>
                              </p:par>
                              <p:par>
                                <p:cTn id="17" presetID="14" presetClass="entr" presetSubtype="1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par>
                                <p:cTn id="20" presetID="14" presetClass="entr" presetSubtype="1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par>
                                <p:cTn id="23" presetID="14" presetClass="entr" presetSubtype="1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randombar(horizontal)">
                                      <p:cBhvr>
                                        <p:cTn id="25" dur="500"/>
                                        <p:tgtEl>
                                          <p:spTgt spid="13"/>
                                        </p:tgtEl>
                                      </p:cBhvr>
                                    </p:animEffect>
                                  </p:childTnLst>
                                </p:cTn>
                              </p:par>
                              <p:par>
                                <p:cTn id="26" presetID="14" presetClass="entr" presetSubtype="1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randombar(horizontal)">
                                      <p:cBhvr>
                                        <p:cTn id="28" dur="500"/>
                                        <p:tgtEl>
                                          <p:spTgt spid="15"/>
                                        </p:tgtEl>
                                      </p:cBhvr>
                                    </p:animEffect>
                                  </p:childTnLst>
                                </p:cTn>
                              </p:par>
                              <p:par>
                                <p:cTn id="29" presetID="14" presetClass="entr" presetSubtype="1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randombar(horizontal)">
                                      <p:cBhvr>
                                        <p:cTn id="31" dur="500"/>
                                        <p:tgtEl>
                                          <p:spTgt spid="18"/>
                                        </p:tgtEl>
                                      </p:cBhvr>
                                    </p:animEffect>
                                  </p:childTnLst>
                                </p:cTn>
                              </p:par>
                              <p:par>
                                <p:cTn id="32" presetID="14" presetClass="entr" presetSubtype="1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randombar(horizontal)">
                                      <p:cBhvr>
                                        <p:cTn id="34" dur="500"/>
                                        <p:tgtEl>
                                          <p:spTgt spid="19"/>
                                        </p:tgtEl>
                                      </p:cBhvr>
                                    </p:animEffect>
                                  </p:childTnLst>
                                </p:cTn>
                              </p:par>
                              <p:par>
                                <p:cTn id="35" presetID="14" presetClass="entr" presetSubtype="10" fill="hold"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randombar(horizontal)">
                                      <p:cBhvr>
                                        <p:cTn id="3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0694A8-C7D2-21CE-82F3-38DBAC9554A9}"/>
              </a:ext>
            </a:extLst>
          </p:cNvPr>
          <p:cNvCxnSpPr/>
          <p:nvPr/>
        </p:nvCxnSpPr>
        <p:spPr>
          <a:xfrm>
            <a:off x="0" y="904875"/>
            <a:ext cx="121920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0A274C-8504-CD5B-9121-13AC19D016CA}"/>
              </a:ext>
            </a:extLst>
          </p:cNvPr>
          <p:cNvSpPr txBox="1"/>
          <p:nvPr/>
        </p:nvSpPr>
        <p:spPr>
          <a:xfrm>
            <a:off x="314325" y="333375"/>
            <a:ext cx="7066037" cy="369332"/>
          </a:xfrm>
          <a:prstGeom prst="rect">
            <a:avLst/>
          </a:prstGeom>
          <a:noFill/>
        </p:spPr>
        <p:txBody>
          <a:bodyPr wrap="none" rtlCol="0">
            <a:spAutoFit/>
          </a:bodyPr>
          <a:lstStyle/>
          <a:p>
            <a:r>
              <a:rPr lang="en-US" b="1" spc="230" dirty="0">
                <a:solidFill>
                  <a:srgbClr val="FFFF00"/>
                </a:solidFill>
                <a:latin typeface="SF Pro Display" pitchFamily="50" charset="0"/>
                <a:ea typeface="SF Pro Display" pitchFamily="50" charset="0"/>
                <a:cs typeface="SF Pro Display" pitchFamily="50" charset="0"/>
              </a:rPr>
              <a:t>HƯỚNG DẪN ĐĂNG KÝ TÀI </a:t>
            </a:r>
            <a:r>
              <a:rPr lang="en-US" b="1" spc="230">
                <a:solidFill>
                  <a:srgbClr val="FFFF00"/>
                </a:solidFill>
                <a:latin typeface="SF Pro Display" pitchFamily="50" charset="0"/>
                <a:ea typeface="SF Pro Display" pitchFamily="50" charset="0"/>
                <a:cs typeface="SF Pro Display" pitchFamily="50" charset="0"/>
              </a:rPr>
              <a:t>KHOẢN ỨNG DỤNG VNeID</a:t>
            </a:r>
            <a:endParaRPr lang="en-US" b="1" spc="230" dirty="0">
              <a:solidFill>
                <a:srgbClr val="FFFF00"/>
              </a:solidFill>
              <a:latin typeface="SF Pro Display" pitchFamily="50" charset="0"/>
              <a:ea typeface="SF Pro Display" pitchFamily="50" charset="0"/>
              <a:cs typeface="SF Pro Display" pitchFamily="50" charset="0"/>
            </a:endParaRPr>
          </a:p>
        </p:txBody>
      </p:sp>
      <p:sp>
        <p:nvSpPr>
          <p:cNvPr id="4" name="TextBox 3">
            <a:extLst>
              <a:ext uri="{FF2B5EF4-FFF2-40B4-BE49-F238E27FC236}">
                <a16:creationId xmlns:a16="http://schemas.microsoft.com/office/drawing/2014/main" id="{E720AF21-D22B-494F-5754-EEC7F9616A45}"/>
              </a:ext>
            </a:extLst>
          </p:cNvPr>
          <p:cNvSpPr txBox="1"/>
          <p:nvPr/>
        </p:nvSpPr>
        <p:spPr>
          <a:xfrm>
            <a:off x="619506" y="1202456"/>
            <a:ext cx="4153662" cy="1200329"/>
          </a:xfrm>
          <a:prstGeom prst="rect">
            <a:avLst/>
          </a:prstGeom>
          <a:noFill/>
        </p:spPr>
        <p:txBody>
          <a:bodyPr wrap="square">
            <a:spAutoFit/>
          </a:bodyPr>
          <a:lstStyle/>
          <a:p>
            <a:pPr marL="457200" algn="just">
              <a:spcAft>
                <a:spcPts val="600"/>
              </a:spcAft>
            </a:pP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Bước</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mở</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VNeID</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Chọn</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Đăng</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ký</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điền</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tin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danh</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cá</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điện</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bấm</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Đăng</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ký</a:t>
            </a:r>
            <a:r>
              <a:rPr lang="en-US" sz="18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p>
        </p:txBody>
      </p:sp>
      <p:sp>
        <p:nvSpPr>
          <p:cNvPr id="6" name="TextBox 5">
            <a:extLst>
              <a:ext uri="{FF2B5EF4-FFF2-40B4-BE49-F238E27FC236}">
                <a16:creationId xmlns:a16="http://schemas.microsoft.com/office/drawing/2014/main" id="{7463A9FD-EA44-8C84-195A-B37353E3645B}"/>
              </a:ext>
            </a:extLst>
          </p:cNvPr>
          <p:cNvSpPr txBox="1"/>
          <p:nvPr/>
        </p:nvSpPr>
        <p:spPr>
          <a:xfrm>
            <a:off x="5535168" y="1185638"/>
            <a:ext cx="6398733" cy="1477328"/>
          </a:xfrm>
          <a:prstGeom prst="rect">
            <a:avLst/>
          </a:prstGeom>
          <a:noFill/>
        </p:spPr>
        <p:txBody>
          <a:bodyPr wrap="square">
            <a:spAutoFit/>
          </a:bodyPr>
          <a:lstStyle/>
          <a:p>
            <a:pPr algn="just"/>
            <a:r>
              <a:rPr lang="en-US" sz="1800" dirty="0" err="1">
                <a:solidFill>
                  <a:schemeClr val="bg1"/>
                </a:solidFill>
                <a:effectLst/>
                <a:latin typeface="Times New Roman" panose="02020603050405020304" pitchFamily="18" charset="0"/>
                <a:ea typeface="Calibri" panose="020F0502020204030204" pitchFamily="34" charset="0"/>
              </a:rPr>
              <a:t>Bước</a:t>
            </a:r>
            <a:r>
              <a:rPr lang="en-US" sz="1800" dirty="0">
                <a:solidFill>
                  <a:schemeClr val="bg1"/>
                </a:solidFill>
                <a:effectLst/>
                <a:latin typeface="Times New Roman" panose="02020603050405020304" pitchFamily="18" charset="0"/>
                <a:ea typeface="Calibri" panose="020F0502020204030204" pitchFamily="34" charset="0"/>
              </a:rPr>
              <a:t> 2: Sau </a:t>
            </a:r>
            <a:r>
              <a:rPr lang="en-US" sz="1800" dirty="0" err="1">
                <a:solidFill>
                  <a:schemeClr val="bg1"/>
                </a:solidFill>
                <a:effectLst/>
                <a:latin typeface="Times New Roman" panose="02020603050405020304" pitchFamily="18" charset="0"/>
                <a:ea typeface="Calibri" panose="020F0502020204030204" pitchFamily="34" charset="0"/>
              </a:rPr>
              <a:t>khi</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đăng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ký</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ứng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dụng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hiển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thị</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giao</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diện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để</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điền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thông</a:t>
            </a:r>
            <a:r>
              <a:rPr lang="en-US" sz="1800" dirty="0">
                <a:solidFill>
                  <a:schemeClr val="bg1"/>
                </a:solidFill>
                <a:effectLst/>
                <a:latin typeface="Times New Roman" panose="02020603050405020304" pitchFamily="18" charset="0"/>
                <a:ea typeface="Calibri" panose="020F0502020204030204" pitchFamily="34" charset="0"/>
              </a:rPr>
              <a:t> tin </a:t>
            </a:r>
            <a:r>
              <a:rPr lang="en-US" sz="1800" dirty="0" err="1">
                <a:solidFill>
                  <a:schemeClr val="bg1"/>
                </a:solidFill>
                <a:effectLst/>
                <a:latin typeface="Times New Roman" panose="02020603050405020304" pitchFamily="18" charset="0"/>
                <a:ea typeface="Calibri" panose="020F0502020204030204" pitchFamily="34" charset="0"/>
              </a:rPr>
              <a:t>cá</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nhân</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của</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công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dân</a:t>
            </a:r>
            <a:r>
              <a:rPr lang="en-US" sz="1800" dirty="0">
                <a:solidFill>
                  <a:schemeClr val="bg1"/>
                </a:solidFill>
                <a:effectLst/>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Đồng</a:t>
            </a:r>
            <a:r>
              <a:rPr lang="en-US" dirty="0">
                <a:solidFill>
                  <a:schemeClr val="bg1"/>
                </a:solidFill>
                <a:latin typeface="Times New Roman" panose="02020603050405020304" pitchFamily="18" charset="0"/>
                <a:ea typeface="Calibri" panose="020F0502020204030204" pitchFamily="34" charset="0"/>
              </a:rPr>
              <a:t> ý </a:t>
            </a:r>
            <a:r>
              <a:rPr lang="en-US" dirty="0" err="1">
                <a:solidFill>
                  <a:schemeClr val="bg1"/>
                </a:solidFill>
                <a:latin typeface="Times New Roman" panose="02020603050405020304" pitchFamily="18" charset="0"/>
                <a:ea typeface="Calibri" panose="020F0502020204030204" pitchFamily="34" charset="0"/>
              </a:rPr>
              <a:t>cho</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phép</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ứng</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dụng</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truy</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cập</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vào</a:t>
            </a:r>
            <a:r>
              <a:rPr lang="en-US" dirty="0">
                <a:solidFill>
                  <a:schemeClr val="bg1"/>
                </a:solidFill>
                <a:latin typeface="Times New Roman" panose="02020603050405020304" pitchFamily="18" charset="0"/>
                <a:ea typeface="Calibri" panose="020F0502020204030204" pitchFamily="34" charset="0"/>
              </a:rPr>
              <a:t> Camera. Sau </a:t>
            </a:r>
            <a:r>
              <a:rPr lang="en-US" dirty="0" err="1">
                <a:solidFill>
                  <a:schemeClr val="bg1"/>
                </a:solidFill>
                <a:latin typeface="Times New Roman" panose="02020603050405020304" pitchFamily="18" charset="0"/>
                <a:ea typeface="Calibri" panose="020F0502020204030204" pitchFamily="34" charset="0"/>
              </a:rPr>
              <a:t>đó</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sử</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dụng</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tính</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năng</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đọc</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mã</a:t>
            </a:r>
            <a:r>
              <a:rPr lang="en-US" dirty="0">
                <a:solidFill>
                  <a:schemeClr val="bg1"/>
                </a:solidFill>
                <a:latin typeface="Times New Roman" panose="02020603050405020304" pitchFamily="18" charset="0"/>
                <a:ea typeface="Calibri" panose="020F0502020204030204" pitchFamily="34" charset="0"/>
              </a:rPr>
              <a:t> QR </a:t>
            </a:r>
            <a:r>
              <a:rPr lang="en-US" dirty="0" err="1">
                <a:solidFill>
                  <a:schemeClr val="bg1"/>
                </a:solidFill>
                <a:latin typeface="Times New Roman" panose="02020603050405020304" pitchFamily="18" charset="0"/>
                <a:ea typeface="Calibri" panose="020F0502020204030204" pitchFamily="34" charset="0"/>
              </a:rPr>
              <a:t>bằng</a:t>
            </a:r>
            <a:r>
              <a:rPr lang="en-US" dirty="0">
                <a:solidFill>
                  <a:schemeClr val="bg1"/>
                </a:solidFill>
                <a:latin typeface="Times New Roman" panose="02020603050405020304" pitchFamily="18" charset="0"/>
                <a:ea typeface="Calibri" panose="020F0502020204030204" pitchFamily="34" charset="0"/>
              </a:rPr>
              <a:t> Camera </a:t>
            </a:r>
            <a:r>
              <a:rPr lang="en-US" dirty="0" err="1">
                <a:solidFill>
                  <a:schemeClr val="bg1"/>
                </a:solidFill>
                <a:latin typeface="Times New Roman" panose="02020603050405020304" pitchFamily="18" charset="0"/>
                <a:ea typeface="Calibri" panose="020F0502020204030204" pitchFamily="34" charset="0"/>
              </a:rPr>
              <a:t>để</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tự</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động</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điền</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thông</a:t>
            </a:r>
            <a:r>
              <a:rPr lang="en-US" dirty="0">
                <a:solidFill>
                  <a:schemeClr val="bg1"/>
                </a:solidFill>
                <a:latin typeface="Times New Roman" panose="02020603050405020304" pitchFamily="18" charset="0"/>
                <a:ea typeface="Calibri" panose="020F0502020204030204" pitchFamily="34" charset="0"/>
              </a:rPr>
              <a:t> tin </a:t>
            </a:r>
            <a:r>
              <a:rPr lang="en-US" dirty="0" err="1">
                <a:solidFill>
                  <a:schemeClr val="bg1"/>
                </a:solidFill>
                <a:latin typeface="Times New Roman" panose="02020603050405020304" pitchFamily="18" charset="0"/>
                <a:ea typeface="Calibri" panose="020F0502020204030204" pitchFamily="34" charset="0"/>
              </a:rPr>
              <a:t>cá</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nhân</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thông</a:t>
            </a:r>
            <a:r>
              <a:rPr lang="en-US" dirty="0">
                <a:solidFill>
                  <a:schemeClr val="bg1"/>
                </a:solidFill>
                <a:latin typeface="Times New Roman" panose="02020603050405020304" pitchFamily="18" charset="0"/>
                <a:ea typeface="Calibri" panose="020F0502020204030204" pitchFamily="34" charset="0"/>
              </a:rPr>
              <a:t> qua </a:t>
            </a:r>
            <a:r>
              <a:rPr lang="en-US" dirty="0" err="1">
                <a:solidFill>
                  <a:schemeClr val="bg1"/>
                </a:solidFill>
                <a:latin typeface="Times New Roman" panose="02020603050405020304" pitchFamily="18" charset="0"/>
                <a:ea typeface="Calibri" panose="020F0502020204030204" pitchFamily="34" charset="0"/>
              </a:rPr>
              <a:t>mã</a:t>
            </a:r>
            <a:r>
              <a:rPr lang="en-US" dirty="0">
                <a:solidFill>
                  <a:schemeClr val="bg1"/>
                </a:solidFill>
                <a:latin typeface="Times New Roman" panose="02020603050405020304" pitchFamily="18" charset="0"/>
                <a:ea typeface="Calibri" panose="020F0502020204030204" pitchFamily="34" charset="0"/>
              </a:rPr>
              <a:t> QR </a:t>
            </a:r>
            <a:r>
              <a:rPr lang="en-US" dirty="0" err="1">
                <a:solidFill>
                  <a:schemeClr val="bg1"/>
                </a:solidFill>
                <a:latin typeface="Times New Roman" panose="02020603050405020304" pitchFamily="18" charset="0"/>
                <a:ea typeface="Calibri" panose="020F0502020204030204" pitchFamily="34" charset="0"/>
              </a:rPr>
              <a:t>trên</a:t>
            </a:r>
            <a:r>
              <a:rPr lang="en-US" dirty="0">
                <a:solidFill>
                  <a:schemeClr val="bg1"/>
                </a:solidFill>
                <a:latin typeface="Times New Roman" panose="02020603050405020304" pitchFamily="18" charset="0"/>
                <a:ea typeface="Calibri" panose="020F0502020204030204" pitchFamily="34" charset="0"/>
              </a:rPr>
              <a:t> CCCD </a:t>
            </a:r>
            <a:r>
              <a:rPr lang="en-US" dirty="0" err="1">
                <a:solidFill>
                  <a:schemeClr val="bg1"/>
                </a:solidFill>
                <a:latin typeface="Times New Roman" panose="02020603050405020304" pitchFamily="18" charset="0"/>
                <a:ea typeface="Calibri" panose="020F0502020204030204" pitchFamily="34" charset="0"/>
              </a:rPr>
              <a:t>có</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gắn</a:t>
            </a:r>
            <a:r>
              <a:rPr lang="en-US" dirty="0">
                <a:solidFill>
                  <a:schemeClr val="bg1"/>
                </a:solidFill>
                <a:latin typeface="Times New Roman" panose="02020603050405020304" pitchFamily="18" charset="0"/>
                <a:ea typeface="Calibri" panose="020F0502020204030204" pitchFamily="34" charset="0"/>
              </a:rPr>
              <a:t> chip.</a:t>
            </a:r>
            <a:endParaRPr lang="en-US" sz="1800" dirty="0">
              <a:solidFill>
                <a:schemeClr val="bg1"/>
              </a:solidFill>
              <a:effectLst/>
              <a:latin typeface="Times New Roman" panose="02020603050405020304" pitchFamily="18" charset="0"/>
              <a:ea typeface="Calibri" panose="020F0502020204030204" pitchFamily="34" charset="0"/>
            </a:endParaRPr>
          </a:p>
        </p:txBody>
      </p:sp>
      <p:pic>
        <p:nvPicPr>
          <p:cNvPr id="10" name="Picture 9">
            <a:extLst>
              <a:ext uri="{FF2B5EF4-FFF2-40B4-BE49-F238E27FC236}">
                <a16:creationId xmlns:a16="http://schemas.microsoft.com/office/drawing/2014/main" id="{A27DB89C-8985-A932-E1F1-182A28BF671A}"/>
              </a:ext>
            </a:extLst>
          </p:cNvPr>
          <p:cNvPicPr>
            <a:picLocks noChangeAspect="1"/>
          </p:cNvPicPr>
          <p:nvPr/>
        </p:nvPicPr>
        <p:blipFill rotWithShape="1">
          <a:blip r:embed="rId2">
            <a:extLst>
              <a:ext uri="{28A0092B-C50C-407E-A947-70E740481C1C}">
                <a14:useLocalDpi xmlns:a14="http://schemas.microsoft.com/office/drawing/2010/main" val="0"/>
              </a:ext>
            </a:extLst>
          </a:blip>
          <a:srcRect t="7084" r="-194" b="50000"/>
          <a:stretch/>
        </p:blipFill>
        <p:spPr>
          <a:xfrm>
            <a:off x="1295097" y="2865026"/>
            <a:ext cx="3255417" cy="3017614"/>
          </a:xfrm>
          <a:prstGeom prst="rect">
            <a:avLst/>
          </a:prstGeom>
        </p:spPr>
      </p:pic>
      <p:pic>
        <p:nvPicPr>
          <p:cNvPr id="12" name="Picture 11">
            <a:extLst>
              <a:ext uri="{FF2B5EF4-FFF2-40B4-BE49-F238E27FC236}">
                <a16:creationId xmlns:a16="http://schemas.microsoft.com/office/drawing/2014/main" id="{450E5D1B-A53D-5C03-E6F4-83F254DB36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874" y="2783206"/>
            <a:ext cx="1966315" cy="3580324"/>
          </a:xfrm>
          <a:prstGeom prst="rect">
            <a:avLst/>
          </a:prstGeom>
        </p:spPr>
      </p:pic>
      <p:pic>
        <p:nvPicPr>
          <p:cNvPr id="14" name="Picture 13">
            <a:extLst>
              <a:ext uri="{FF2B5EF4-FFF2-40B4-BE49-F238E27FC236}">
                <a16:creationId xmlns:a16="http://schemas.microsoft.com/office/drawing/2014/main" id="{8259FB99-3152-22DD-155E-37710A8C09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27285" y="2783206"/>
            <a:ext cx="2011680" cy="3580324"/>
          </a:xfrm>
          <a:prstGeom prst="rect">
            <a:avLst/>
          </a:prstGeom>
        </p:spPr>
      </p:pic>
      <p:pic>
        <p:nvPicPr>
          <p:cNvPr id="11" name="Picture 10">
            <a:extLst>
              <a:ext uri="{FF2B5EF4-FFF2-40B4-BE49-F238E27FC236}">
                <a16:creationId xmlns:a16="http://schemas.microsoft.com/office/drawing/2014/main" id="{984FA1AB-BD6A-48D6-9171-AC06575F76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6034" y="1426136"/>
            <a:ext cx="369330" cy="369330"/>
          </a:xfrm>
          <a:prstGeom prst="rect">
            <a:avLst/>
          </a:prstGeom>
        </p:spPr>
      </p:pic>
      <p:pic>
        <p:nvPicPr>
          <p:cNvPr id="13" name="Picture 12">
            <a:extLst>
              <a:ext uri="{FF2B5EF4-FFF2-40B4-BE49-F238E27FC236}">
                <a16:creationId xmlns:a16="http://schemas.microsoft.com/office/drawing/2014/main" id="{A5B296EB-5C8E-4FD0-8487-BEDAF5171C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71458" y="1339007"/>
            <a:ext cx="369330" cy="369330"/>
          </a:xfrm>
          <a:prstGeom prst="rect">
            <a:avLst/>
          </a:prstGeom>
        </p:spPr>
      </p:pic>
      <p:sp>
        <p:nvSpPr>
          <p:cNvPr id="15" name="TextBox 14">
            <a:extLst>
              <a:ext uri="{FF2B5EF4-FFF2-40B4-BE49-F238E27FC236}">
                <a16:creationId xmlns:a16="http://schemas.microsoft.com/office/drawing/2014/main" id="{3D624D40-CD5A-4F22-BCB5-9925BA6C1EFE}"/>
              </a:ext>
            </a:extLst>
          </p:cNvPr>
          <p:cNvSpPr txBox="1"/>
          <p:nvPr/>
        </p:nvSpPr>
        <p:spPr>
          <a:xfrm>
            <a:off x="10023061" y="3087039"/>
            <a:ext cx="2011679" cy="2585323"/>
          </a:xfrm>
          <a:prstGeom prst="rect">
            <a:avLst/>
          </a:prstGeom>
          <a:noFill/>
        </p:spPr>
        <p:txBody>
          <a:bodyPr wrap="square">
            <a:spAutoFit/>
          </a:bodyPr>
          <a:lstStyle/>
          <a:p>
            <a:pPr algn="just"/>
            <a:r>
              <a:rPr lang="vi-VN" sz="1800" dirty="0">
                <a:solidFill>
                  <a:schemeClr val="bg1"/>
                </a:solidFill>
                <a:effectLst/>
                <a:latin typeface="Times New Roman" panose="02020603050405020304" pitchFamily="18" charset="0"/>
                <a:ea typeface="Calibri" panose="020F0502020204030204" pitchFamily="34" charset="0"/>
              </a:rPr>
              <a:t>Trường hợp </a:t>
            </a:r>
            <a:r>
              <a:rPr lang="en-US" sz="1800" dirty="0" err="1">
                <a:solidFill>
                  <a:schemeClr val="bg1"/>
                </a:solidFill>
                <a:effectLst/>
                <a:latin typeface="Times New Roman" panose="02020603050405020304" pitchFamily="18" charset="0"/>
                <a:ea typeface="Calibri" panose="020F0502020204030204" pitchFamily="34" charset="0"/>
              </a:rPr>
              <a:t>không</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quét</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được</a:t>
            </a:r>
            <a:r>
              <a:rPr lang="en-US" sz="1800" dirty="0">
                <a:solidFill>
                  <a:schemeClr val="bg1"/>
                </a:solidFill>
                <a:effectLst/>
                <a:latin typeface="Times New Roman" panose="02020603050405020304" pitchFamily="18" charset="0"/>
                <a:ea typeface="Calibri" panose="020F0502020204030204" pitchFamily="34" charset="0"/>
              </a:rPr>
              <a:t> QR code </a:t>
            </a:r>
            <a:r>
              <a:rPr lang="en-US" sz="1800" dirty="0" err="1">
                <a:solidFill>
                  <a:schemeClr val="bg1"/>
                </a:solidFill>
                <a:effectLst/>
                <a:latin typeface="Times New Roman" panose="02020603050405020304" pitchFamily="18" charset="0"/>
                <a:ea typeface="Calibri" panose="020F0502020204030204" pitchFamily="34" charset="0"/>
              </a:rPr>
              <a:t>thì</a:t>
            </a:r>
            <a:r>
              <a:rPr lang="en-US" sz="1800" dirty="0">
                <a:solidFill>
                  <a:schemeClr val="bg1"/>
                </a:solidFill>
                <a:effectLst/>
                <a:latin typeface="Times New Roman" panose="02020603050405020304" pitchFamily="18" charset="0"/>
                <a:ea typeface="Calibri" panose="020F0502020204030204" pitchFamily="34" charset="0"/>
              </a:rPr>
              <a:t> </a:t>
            </a:r>
            <a:r>
              <a:rPr lang="en-US" sz="1800" dirty="0" err="1">
                <a:solidFill>
                  <a:schemeClr val="bg1"/>
                </a:solidFill>
                <a:effectLst/>
                <a:latin typeface="Times New Roman" panose="02020603050405020304" pitchFamily="18" charset="0"/>
                <a:ea typeface="Calibri" panose="020F0502020204030204" pitchFamily="34" charset="0"/>
              </a:rPr>
              <a:t>chọn</a:t>
            </a:r>
            <a:r>
              <a:rPr lang="en-US" sz="1800" dirty="0">
                <a:solidFill>
                  <a:schemeClr val="bg1"/>
                </a:solidFill>
                <a:effectLst/>
                <a:latin typeface="Times New Roman" panose="02020603050405020304" pitchFamily="18" charset="0"/>
                <a:ea typeface="Calibri" panose="020F0502020204030204" pitchFamily="34" charset="0"/>
              </a:rPr>
              <a:t> </a:t>
            </a:r>
            <a:r>
              <a:rPr lang="vi-VN" sz="1800" dirty="0">
                <a:solidFill>
                  <a:schemeClr val="bg1"/>
                </a:solidFill>
                <a:effectLst/>
                <a:latin typeface="Times New Roman" panose="02020603050405020304" pitchFamily="18" charset="0"/>
                <a:ea typeface="Calibri" panose="020F0502020204030204" pitchFamily="34" charset="0"/>
              </a:rPr>
              <a:t>“Không quét được QR code?” hệ thống chuyển sang giao diện Nhập thông tin đăng ký tài khoản</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bằng</a:t>
            </a:r>
            <a:r>
              <a:rPr lang="en-US" dirty="0">
                <a:solidFill>
                  <a:schemeClr val="bg1"/>
                </a:solidFill>
                <a:latin typeface="Times New Roman" panose="02020603050405020304" pitchFamily="18" charset="0"/>
                <a:ea typeface="Calibri" panose="020F0502020204030204" pitchFamily="34" charset="0"/>
              </a:rPr>
              <a:t> </a:t>
            </a:r>
            <a:r>
              <a:rPr lang="en-US" dirty="0" err="1">
                <a:solidFill>
                  <a:schemeClr val="bg1"/>
                </a:solidFill>
                <a:latin typeface="Times New Roman" panose="02020603050405020304" pitchFamily="18" charset="0"/>
                <a:ea typeface="Calibri" panose="020F0502020204030204" pitchFamily="34" charset="0"/>
              </a:rPr>
              <a:t>tay</a:t>
            </a:r>
            <a:r>
              <a:rPr lang="en-US" dirty="0">
                <a:solidFill>
                  <a:schemeClr val="bg1"/>
                </a:solidFill>
                <a:latin typeface="Times New Roman" panose="02020603050405020304" pitchFamily="18" charset="0"/>
                <a:ea typeface="Calibri" panose="020F0502020204030204" pitchFamily="34" charset="0"/>
              </a:rPr>
              <a:t>.</a:t>
            </a:r>
            <a:endParaRPr lang="en-US" dirty="0">
              <a:solidFill>
                <a:schemeClr val="bg1"/>
              </a:solidFill>
            </a:endParaRPr>
          </a:p>
        </p:txBody>
      </p:sp>
    </p:spTree>
    <p:extLst>
      <p:ext uri="{BB962C8B-B14F-4D97-AF65-F5344CB8AC3E}">
        <p14:creationId xmlns:p14="http://schemas.microsoft.com/office/powerpoint/2010/main" val="3131339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par>
                                <p:cTn id="14" presetID="14" presetClass="entr" presetSubtype="1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randombar(horizontal)">
                                      <p:cBhvr>
                                        <p:cTn id="16" dur="500"/>
                                        <p:tgtEl>
                                          <p:spTgt spid="12"/>
                                        </p:tgtEl>
                                      </p:cBhvr>
                                    </p:animEffect>
                                  </p:childTnLst>
                                </p:cTn>
                              </p:par>
                              <p:par>
                                <p:cTn id="17" presetID="14" presetClass="entr" presetSubtype="1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horizontal)">
                                      <p:cBhvr>
                                        <p:cTn id="19" dur="500"/>
                                        <p:tgtEl>
                                          <p:spTgt spid="14"/>
                                        </p:tgtEl>
                                      </p:cBhvr>
                                    </p:animEffect>
                                  </p:childTnLst>
                                </p:cTn>
                              </p:par>
                              <p:par>
                                <p:cTn id="20" presetID="14" presetClass="entr" presetSubtype="1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par>
                                <p:cTn id="23" presetID="14" presetClass="entr" presetSubtype="1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randombar(horizontal)">
                                      <p:cBhvr>
                                        <p:cTn id="25" dur="500"/>
                                        <p:tgtEl>
                                          <p:spTgt spid="13"/>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randombar(horizontal)">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bab956b1f44ef9d173162e10f4b27789">
  <xsd:schema xmlns:xsd="http://www.w3.org/2001/XMLSchema" xmlns:xs="http://www.w3.org/2001/XMLSchema" xmlns:p="http://schemas.microsoft.com/office/2006/metadata/properties" targetNamespace="http://schemas.microsoft.com/office/2006/metadata/properties" ma:root="true" ma:fieldsID="16eaa9825d2fedb5a83ac41ebe86c43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F9C5C44-C3A5-4232-996B-1031D562BAF3}"/>
</file>

<file path=customXml/itemProps2.xml><?xml version="1.0" encoding="utf-8"?>
<ds:datastoreItem xmlns:ds="http://schemas.openxmlformats.org/officeDocument/2006/customXml" ds:itemID="{D35C289D-CE4E-4734-A244-5B78FD79CCFA}"/>
</file>

<file path=customXml/itemProps3.xml><?xml version="1.0" encoding="utf-8"?>
<ds:datastoreItem xmlns:ds="http://schemas.openxmlformats.org/officeDocument/2006/customXml" ds:itemID="{31840B3C-8570-443D-A7DB-7D24F9B2ECC9}"/>
</file>

<file path=docProps/app.xml><?xml version="1.0" encoding="utf-8"?>
<Properties xmlns="http://schemas.openxmlformats.org/officeDocument/2006/extended-properties" xmlns:vt="http://schemas.openxmlformats.org/officeDocument/2006/docPropsVTypes">
  <TotalTime>1838</TotalTime>
  <Words>2901</Words>
  <Application>Microsoft Office PowerPoint</Application>
  <PresentationFormat>Widescreen</PresentationFormat>
  <Paragraphs>126</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Calibri Light</vt:lpstr>
      <vt:lpstr>SF Pro Display</vt:lpstr>
      <vt:lpstr>Times New Roman</vt:lpstr>
      <vt:lpstr>Times New Roman (Headings)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13</cp:revision>
  <dcterms:created xsi:type="dcterms:W3CDTF">2023-03-08T11:40:56Z</dcterms:created>
  <dcterms:modified xsi:type="dcterms:W3CDTF">2023-03-10T06:51:56Z</dcterms:modified>
</cp:coreProperties>
</file>